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80"/>
  </p:notesMasterIdLst>
  <p:sldIdLst>
    <p:sldId id="422" r:id="rId3"/>
    <p:sldId id="256" r:id="rId4"/>
    <p:sldId id="425" r:id="rId5"/>
    <p:sldId id="470" r:id="rId6"/>
    <p:sldId id="471" r:id="rId7"/>
    <p:sldId id="424" r:id="rId8"/>
    <p:sldId id="354" r:id="rId9"/>
    <p:sldId id="355" r:id="rId10"/>
    <p:sldId id="467" r:id="rId11"/>
    <p:sldId id="440" r:id="rId12"/>
    <p:sldId id="329" r:id="rId13"/>
    <p:sldId id="356" r:id="rId14"/>
    <p:sldId id="357" r:id="rId15"/>
    <p:sldId id="358" r:id="rId16"/>
    <p:sldId id="359" r:id="rId17"/>
    <p:sldId id="360" r:id="rId18"/>
    <p:sldId id="361" r:id="rId19"/>
    <p:sldId id="362" r:id="rId20"/>
    <p:sldId id="363" r:id="rId21"/>
    <p:sldId id="326" r:id="rId22"/>
    <p:sldId id="367" r:id="rId23"/>
    <p:sldId id="436" r:id="rId24"/>
    <p:sldId id="372" r:id="rId25"/>
    <p:sldId id="373" r:id="rId26"/>
    <p:sldId id="374" r:id="rId27"/>
    <p:sldId id="375" r:id="rId28"/>
    <p:sldId id="442" r:id="rId29"/>
    <p:sldId id="377" r:id="rId30"/>
    <p:sldId id="378" r:id="rId31"/>
    <p:sldId id="431" r:id="rId32"/>
    <p:sldId id="441" r:id="rId33"/>
    <p:sldId id="380" r:id="rId34"/>
    <p:sldId id="381" r:id="rId35"/>
    <p:sldId id="394" r:id="rId36"/>
    <p:sldId id="396" r:id="rId37"/>
    <p:sldId id="395" r:id="rId38"/>
    <p:sldId id="433" r:id="rId39"/>
    <p:sldId id="434" r:id="rId40"/>
    <p:sldId id="435" r:id="rId41"/>
    <p:sldId id="272" r:id="rId42"/>
    <p:sldId id="334" r:id="rId43"/>
    <p:sldId id="347" r:id="rId44"/>
    <p:sldId id="383" r:id="rId45"/>
    <p:sldId id="384" r:id="rId46"/>
    <p:sldId id="437" r:id="rId47"/>
    <p:sldId id="430" r:id="rId48"/>
    <p:sldId id="438" r:id="rId49"/>
    <p:sldId id="386" r:id="rId50"/>
    <p:sldId id="439" r:id="rId51"/>
    <p:sldId id="389" r:id="rId52"/>
    <p:sldId id="393" r:id="rId53"/>
    <p:sldId id="390" r:id="rId54"/>
    <p:sldId id="391" r:id="rId55"/>
    <p:sldId id="443" r:id="rId56"/>
    <p:sldId id="411" r:id="rId57"/>
    <p:sldId id="413" r:id="rId58"/>
    <p:sldId id="414" r:id="rId59"/>
    <p:sldId id="415" r:id="rId60"/>
    <p:sldId id="403" r:id="rId61"/>
    <p:sldId id="465" r:id="rId62"/>
    <p:sldId id="466" r:id="rId63"/>
    <p:sldId id="432" r:id="rId64"/>
    <p:sldId id="448" r:id="rId65"/>
    <p:sldId id="404" r:id="rId66"/>
    <p:sldId id="405" r:id="rId67"/>
    <p:sldId id="406" r:id="rId68"/>
    <p:sldId id="407" r:id="rId69"/>
    <p:sldId id="408" r:id="rId70"/>
    <p:sldId id="348" r:id="rId71"/>
    <p:sldId id="416" r:id="rId72"/>
    <p:sldId id="417" r:id="rId73"/>
    <p:sldId id="418" r:id="rId74"/>
    <p:sldId id="420" r:id="rId75"/>
    <p:sldId id="421" r:id="rId76"/>
    <p:sldId id="469" r:id="rId77"/>
    <p:sldId id="426" r:id="rId78"/>
    <p:sldId id="44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9C6C"/>
    <a:srgbClr val="F8F7F4"/>
    <a:srgbClr val="445058"/>
    <a:srgbClr val="F5DC92"/>
    <a:srgbClr val="AE562C"/>
    <a:srgbClr val="50704A"/>
    <a:srgbClr val="AC4B3B"/>
    <a:srgbClr val="E0E2E1"/>
    <a:srgbClr val="703F49"/>
    <a:srgbClr val="282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2954"/>
  </p:normalViewPr>
  <p:slideViewPr>
    <p:cSldViewPr snapToGrid="0">
      <p:cViewPr>
        <p:scale>
          <a:sx n="95" d="100"/>
          <a:sy n="95" d="100"/>
        </p:scale>
        <p:origin x="1776" y="70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36C33-1880-2942-BD7B-F9D004988075}" type="datetimeFigureOut">
              <a:rPr lang="en-US" smtClean="0"/>
              <a:t>9/17/19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coreos.com/operator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2</a:t>
            </a:fld>
            <a:endParaRPr lang="en-US"/>
          </a:p>
        </p:txBody>
      </p:sp>
    </p:spTree>
    <p:extLst>
      <p:ext uri="{BB962C8B-B14F-4D97-AF65-F5344CB8AC3E}">
        <p14:creationId xmlns:p14="http://schemas.microsoft.com/office/powerpoint/2010/main" val="190559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56</a:t>
            </a:fld>
            <a:endParaRPr lang="uk-UA" dirty="0"/>
          </a:p>
        </p:txBody>
      </p:sp>
    </p:spTree>
    <p:extLst>
      <p:ext uri="{BB962C8B-B14F-4D97-AF65-F5344CB8AC3E}">
        <p14:creationId xmlns:p14="http://schemas.microsoft.com/office/powerpoint/2010/main" val="1585410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57</a:t>
            </a:fld>
            <a:endParaRPr lang="uk-UA" dirty="0"/>
          </a:p>
        </p:txBody>
      </p:sp>
    </p:spTree>
    <p:extLst>
      <p:ext uri="{BB962C8B-B14F-4D97-AF65-F5344CB8AC3E}">
        <p14:creationId xmlns:p14="http://schemas.microsoft.com/office/powerpoint/2010/main" val="52747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58</a:t>
            </a:fld>
            <a:endParaRPr lang="uk-UA" dirty="0"/>
          </a:p>
        </p:txBody>
      </p:sp>
    </p:spTree>
    <p:extLst>
      <p:ext uri="{BB962C8B-B14F-4D97-AF65-F5344CB8AC3E}">
        <p14:creationId xmlns:p14="http://schemas.microsoft.com/office/powerpoint/2010/main" val="1031465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60</a:t>
            </a:fld>
            <a:endParaRPr lang="uk-UA" dirty="0"/>
          </a:p>
        </p:txBody>
      </p:sp>
    </p:spTree>
    <p:extLst>
      <p:ext uri="{BB962C8B-B14F-4D97-AF65-F5344CB8AC3E}">
        <p14:creationId xmlns:p14="http://schemas.microsoft.com/office/powerpoint/2010/main" val="816039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61</a:t>
            </a:fld>
            <a:endParaRPr lang="uk-UA" dirty="0"/>
          </a:p>
        </p:txBody>
      </p:sp>
    </p:spTree>
    <p:extLst>
      <p:ext uri="{BB962C8B-B14F-4D97-AF65-F5344CB8AC3E}">
        <p14:creationId xmlns:p14="http://schemas.microsoft.com/office/powerpoint/2010/main" val="809392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Sizing</a:t>
            </a:r>
            <a:r>
              <a:rPr lang="en-US" baseline="0" dirty="0" smtClean="0"/>
              <a:t> Guide </a:t>
            </a:r>
          </a:p>
          <a:p>
            <a:r>
              <a:rPr lang="en-US" baseline="0" dirty="0" smtClean="0"/>
              <a:t>Support new WebLogic versions and Slim Image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CC16FB-9D68-C74B-AABD-CDFC2ED74F24}" type="slidenum">
              <a:rPr lang="en-US" smtClean="0"/>
              <a:t>64</a:t>
            </a:fld>
            <a:endParaRPr lang="en-US"/>
          </a:p>
        </p:txBody>
      </p:sp>
    </p:spTree>
    <p:extLst>
      <p:ext uri="{BB962C8B-B14F-4D97-AF65-F5344CB8AC3E}">
        <p14:creationId xmlns:p14="http://schemas.microsoft.com/office/powerpoint/2010/main" val="2020747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t>70</a:t>
            </a:fld>
            <a:endParaRPr lang="en-US"/>
          </a:p>
        </p:txBody>
      </p:sp>
    </p:spTree>
    <p:extLst>
      <p:ext uri="{BB962C8B-B14F-4D97-AF65-F5344CB8AC3E}">
        <p14:creationId xmlns:p14="http://schemas.microsoft.com/office/powerpoint/2010/main" val="141208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71</a:t>
            </a:fld>
            <a:endParaRPr lang="en-US"/>
          </a:p>
        </p:txBody>
      </p:sp>
    </p:spTree>
    <p:extLst>
      <p:ext uri="{BB962C8B-B14F-4D97-AF65-F5344CB8AC3E}">
        <p14:creationId xmlns:p14="http://schemas.microsoft.com/office/powerpoint/2010/main" val="2127819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72</a:t>
            </a:fld>
            <a:endParaRPr lang="en-US"/>
          </a:p>
        </p:txBody>
      </p:sp>
    </p:spTree>
    <p:extLst>
      <p:ext uri="{BB962C8B-B14F-4D97-AF65-F5344CB8AC3E}">
        <p14:creationId xmlns:p14="http://schemas.microsoft.com/office/powerpoint/2010/main" val="160413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charset="0"/>
              <a:buChar char="•"/>
            </a:pPr>
            <a:r>
              <a:rPr lang="en-US" smtClean="0">
                <a:hlinkClick r:id="rId3"/>
              </a:rPr>
              <a:t>Operator </a:t>
            </a:r>
            <a:r>
              <a:rPr lang="en-US" smtClean="0"/>
              <a:t>is an </a:t>
            </a:r>
            <a:r>
              <a:rPr lang="en-US" b="1" smtClean="0"/>
              <a:t>application-specific controller that extends Kubernetes</a:t>
            </a:r>
            <a:r>
              <a:rPr lang="en-US" smtClean="0"/>
              <a:t> to create, configure, and manage instances of complex applications. The WebLogic Kubernetes Operator follows</a:t>
            </a:r>
            <a:r>
              <a:rPr lang="en-US" baseline="0" smtClean="0"/>
              <a:t> the standard Kubernetes Operator pattern,</a:t>
            </a:r>
            <a:endParaRPr lang="en-US" smtClean="0"/>
          </a:p>
          <a:p>
            <a:pPr marL="171450" indent="-171450">
              <a:buFont typeface="Arial" charset="0"/>
              <a:buChar char="•"/>
            </a:pPr>
            <a:r>
              <a:rPr lang="en-US" smtClean="0"/>
              <a:t>Some</a:t>
            </a:r>
            <a:r>
              <a:rPr lang="en-US" baseline="0" smtClean="0"/>
              <a:t> </a:t>
            </a:r>
            <a:r>
              <a:rPr lang="en-US" baseline="0"/>
              <a:t>of the things that the Operator does to </a:t>
            </a:r>
            <a:r>
              <a:rPr lang="en-US" b="1" baseline="0"/>
              <a:t>simplify management </a:t>
            </a:r>
            <a:r>
              <a:rPr lang="en-US" baseline="0"/>
              <a:t>and operations on the WebLogic domain and deployments</a:t>
            </a:r>
          </a:p>
          <a:p>
            <a:pPr marL="171450" indent="-171450">
              <a:buFont typeface="Arial" charset="0"/>
              <a:buChar char="•"/>
            </a:pPr>
            <a:r>
              <a:rPr lang="en-US" baseline="0"/>
              <a:t>Create </a:t>
            </a:r>
            <a:r>
              <a:rPr lang="en-US" b="1" baseline="0"/>
              <a:t>RBAC roles </a:t>
            </a:r>
            <a:r>
              <a:rPr lang="en-US" baseline="0"/>
              <a:t>to manage Kubernetes resources on behalf of the WebLogic domain.  Authorization to start/stop/.restart/create new domain.</a:t>
            </a:r>
          </a:p>
          <a:p>
            <a:pPr marL="171450" indent="-171450">
              <a:buFont typeface="Arial" charset="0"/>
              <a:buChar char="•"/>
            </a:pPr>
            <a:r>
              <a:rPr lang="en-US" baseline="0"/>
              <a:t>Invokes the right </a:t>
            </a:r>
            <a:r>
              <a:rPr lang="en-US" b="1" baseline="0"/>
              <a:t>Kubernetes APIs to start or stop servers</a:t>
            </a:r>
            <a:r>
              <a:rPr lang="en-US" baseline="0"/>
              <a:t>, domains, clusters</a:t>
            </a:r>
          </a:p>
          <a:p>
            <a:pPr marL="171450" indent="-171450">
              <a:buFont typeface="Arial" charset="0"/>
              <a:buChar char="•"/>
            </a:pPr>
            <a:r>
              <a:rPr lang="en-US" baseline="0" smtClean="0"/>
              <a:t>the </a:t>
            </a:r>
            <a:r>
              <a:rPr lang="en-US" baseline="0"/>
              <a:t>WebLogic </a:t>
            </a:r>
            <a:r>
              <a:rPr lang="en-US" baseline="0" smtClean="0"/>
              <a:t>Diagnostic framework </a:t>
            </a:r>
            <a:r>
              <a:rPr lang="en-US" b="1" baseline="0" smtClean="0"/>
              <a:t>Auto-scale setting rules in </a:t>
            </a:r>
            <a:r>
              <a:rPr lang="en-US" baseline="0" smtClean="0"/>
              <a:t>when </a:t>
            </a:r>
            <a:r>
              <a:rPr lang="en-US" baseline="0"/>
              <a:t>the rule is met the Operator will invoke K8S API to scale the WebLogic cluster</a:t>
            </a:r>
          </a:p>
          <a:p>
            <a:pPr marL="171450" indent="-171450">
              <a:buFont typeface="Arial" charset="0"/>
              <a:buChar char="•"/>
            </a:pPr>
            <a:r>
              <a:rPr lang="en-US" baseline="0"/>
              <a:t>When there is a new patched WebLogic image or a Application update initiate a rolling restart of the WebLogic domain</a:t>
            </a:r>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8</a:t>
            </a:fld>
            <a:endParaRPr lang="uk-UA"/>
          </a:p>
        </p:txBody>
      </p:sp>
    </p:spTree>
    <p:extLst>
      <p:ext uri="{BB962C8B-B14F-4D97-AF65-F5344CB8AC3E}">
        <p14:creationId xmlns:p14="http://schemas.microsoft.com/office/powerpoint/2010/main" val="190714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32</a:t>
            </a:fld>
            <a:endParaRPr lang="uk-UA" dirty="0"/>
          </a:p>
        </p:txBody>
      </p:sp>
    </p:spTree>
    <p:extLst>
      <p:ext uri="{BB962C8B-B14F-4D97-AF65-F5344CB8AC3E}">
        <p14:creationId xmlns:p14="http://schemas.microsoft.com/office/powerpoint/2010/main" val="1027252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33</a:t>
            </a:fld>
            <a:endParaRPr lang="uk-UA" dirty="0"/>
          </a:p>
        </p:txBody>
      </p:sp>
    </p:spTree>
    <p:extLst>
      <p:ext uri="{BB962C8B-B14F-4D97-AF65-F5344CB8AC3E}">
        <p14:creationId xmlns:p14="http://schemas.microsoft.com/office/powerpoint/2010/main" val="1483337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34</a:t>
            </a:fld>
            <a:endParaRPr lang="uk-UA" dirty="0"/>
          </a:p>
        </p:txBody>
      </p:sp>
    </p:spTree>
    <p:extLst>
      <p:ext uri="{BB962C8B-B14F-4D97-AF65-F5344CB8AC3E}">
        <p14:creationId xmlns:p14="http://schemas.microsoft.com/office/powerpoint/2010/main" val="1797696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43</a:t>
            </a:fld>
            <a:endParaRPr lang="uk-UA" dirty="0"/>
          </a:p>
        </p:txBody>
      </p:sp>
    </p:spTree>
    <p:extLst>
      <p:ext uri="{BB962C8B-B14F-4D97-AF65-F5344CB8AC3E}">
        <p14:creationId xmlns:p14="http://schemas.microsoft.com/office/powerpoint/2010/main" val="10939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44</a:t>
            </a:fld>
            <a:endParaRPr lang="uk-UA" dirty="0"/>
          </a:p>
        </p:txBody>
      </p:sp>
    </p:spTree>
    <p:extLst>
      <p:ext uri="{BB962C8B-B14F-4D97-AF65-F5344CB8AC3E}">
        <p14:creationId xmlns:p14="http://schemas.microsoft.com/office/powerpoint/2010/main" val="160663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46</a:t>
            </a:fld>
            <a:endParaRPr lang="uk-UA" dirty="0"/>
          </a:p>
        </p:txBody>
      </p:sp>
    </p:spTree>
    <p:extLst>
      <p:ext uri="{BB962C8B-B14F-4D97-AF65-F5344CB8AC3E}">
        <p14:creationId xmlns:p14="http://schemas.microsoft.com/office/powerpoint/2010/main" val="190949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55</a:t>
            </a:fld>
            <a:endParaRPr lang="uk-UA" dirty="0"/>
          </a:p>
        </p:txBody>
      </p:sp>
    </p:spTree>
    <p:extLst>
      <p:ext uri="{BB962C8B-B14F-4D97-AF65-F5344CB8AC3E}">
        <p14:creationId xmlns:p14="http://schemas.microsoft.com/office/powerpoint/2010/main" val="815483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jp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19.png"/><Relationship Id="rId1" Type="http://schemas.openxmlformats.org/officeDocument/2006/relationships/slideMaster" Target="../slideMasters/slideMaster1.xml"/><Relationship Id="rId2" Type="http://schemas.openxmlformats.org/officeDocument/2006/relationships/hyperlink" Target="http://www.oracle.com/investo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0.png"/><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22.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jp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hyperlink" Target="http://www.oracle.com/investor"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jpg"/><Relationship Id="rId5"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hyperlink" Target="http://www.oracle.com/investo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 xmlns:a16="http://schemas.microsoft.com/office/drawing/2014/main" id="{FA9D9C0C-1303-4BC2-865B-D87B14FAE18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5802" r="1"/>
          <a:stretch/>
        </p:blipFill>
        <p:spPr>
          <a:xfrm>
            <a:off x="0" y="2834218"/>
            <a:ext cx="2399387" cy="1649788"/>
          </a:xfrm>
          <a:prstGeom prst="rect">
            <a:avLst/>
          </a:prstGeom>
        </p:spPr>
      </p:pic>
      <p:sp>
        <p:nvSpPr>
          <p:cNvPr id="15" name="Rectangle 14">
            <a:extLst>
              <a:ext uri="{FF2B5EF4-FFF2-40B4-BE49-F238E27FC236}">
                <a16:creationId xmlns="" xmlns:a16="http://schemas.microsoft.com/office/drawing/2014/main" id="{5D67E56D-4C0D-454A-AEE8-2349559EAAB5}"/>
              </a:ext>
            </a:extLst>
          </p:cNvPr>
          <p:cNvSpPr/>
          <p:nvPr userDrawn="1"/>
        </p:nvSpPr>
        <p:spPr>
          <a:xfrm>
            <a:off x="1064732"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C55CC811-CD6D-584C-B918-7DD7AC1E50C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Rectangle 3">
            <a:extLst>
              <a:ext uri="{FF2B5EF4-FFF2-40B4-BE49-F238E27FC236}">
                <a16:creationId xmlns="" xmlns:a16="http://schemas.microsoft.com/office/drawing/2014/main" id="{03416971-0881-624B-9629-5D3B8A3C4867}"/>
              </a:ext>
            </a:extLst>
          </p:cNvPr>
          <p:cNvSpPr/>
          <p:nvPr userDrawn="1"/>
        </p:nvSpPr>
        <p:spPr>
          <a:xfrm>
            <a:off x="896171" y="4167200"/>
            <a:ext cx="7596951" cy="923330"/>
          </a:xfrm>
          <a:prstGeom prst="rect">
            <a:avLst/>
          </a:prstGeom>
        </p:spPr>
        <p:txBody>
          <a:bodyPr wrap="none">
            <a:spAutoFit/>
          </a:bodyPr>
          <a:lstStyle/>
          <a:p>
            <a:r>
              <a:rPr kumimoji="0" lang="en-US" sz="5400" b="0" i="0" u="none" strike="noStrike" kern="1200" cap="none" spc="0" normalizeH="0" baseline="0" noProof="0" dirty="0">
                <a:ln>
                  <a:noFill/>
                </a:ln>
                <a:solidFill>
                  <a:srgbClr val="423736"/>
                </a:solidFill>
                <a:effectLst/>
                <a:uLnTx/>
                <a:uFillTx/>
                <a:latin typeface="Georgia" panose="02040502050405020303" pitchFamily="18" charset="0"/>
                <a:ea typeface="+mj-ea"/>
                <a:cs typeface="Oracle Sans" panose="020B0503020204020204" pitchFamily="34" charset="0"/>
              </a:rPr>
              <a:t>Oracle OpenWorld 2019</a:t>
            </a:r>
            <a:endParaRPr lang="en-US" sz="2400" dirty="0"/>
          </a:p>
        </p:txBody>
      </p:sp>
      <p:sp>
        <p:nvSpPr>
          <p:cNvPr id="6" name="Rectangle 5">
            <a:extLst>
              <a:ext uri="{FF2B5EF4-FFF2-40B4-BE49-F238E27FC236}">
                <a16:creationId xmlns="" xmlns:a16="http://schemas.microsoft.com/office/drawing/2014/main" id="{1E9E44B1-5658-904C-B93E-80423956EC91}"/>
              </a:ext>
            </a:extLst>
          </p:cNvPr>
          <p:cNvSpPr/>
          <p:nvPr userDrawn="1"/>
        </p:nvSpPr>
        <p:spPr>
          <a:xfrm>
            <a:off x="967054" y="5123049"/>
            <a:ext cx="3229730" cy="376706"/>
          </a:xfrm>
          <a:prstGeom prst="rect">
            <a:avLst/>
          </a:prstGeom>
        </p:spPr>
        <p:txBody>
          <a:bodyPr wrap="non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600" normalizeH="0" baseline="0" noProof="0" dirty="0">
                <a:ln>
                  <a:noFill/>
                </a:ln>
                <a:solidFill>
                  <a:schemeClr val="accent2"/>
                </a:solidFill>
                <a:effectLst/>
                <a:uLnTx/>
                <a:uFillTx/>
                <a:latin typeface="Oracle Sans" panose="020B0503020204020204" pitchFamily="34" charset="0"/>
                <a:ea typeface="+mn-ea"/>
                <a:cs typeface="Oracle Sans" panose="020B0503020204020204" pitchFamily="34" charset="0"/>
              </a:rPr>
              <a:t>SAN FRANCISCO</a:t>
            </a:r>
          </a:p>
        </p:txBody>
      </p:sp>
      <p:sp>
        <p:nvSpPr>
          <p:cNvPr id="2" name="Footer Placeholder 1">
            <a:extLst>
              <a:ext uri="{FF2B5EF4-FFF2-40B4-BE49-F238E27FC236}">
                <a16:creationId xmlns="" xmlns:a16="http://schemas.microsoft.com/office/drawing/2014/main" id="{83D19E42-11AE-F941-BFB0-DD0EE4B85C66}"/>
              </a:ext>
            </a:extLst>
          </p:cNvPr>
          <p:cNvSpPr>
            <a:spLocks noGrp="1"/>
          </p:cNvSpPr>
          <p:nvPr>
            <p:ph type="ftr" sz="quarter" idx="10"/>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6138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 xmlns:a16="http://schemas.microsoft.com/office/drawing/2014/main" id="{F0FCE765-22CA-7F4E-B5AF-ACFEA61115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1889" y="5010978"/>
            <a:ext cx="2626460" cy="662990"/>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 xmlns:a16="http://schemas.microsoft.com/office/drawing/2014/main" id="{55337613-929D-9A40-90FE-FD9484924F90}"/>
              </a:ext>
            </a:extLst>
          </p:cNvPr>
          <p:cNvPicPr>
            <a:picLocks noChangeAspect="1"/>
          </p:cNvPicPr>
          <p:nvPr userDrawn="1"/>
        </p:nvPicPr>
        <p:blipFill rotWithShape="1">
          <a:blip r:embed="rId5">
            <a:alphaModFix amt="70000"/>
            <a:extLst>
              <a:ext uri="{28A0092B-C50C-407E-A947-70E740481C1C}">
                <a14:useLocalDpi xmlns:a14="http://schemas.microsoft.com/office/drawing/2010/main" val="0"/>
              </a:ext>
            </a:extLst>
          </a:blip>
          <a:srcRect l="9028"/>
          <a:stretch/>
        </p:blipFill>
        <p:spPr>
          <a:xfrm>
            <a:off x="0" y="5012677"/>
            <a:ext cx="6096000" cy="1413489"/>
          </a:xfrm>
          <a:prstGeom prst="rect">
            <a:avLst/>
          </a:prstGeom>
        </p:spPr>
      </p:pic>
      <p:sp>
        <p:nvSpPr>
          <p:cNvPr id="4" name="Footer Placeholder 3">
            <a:extLst>
              <a:ext uri="{FF2B5EF4-FFF2-40B4-BE49-F238E27FC236}">
                <a16:creationId xmlns="" xmlns:a16="http://schemas.microsoft.com/office/drawing/2014/main" id="{245EC98B-F795-5B4C-9250-269A867BD979}"/>
              </a:ext>
            </a:extLst>
          </p:cNvPr>
          <p:cNvSpPr>
            <a:spLocks noGrp="1"/>
          </p:cNvSpPr>
          <p:nvPr>
            <p:ph type="ftr" sz="quarter" idx="17"/>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407208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sp>
        <p:nvSpPr>
          <p:cNvPr id="3" name="Footer Placeholder 2">
            <a:extLst>
              <a:ext uri="{FF2B5EF4-FFF2-40B4-BE49-F238E27FC236}">
                <a16:creationId xmlns="" xmlns:a16="http://schemas.microsoft.com/office/drawing/2014/main" id="{CCD0F66A-DC12-1C49-ADD9-A00D84652E6B}"/>
              </a:ext>
            </a:extLst>
          </p:cNvPr>
          <p:cNvSpPr>
            <a:spLocks noGrp="1"/>
          </p:cNvSpPr>
          <p:nvPr>
            <p:ph type="ftr" sz="quarter" idx="18"/>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533872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 xmlns:a16="http://schemas.microsoft.com/office/drawing/2014/main" id="{C39B1D40-64AF-C74A-B960-4DFF3CABF8DD}"/>
              </a:ext>
            </a:extLst>
          </p:cNvPr>
          <p:cNvSpPr>
            <a:spLocks noGrp="1"/>
          </p:cNvSpPr>
          <p:nvPr>
            <p:ph type="ftr" sz="quarter" idx="15"/>
          </p:nvPr>
        </p:nvSpPr>
        <p:spPr>
          <a:xfrm>
            <a:off x="3696561" y="6514977"/>
            <a:ext cx="7127152" cy="365125"/>
          </a:xfrm>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7141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 name="Footer Placeholder 2">
            <a:extLst>
              <a:ext uri="{FF2B5EF4-FFF2-40B4-BE49-F238E27FC236}">
                <a16:creationId xmlns="" xmlns:a16="http://schemas.microsoft.com/office/drawing/2014/main" id="{6C5E83B9-ADD5-C14F-A743-58C69561FE91}"/>
              </a:ext>
            </a:extLst>
          </p:cNvPr>
          <p:cNvSpPr>
            <a:spLocks noGrp="1"/>
          </p:cNvSpPr>
          <p:nvPr>
            <p:ph type="ftr" sz="quarter" idx="16"/>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391168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9C814F52-666B-2547-843C-F9EB3A18700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sp>
        <p:nvSpPr>
          <p:cNvPr id="5" name="Picture Placeholder 4">
            <a:extLst>
              <a:ext uri="{FF2B5EF4-FFF2-40B4-BE49-F238E27FC236}">
                <a16:creationId xmlns=""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sp>
        <p:nvSpPr>
          <p:cNvPr id="4" name="Footer Placeholder 3">
            <a:extLst>
              <a:ext uri="{FF2B5EF4-FFF2-40B4-BE49-F238E27FC236}">
                <a16:creationId xmlns="" xmlns:a16="http://schemas.microsoft.com/office/drawing/2014/main" id="{6ECC5C3A-DFB5-4749-83E1-A487DE8326B0}"/>
              </a:ext>
            </a:extLst>
          </p:cNvPr>
          <p:cNvSpPr>
            <a:spLocks noGrp="1"/>
          </p:cNvSpPr>
          <p:nvPr>
            <p:ph type="ftr" sz="quarter" idx="11"/>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688444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B2C26CD5-0646-3148-AF30-7B786053B2F5}"/>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00165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Footer Placeholder 3">
            <a:extLst>
              <a:ext uri="{FF2B5EF4-FFF2-40B4-BE49-F238E27FC236}">
                <a16:creationId xmlns="" xmlns:a16="http://schemas.microsoft.com/office/drawing/2014/main" id="{7A1C2472-D90E-0F41-B85A-03E67A47B9D2}"/>
              </a:ext>
            </a:extLst>
          </p:cNvPr>
          <p:cNvSpPr>
            <a:spLocks noGrp="1"/>
          </p:cNvSpPr>
          <p:nvPr>
            <p:ph type="ftr" sz="quarter" idx="15"/>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542226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 xmlns:a16="http://schemas.microsoft.com/office/drawing/2014/main" id="{EABF40CD-A0A0-9043-B16C-329F005E192F}"/>
              </a:ext>
            </a:extLst>
          </p:cNvPr>
          <p:cNvSpPr>
            <a:spLocks noGrp="1"/>
          </p:cNvSpPr>
          <p:nvPr>
            <p:ph type="pic" sz="quarter" idx="15"/>
          </p:nvPr>
        </p:nvSpPr>
        <p:spPr>
          <a:xfrm>
            <a:off x="755650" y="755650"/>
            <a:ext cx="5340350" cy="5338763"/>
          </a:xfrm>
        </p:spPr>
        <p:txBody>
          <a:bodyPr/>
          <a:lstStyle/>
          <a:p>
            <a:endParaRPr lang="en-US"/>
          </a:p>
        </p:txBody>
      </p:sp>
      <p:sp>
        <p:nvSpPr>
          <p:cNvPr id="2" name="Footer Placeholder 1">
            <a:extLst>
              <a:ext uri="{FF2B5EF4-FFF2-40B4-BE49-F238E27FC236}">
                <a16:creationId xmlns="" xmlns:a16="http://schemas.microsoft.com/office/drawing/2014/main" id="{AF353800-2C3D-5A46-9330-6939C7C57C82}"/>
              </a:ext>
            </a:extLst>
          </p:cNvPr>
          <p:cNvSpPr>
            <a:spLocks noGrp="1"/>
          </p:cNvSpPr>
          <p:nvPr>
            <p:ph type="ftr" sz="quarter" idx="16"/>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749008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 xmlns:a16="http://schemas.microsoft.com/office/drawing/2014/main" id="{513EF233-388F-7342-BCF6-9912FCE4A98D}"/>
              </a:ext>
            </a:extLst>
          </p:cNvPr>
          <p:cNvSpPr>
            <a:spLocks noGrp="1"/>
          </p:cNvSpPr>
          <p:nvPr>
            <p:ph type="pic" sz="quarter" idx="10"/>
          </p:nvPr>
        </p:nvSpPr>
        <p:spPr>
          <a:xfrm>
            <a:off x="6096000" y="0"/>
            <a:ext cx="6096000" cy="6858000"/>
          </a:xfrm>
        </p:spPr>
        <p:txBody>
          <a:bodyPr/>
          <a:lstStyle/>
          <a:p>
            <a:endParaRPr lang="en-US"/>
          </a:p>
        </p:txBody>
      </p:sp>
      <p:sp>
        <p:nvSpPr>
          <p:cNvPr id="4" name="Footer Placeholder 3">
            <a:extLst>
              <a:ext uri="{FF2B5EF4-FFF2-40B4-BE49-F238E27FC236}">
                <a16:creationId xmlns="" xmlns:a16="http://schemas.microsoft.com/office/drawing/2014/main" id="{0E3D5846-1EC2-2543-B056-6AB0A9AB23A7}"/>
              </a:ext>
            </a:extLst>
          </p:cNvPr>
          <p:cNvSpPr>
            <a:spLocks noGrp="1"/>
          </p:cNvSpPr>
          <p:nvPr>
            <p:ph type="ftr" sz="quarter" idx="11"/>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708915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 xmlns:a16="http://schemas.microsoft.com/office/drawing/2014/main" id="{C1853D66-D4A8-B846-8759-06081F2D0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r>
              <a:rPr lang="en-US" dirty="0"/>
              <a:t/>
            </a:r>
            <a:br>
              <a:rPr lang="en-US" dirty="0"/>
            </a:br>
            <a:r>
              <a:rPr lang="en-US" dirty="0"/>
              <a:t>Title</a:t>
            </a:r>
            <a:br>
              <a:rPr lang="en-US" dirty="0"/>
            </a:br>
            <a:r>
              <a:rPr lang="en-US" dirty="0"/>
              <a:t>Title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4706394"/>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78447B30-8914-DF4F-A208-9EC9C2A7CCCC}"/>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34215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dirty="0"/>
              <a:t>Copyright © 2019 Oracle and/or its affiliates.</a:t>
            </a:r>
          </a:p>
        </p:txBody>
      </p:sp>
      <p:sp>
        <p:nvSpPr>
          <p:cNvPr id="10" name="Text Placeholder 9">
            <a:extLst>
              <a:ext uri="{FF2B5EF4-FFF2-40B4-BE49-F238E27FC236}">
                <a16:creationId xmlns=""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 xmlns:a16="http://schemas.microsoft.com/office/drawing/2014/main" id="{FA9D9C0C-1303-4BC2-865B-D87B14FAE18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C55CC811-CD6D-584C-B918-7DD7AC1E50C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14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 xmlns:a16="http://schemas.microsoft.com/office/drawing/2014/main" id="{A674CEF7-543A-7D42-AC2A-3F6B0E1FE4C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C99A1FA8-88B5-B54E-9794-8D8EEA5C949A}"/>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41124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 xmlns:a16="http://schemas.microsoft.com/office/drawing/2014/main" id="{EC78C3C3-2DBC-734D-BE6D-9D41F17411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6000" y="0"/>
            <a:ext cx="6096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8096"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2597F02C-4895-4A45-A561-34E4469E71BE}"/>
              </a:ext>
            </a:extLst>
          </p:cNvPr>
          <p:cNvSpPr>
            <a:spLocks noGrp="1"/>
          </p:cNvSpPr>
          <p:nvPr>
            <p:ph type="ftr" sz="quarter" idx="10"/>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7204681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1900"/>
              </a:lnSpc>
              <a:spcBef>
                <a:spcPts val="0"/>
              </a:spcBef>
              <a:buSzPct val="70000"/>
              <a:buFont typeface="Arial" panose="020B0604020202020204" pitchFamily="34" charset="0"/>
              <a:buNone/>
              <a:tabLst/>
              <a:defRPr sz="14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 xmlns:a16="http://schemas.microsoft.com/office/drawing/2014/main" id="{F5963059-FBAB-5040-89A3-4CBF1B88B3F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 xmlns:a16="http://schemas.microsoft.com/office/drawing/2014/main" id="{06CAEF7A-F454-5845-9220-26A4B589C99A}"/>
              </a:ext>
            </a:extLst>
          </p:cNvPr>
          <p:cNvSpPr>
            <a:spLocks noGrp="1"/>
          </p:cNvSpPr>
          <p:nvPr>
            <p:ph type="pic" sz="quarter" idx="10"/>
          </p:nvPr>
        </p:nvSpPr>
        <p:spPr>
          <a:xfrm>
            <a:off x="755650" y="755650"/>
            <a:ext cx="5346700" cy="5338763"/>
          </a:xfrm>
        </p:spPr>
        <p:txBody>
          <a:bodyPr/>
          <a:lstStyle/>
          <a:p>
            <a:endParaRPr lang="en-US"/>
          </a:p>
        </p:txBody>
      </p:sp>
      <p:sp>
        <p:nvSpPr>
          <p:cNvPr id="4" name="Footer Placeholder 3">
            <a:extLst>
              <a:ext uri="{FF2B5EF4-FFF2-40B4-BE49-F238E27FC236}">
                <a16:creationId xmlns="" xmlns:a16="http://schemas.microsoft.com/office/drawing/2014/main" id="{6AA4162A-B9AB-7641-A86F-6396EC8E1BA2}"/>
              </a:ext>
            </a:extLst>
          </p:cNvPr>
          <p:cNvSpPr>
            <a:spLocks noGrp="1"/>
          </p:cNvSpPr>
          <p:nvPr>
            <p:ph type="ftr" sz="quarter" idx="11"/>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1676178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 xmlns:a16="http://schemas.microsoft.com/office/drawing/2014/main" id="{EFA27A2F-944B-0745-A6B0-B7F1C8B89E98}"/>
              </a:ext>
            </a:extLst>
          </p:cNvPr>
          <p:cNvSpPr>
            <a:spLocks noGrp="1"/>
          </p:cNvSpPr>
          <p:nvPr>
            <p:ph type="pic" sz="quarter" idx="10"/>
          </p:nvPr>
        </p:nvSpPr>
        <p:spPr>
          <a:xfrm>
            <a:off x="0" y="0"/>
            <a:ext cx="6096000" cy="6858000"/>
          </a:xfrm>
        </p:spPr>
        <p:txBody>
          <a:bodyPr/>
          <a:lstStyle/>
          <a:p>
            <a:endParaRPr lang="en-US"/>
          </a:p>
        </p:txBody>
      </p:sp>
      <p:sp>
        <p:nvSpPr>
          <p:cNvPr id="4" name="Footer Placeholder 3">
            <a:extLst>
              <a:ext uri="{FF2B5EF4-FFF2-40B4-BE49-F238E27FC236}">
                <a16:creationId xmlns="" xmlns:a16="http://schemas.microsoft.com/office/drawing/2014/main" id="{D215E8DF-8198-F54C-B7A8-6740788203A2}"/>
              </a:ext>
            </a:extLst>
          </p:cNvPr>
          <p:cNvSpPr>
            <a:spLocks noGrp="1"/>
          </p:cNvSpPr>
          <p:nvPr>
            <p:ph type="ftr" sz="quarter" idx="11"/>
          </p:nvPr>
        </p:nvSpPr>
        <p:spPr>
          <a:xfrm>
            <a:off x="6617343" y="6514977"/>
            <a:ext cx="4819853" cy="365125"/>
          </a:xfrm>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3389528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 xmlns:a16="http://schemas.microsoft.com/office/drawing/2014/main" id="{6D105AED-E6F9-4B30-BC23-9D196F400F88}"/>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42519226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CE54290C-9E9F-4D5B-8E0E-CEC1F8D51521}"/>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0194441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a:xfrm>
            <a:off x="4183220" y="6556248"/>
            <a:ext cx="1226717" cy="182880"/>
          </a:xfrm>
          <a:prstGeom prst="rect">
            <a:avLst/>
          </a:prstGeom>
        </p:spPr>
        <p:txBody>
          <a:bodyPr/>
          <a:lstStyle/>
          <a:p>
            <a:fld id="{C154D1DD-7A94-3A44-A2B9-66FA7B1686B1}" type="datetime1">
              <a:rPr lang="en-US" smtClean="0"/>
              <a:t>9/17/19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a:xfrm>
            <a:off x="11278949" y="6556248"/>
            <a:ext cx="381760" cy="182880"/>
          </a:xfrm>
          <a:prstGeom prst="rect">
            <a:avLst/>
          </a:prstGeom>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81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4183220" y="6556248"/>
            <a:ext cx="1226717" cy="182880"/>
          </a:xfrm>
          <a:prstGeom prst="rect">
            <a:avLst/>
          </a:prstGeom>
        </p:spPr>
        <p:txBody>
          <a:bodyPr/>
          <a:lstStyle/>
          <a:p>
            <a:fld id="{6996FA26-999E-144A-B9D6-0275E6EB9A15}" type="datetime1">
              <a:rPr lang="en-US" smtClean="0"/>
              <a:t>9/17/19</a:t>
            </a:fld>
            <a:endParaRPr dirty="0"/>
          </a:p>
        </p:txBody>
      </p:sp>
      <p:sp>
        <p:nvSpPr>
          <p:cNvPr id="5" name="Footer Placeholder 4"/>
          <p:cNvSpPr>
            <a:spLocks noGrp="1"/>
          </p:cNvSpPr>
          <p:nvPr>
            <p:ph type="ftr" sz="quarter" idx="11"/>
          </p:nvPr>
        </p:nvSpPr>
        <p:spPr>
          <a:xfrm>
            <a:off x="8623669" y="6556248"/>
            <a:ext cx="2743915" cy="182880"/>
          </a:xfrm>
          <a:prstGeom prst="rect">
            <a:avLst/>
          </a:prstGeom>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a:xfrm>
            <a:off x="11278949" y="6556248"/>
            <a:ext cx="381760" cy="182880"/>
          </a:xfrm>
          <a:prstGeom prst="rect">
            <a:avLst/>
          </a:prstGeom>
        </p:spPr>
        <p:txBody>
          <a:bodyPr/>
          <a:lstStyle/>
          <a:p>
            <a:fld id="{C51EAA63-D034-42AE-91FA-B13B9518C7BE}" type="slidenum">
              <a:rPr/>
              <a:t>‹#›</a:t>
            </a:fld>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772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285F8D10-D7C7-384F-BEF4-6699AC6D6831}"/>
              </a:ext>
            </a:extLst>
          </p:cNvPr>
          <p:cNvSpPr txBox="1"/>
          <p:nvPr userDrawn="1"/>
        </p:nvSpPr>
        <p:spPr>
          <a:xfrm>
            <a:off x="678195" y="2302161"/>
            <a:ext cx="10675910" cy="3970318"/>
          </a:xfrm>
          <a:prstGeom prst="rect">
            <a:avLst/>
          </a:prstGeom>
          <a:noFill/>
        </p:spPr>
        <p:txBody>
          <a:bodyPr wrap="square" rtlCol="0">
            <a:spAutoFit/>
          </a:bodyPr>
          <a:lstStyle/>
          <a:p>
            <a:pPr marL="0" indent="0">
              <a:buNone/>
            </a:pPr>
            <a:r>
              <a:rPr lang="en-US" sz="1800" b="0" i="0" dirty="0">
                <a:solidFill>
                  <a:schemeClr val="tx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tx1"/>
              </a:solidFill>
              <a:latin typeface="Oracle Sans Light" panose="020B0403020204020204" pitchFamily="34" charset="0"/>
              <a:cs typeface="Oracle Sans Light" panose="020B0403020204020204" pitchFamily="34" charset="0"/>
            </a:endParaRPr>
          </a:p>
          <a:p>
            <a:r>
              <a:rPr lang="en-US" sz="1800" b="0" i="0" kern="1200" dirty="0">
                <a:solidFill>
                  <a:schemeClr val="tx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tx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xmlns="" val="tx"/>
                    </a:ext>
                  </a:extLst>
                </a:hlinkClick>
              </a:rPr>
              <a:t>http://www.oracle.com/investor</a:t>
            </a:r>
            <a:r>
              <a:rPr lang="en-US" sz="1800" b="0" i="0" kern="1200" dirty="0">
                <a:solidFill>
                  <a:schemeClr val="tx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xmlns=""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8" y="565575"/>
            <a:ext cx="5854818" cy="3169433"/>
          </a:xfrm>
          <a:prstGeom prst="rect">
            <a:avLst/>
          </a:prstGeom>
        </p:spPr>
      </p:pic>
      <p:pic>
        <p:nvPicPr>
          <p:cNvPr id="8" name="Picture 7">
            <a:extLst>
              <a:ext uri="{FF2B5EF4-FFF2-40B4-BE49-F238E27FC236}">
                <a16:creationId xmlns:a16="http://schemas.microsoft.com/office/drawing/2014/main" xmlns=""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 y="0"/>
            <a:ext cx="12192000" cy="254000"/>
          </a:xfrm>
          <a:prstGeom prst="rect">
            <a:avLst/>
          </a:prstGeom>
        </p:spPr>
      </p:pic>
      <p:sp>
        <p:nvSpPr>
          <p:cNvPr id="14" name="Rectangle 13">
            <a:extLst>
              <a:ext uri="{FF2B5EF4-FFF2-40B4-BE49-F238E27FC236}">
                <a16:creationId xmlns:a16="http://schemas.microsoft.com/office/drawing/2014/main" xmlns="" id="{05D2C10D-F209-B443-9F3C-0B55EDFF601F}"/>
              </a:ext>
            </a:extLst>
          </p:cNvPr>
          <p:cNvSpPr/>
          <p:nvPr userDrawn="1"/>
        </p:nvSpPr>
        <p:spPr>
          <a:xfrm>
            <a:off x="761292"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xmlns="" id="{30C5EC1D-19D0-DE44-8368-6C242495923F}"/>
              </a:ext>
            </a:extLst>
          </p:cNvPr>
          <p:cNvSpPr txBox="1"/>
          <p:nvPr userDrawn="1"/>
        </p:nvSpPr>
        <p:spPr>
          <a:xfrm>
            <a:off x="678200" y="1267796"/>
            <a:ext cx="6034295" cy="369332"/>
          </a:xfrm>
          <a:prstGeom prst="rect">
            <a:avLst/>
          </a:prstGeom>
          <a:noFill/>
        </p:spPr>
        <p:txBody>
          <a:bodyPr wrap="square" rtlCol="0">
            <a:spAutoFit/>
          </a:bodyPr>
          <a:lstStyle/>
          <a:p>
            <a:r>
              <a:rPr lang="en-US" b="1" i="0" dirty="0">
                <a:solidFill>
                  <a:schemeClr val="tx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xmlns="" id="{58F490A4-145F-B042-A581-68EF5905AA7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202" y="6356350"/>
            <a:ext cx="501650" cy="501650"/>
          </a:xfrm>
          <a:prstGeom prst="rect">
            <a:avLst/>
          </a:prstGeom>
        </p:spPr>
      </p:pic>
      <p:sp>
        <p:nvSpPr>
          <p:cNvPr id="12" name="Footer Placeholder 3">
            <a:extLst>
              <a:ext uri="{FF2B5EF4-FFF2-40B4-BE49-F238E27FC236}">
                <a16:creationId xmlns:a16="http://schemas.microsoft.com/office/drawing/2014/main" xmlns="" id="{24104D1E-CC2A-0840-BC0C-84B208A81CA0}"/>
              </a:ext>
            </a:extLst>
          </p:cNvPr>
          <p:cNvSpPr>
            <a:spLocks noGrp="1"/>
          </p:cNvSpPr>
          <p:nvPr>
            <p:ph type="ftr" sz="quarter" idx="3"/>
          </p:nvPr>
        </p:nvSpPr>
        <p:spPr>
          <a:xfrm>
            <a:off x="1339855" y="6514987"/>
            <a:ext cx="3792589" cy="365125"/>
          </a:xfrm>
          <a:prstGeom prst="rect">
            <a:avLst/>
          </a:prstGeom>
        </p:spPr>
        <p:txBody>
          <a:bodyPr anchor="ctr"/>
          <a:lstStyle>
            <a:lvl1pPr>
              <a:defRPr>
                <a:solidFill>
                  <a:schemeClr val="tx1"/>
                </a:solidFill>
                <a:latin typeface="Oracle Sans" panose="020B0503020204020204" pitchFamily="34" charset="0"/>
                <a:cs typeface="Oracle Sans" panose="020B0503020204020204" pitchFamily="34" charset="0"/>
              </a:defRPr>
            </a:lvl1pPr>
          </a:lstStyle>
          <a:p>
            <a:r>
              <a:rPr lang="en-US" sz="800" smtClean="0"/>
              <a:t>Copyright © 2019 Oracle and/or its affiliates.</a:t>
            </a:r>
            <a:endParaRPr lang="en-US" sz="800" dirty="0"/>
          </a:p>
        </p:txBody>
      </p:sp>
      <p:sp>
        <p:nvSpPr>
          <p:cNvPr id="13" name="Slide Number Placeholder 3">
            <a:extLst>
              <a:ext uri="{FF2B5EF4-FFF2-40B4-BE49-F238E27FC236}">
                <a16:creationId xmlns:a16="http://schemas.microsoft.com/office/drawing/2014/main" xmlns="" id="{F0DE977E-2CE5-7C42-95F1-8EFD80AC55F9}"/>
              </a:ext>
            </a:extLst>
          </p:cNvPr>
          <p:cNvSpPr>
            <a:spLocks noGrp="1"/>
          </p:cNvSpPr>
          <p:nvPr>
            <p:ph type="sldNum" sz="quarter" idx="4"/>
          </p:nvPr>
        </p:nvSpPr>
        <p:spPr>
          <a:xfrm>
            <a:off x="761287" y="650763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solidFill>
                <a:latin typeface="Oracle Sans" panose="020B0503020204020204" pitchFamily="34" charset="0"/>
                <a:cs typeface="Oracle Sans" panose="020B0503020204020204" pitchFamily="34" charset="0"/>
              </a:defRPr>
            </a:lvl1pPr>
          </a:lstStyle>
          <a:p>
            <a:fld id="{D440507A-669E-A943-A4A7-E531D638091A}" type="slidenum">
              <a:rPr lang="en-US" smtClean="0"/>
              <a:pPr/>
              <a:t>‹#›</a:t>
            </a:fld>
            <a:endParaRPr lang="en-US" dirty="0"/>
          </a:p>
        </p:txBody>
      </p:sp>
    </p:spTree>
    <p:extLst>
      <p:ext uri="{BB962C8B-B14F-4D97-AF65-F5344CB8AC3E}">
        <p14:creationId xmlns:p14="http://schemas.microsoft.com/office/powerpoint/2010/main" val="37162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xmlns="" id="{676710AB-6EFD-2B4A-BE94-FE2DBA274A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xmlns=""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xmlns=""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xmlns=""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815886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C55CC811-CD6D-584C-B918-7DD7AC1E50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 xmlns:a16="http://schemas.microsoft.com/office/drawing/2014/main" id="{A3CAEE3D-5E40-8447-835F-C270D8E27264}"/>
              </a:ext>
            </a:extLst>
          </p:cNvPr>
          <p:cNvSpPr>
            <a:spLocks noGrp="1"/>
          </p:cNvSpPr>
          <p:nvPr>
            <p:ph type="ftr" sz="quarter" idx="14"/>
          </p:nvPr>
        </p:nvSpPr>
        <p:spPr/>
        <p:txBody>
          <a:bodyPr/>
          <a:lstStyle>
            <a:lvl1pPr>
              <a:defRPr>
                <a:solidFill>
                  <a:schemeClr val="bg1">
                    <a:lumMod val="85000"/>
                  </a:schemeClr>
                </a:solidFill>
              </a:defRPr>
            </a:lvl1pPr>
          </a:lstStyle>
          <a:p>
            <a:r>
              <a:rPr lang="en-US" sz="800" dirty="0"/>
              <a:t>Copyright © 2019 Oracle and/or its affiliates.</a:t>
            </a:r>
          </a:p>
        </p:txBody>
      </p:sp>
    </p:spTree>
    <p:extLst>
      <p:ext uri="{BB962C8B-B14F-4D97-AF65-F5344CB8AC3E}">
        <p14:creationId xmlns:p14="http://schemas.microsoft.com/office/powerpoint/2010/main" val="1047840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dirty="0"/>
              <a:t>Copyright © 2019 Oracle and/or its affiliates.</a:t>
            </a:r>
          </a:p>
        </p:txBody>
      </p:sp>
      <p:sp>
        <p:nvSpPr>
          <p:cNvPr id="10" name="Text Placeholder 9">
            <a:extLst>
              <a:ext uri="{FF2B5EF4-FFF2-40B4-BE49-F238E27FC236}">
                <a16:creationId xmlns=""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 xmlns:a16="http://schemas.microsoft.com/office/drawing/2014/main" id="{FA9D9C0C-1303-4BC2-865B-D87B14FAE18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C55CC811-CD6D-584C-B918-7DD7AC1E50C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01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21" name="Picture 20">
            <a:extLst>
              <a:ext uri="{FF2B5EF4-FFF2-40B4-BE49-F238E27FC236}">
                <a16:creationId xmlns="" xmlns:a16="http://schemas.microsoft.com/office/drawing/2014/main" id="{C55CC811-CD6D-584C-B918-7DD7AC1E50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 xmlns:a16="http://schemas.microsoft.com/office/drawing/2014/main" id="{61F3BB7F-8D14-AC4B-86A1-8FB3D654B83B}"/>
              </a:ext>
            </a:extLst>
          </p:cNvPr>
          <p:cNvSpPr>
            <a:spLocks noGrp="1"/>
          </p:cNvSpPr>
          <p:nvPr>
            <p:ph type="ftr" sz="quarter" idx="14"/>
          </p:nvPr>
        </p:nvSpPr>
        <p:spPr/>
        <p:txBody>
          <a:bodyPr/>
          <a:lstStyle>
            <a:lvl1pPr>
              <a:defRPr>
                <a:solidFill>
                  <a:schemeClr val="bg1">
                    <a:lumMod val="85000"/>
                  </a:schemeClr>
                </a:solidFill>
              </a:defRPr>
            </a:lvl1pPr>
          </a:lstStyle>
          <a:p>
            <a:r>
              <a:rPr lang="en-US" sz="700" dirty="0"/>
              <a:t>Copyright © 2019 Oracle and/or its affiliates.</a:t>
            </a:r>
          </a:p>
        </p:txBody>
      </p:sp>
    </p:spTree>
    <p:extLst>
      <p:ext uri="{BB962C8B-B14F-4D97-AF65-F5344CB8AC3E}">
        <p14:creationId xmlns:p14="http://schemas.microsoft.com/office/powerpoint/2010/main" val="451091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 xmlns:a16="http://schemas.microsoft.com/office/drawing/2014/main" id="{DBBD2CF4-1E90-A941-8678-001223FD4124}"/>
              </a:ext>
            </a:extLst>
          </p:cNvPr>
          <p:cNvSpPr>
            <a:spLocks noGrp="1"/>
          </p:cNvSpPr>
          <p:nvPr>
            <p:ph type="pic" sz="quarter" idx="10"/>
          </p:nvPr>
        </p:nvSpPr>
        <p:spPr>
          <a:xfrm>
            <a:off x="5841153" y="0"/>
            <a:ext cx="6096000" cy="6857999"/>
          </a:xfrm>
        </p:spPr>
        <p:txBody>
          <a:bodyPr/>
          <a:lstStyle/>
          <a:p>
            <a:endParaRPr lang="en-US"/>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 xmlns:a16="http://schemas.microsoft.com/office/drawing/2014/main" id="{229B521C-5E1B-3B49-BB8D-7DD86E33BF2E}"/>
              </a:ext>
            </a:extLst>
          </p:cNvPr>
          <p:cNvSpPr>
            <a:spLocks noGrp="1"/>
          </p:cNvSpPr>
          <p:nvPr>
            <p:ph type="ftr" sz="quarter" idx="11"/>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28150503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2A5E3A32-1D20-FB48-82F9-74D53A933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17" r="1"/>
          <a:stretch/>
        </p:blipFill>
        <p:spPr>
          <a:xfrm>
            <a:off x="5415516" y="0"/>
            <a:ext cx="6776483" cy="6858000"/>
          </a:xfrm>
          <a:prstGeom prst="rect">
            <a:avLst/>
          </a:prstGeom>
        </p:spPr>
      </p:pic>
      <p:sp>
        <p:nvSpPr>
          <p:cNvPr id="16" name="Rectangle 15">
            <a:extLst>
              <a:ext uri="{FF2B5EF4-FFF2-40B4-BE49-F238E27FC236}">
                <a16:creationId xmlns=""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 xmlns:a16="http://schemas.microsoft.com/office/drawing/2014/main" id="{8F761E2F-D7D8-7949-82F5-8A9D95ED7A99}"/>
              </a:ext>
            </a:extLst>
          </p:cNvPr>
          <p:cNvSpPr>
            <a:spLocks noGrp="1"/>
          </p:cNvSpPr>
          <p:nvPr>
            <p:ph type="ftr" sz="quarter" idx="10"/>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5973829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EC3E251-F4D9-CE45-B8C9-C097973A2B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 xmlns:a16="http://schemas.microsoft.com/office/drawing/2014/main" id="{6C6AE12F-6D6E-994F-8A9D-32F8AB313C46}"/>
              </a:ext>
            </a:extLst>
          </p:cNvPr>
          <p:cNvSpPr>
            <a:spLocks noGrp="1"/>
          </p:cNvSpPr>
          <p:nvPr>
            <p:ph type="pic" sz="quarter" idx="10"/>
          </p:nvPr>
        </p:nvSpPr>
        <p:spPr>
          <a:xfrm>
            <a:off x="6096000" y="0"/>
            <a:ext cx="6096000" cy="6858000"/>
          </a:xfrm>
        </p:spPr>
        <p:txBody>
          <a:bodyPr/>
          <a:lstStyle/>
          <a:p>
            <a:endParaRPr lang="en-US"/>
          </a:p>
        </p:txBody>
      </p:sp>
      <p:sp>
        <p:nvSpPr>
          <p:cNvPr id="4" name="Footer Placeholder 3">
            <a:extLst>
              <a:ext uri="{FF2B5EF4-FFF2-40B4-BE49-F238E27FC236}">
                <a16:creationId xmlns="" xmlns:a16="http://schemas.microsoft.com/office/drawing/2014/main" id="{9F52612A-B6C9-EA40-8736-263ABBAD84EC}"/>
              </a:ext>
            </a:extLst>
          </p:cNvPr>
          <p:cNvSpPr>
            <a:spLocks noGrp="1"/>
          </p:cNvSpPr>
          <p:nvPr>
            <p:ph type="ftr" sz="quarter" idx="11"/>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3624390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sp>
        <p:nvSpPr>
          <p:cNvPr id="5" name="Footer Placeholder 4">
            <a:extLst>
              <a:ext uri="{FF2B5EF4-FFF2-40B4-BE49-F238E27FC236}">
                <a16:creationId xmlns="" xmlns:a16="http://schemas.microsoft.com/office/drawing/2014/main" id="{D50B7B99-702B-234A-B657-DA4874CF332A}"/>
              </a:ext>
            </a:extLst>
          </p:cNvPr>
          <p:cNvSpPr>
            <a:spLocks noGrp="1"/>
          </p:cNvSpPr>
          <p:nvPr>
            <p:ph type="ftr" sz="quarter" idx="15"/>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11093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860616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 xmlns:a16="http://schemas.microsoft.com/office/drawing/2014/main" id="{0D44442F-9369-9B4E-B2F5-C37AD54E148E}"/>
              </a:ext>
            </a:extLst>
          </p:cNvPr>
          <p:cNvPicPr>
            <a:picLocks noChangeAspect="1"/>
          </p:cNvPicPr>
          <p:nvPr userDrawn="1"/>
        </p:nvPicPr>
        <p:blipFill>
          <a:blip r:embed="rId3">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8D940EE1-A686-7D4D-8D49-9B18587F7932}"/>
              </a:ext>
            </a:extLst>
          </p:cNvPr>
          <p:cNvSpPr>
            <a:spLocks noGrp="1"/>
          </p:cNvSpPr>
          <p:nvPr>
            <p:ph type="ftr" sz="quarter" idx="10"/>
          </p:nvPr>
        </p:nvSpPr>
        <p:spPr>
          <a:xfrm>
            <a:off x="3984401" y="6514977"/>
            <a:ext cx="7703621" cy="365125"/>
          </a:xfrm>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7380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3621648B-5B0A-C742-90E7-2A3DC105718B}"/>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40731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CBAAD4F8-9206-C547-B2D1-5B81C4DFA953}"/>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335860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 xmlns:a16="http://schemas.microsoft.com/office/drawing/2014/main" id="{6ADA2461-9C22-0D47-B775-5AD8659EE1DB}"/>
              </a:ext>
            </a:extLst>
          </p:cNvPr>
          <p:cNvSpPr>
            <a:spLocks noGrp="1"/>
          </p:cNvSpPr>
          <p:nvPr>
            <p:ph type="pic" sz="quarter" idx="10"/>
          </p:nvPr>
        </p:nvSpPr>
        <p:spPr>
          <a:xfrm>
            <a:off x="5842000" y="0"/>
            <a:ext cx="6096000" cy="6858000"/>
          </a:xfrm>
        </p:spPr>
        <p:txBody>
          <a:bodyPr/>
          <a:lstStyle/>
          <a:p>
            <a:endParaRPr lang="en-US"/>
          </a:p>
        </p:txBody>
      </p:sp>
      <p:sp>
        <p:nvSpPr>
          <p:cNvPr id="4" name="Footer Placeholder 3">
            <a:extLst>
              <a:ext uri="{FF2B5EF4-FFF2-40B4-BE49-F238E27FC236}">
                <a16:creationId xmlns="" xmlns:a16="http://schemas.microsoft.com/office/drawing/2014/main" id="{468DACAA-9A3C-1646-B964-45E45C4290D3}"/>
              </a:ext>
            </a:extLst>
          </p:cNvPr>
          <p:cNvSpPr>
            <a:spLocks noGrp="1"/>
          </p:cNvSpPr>
          <p:nvPr>
            <p:ph type="ftr" sz="quarter" idx="11"/>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3850429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 xmlns:a16="http://schemas.microsoft.com/office/drawing/2014/main" id="{F0FCE765-22CA-7F4E-B5AF-ACFEA61115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9834" y="583943"/>
            <a:ext cx="2626460" cy="662990"/>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solidFill>
                  <a:schemeClr val="bg1">
                    <a:lumMod val="9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 xmlns:a16="http://schemas.microsoft.com/office/drawing/2014/main" id="{55337613-929D-9A40-90FE-FD9484924F90}"/>
              </a:ext>
            </a:extLst>
          </p:cNvPr>
          <p:cNvPicPr>
            <a:picLocks noChangeAspect="1"/>
          </p:cNvPicPr>
          <p:nvPr userDrawn="1"/>
        </p:nvPicPr>
        <p:blipFill rotWithShape="1">
          <a:blip r:embed="rId5">
            <a:alphaModFix amt="70000"/>
            <a:extLst>
              <a:ext uri="{28A0092B-C50C-407E-A947-70E740481C1C}">
                <a14:useLocalDpi xmlns:a14="http://schemas.microsoft.com/office/drawing/2010/main" val="0"/>
              </a:ext>
            </a:extLst>
          </a:blip>
          <a:srcRect l="-277" r="1"/>
          <a:stretch/>
        </p:blipFill>
        <p:spPr>
          <a:xfrm>
            <a:off x="6373090" y="557050"/>
            <a:ext cx="6719455" cy="1413489"/>
          </a:xfrm>
          <a:prstGeom prst="rect">
            <a:avLst/>
          </a:prstGeom>
        </p:spPr>
      </p:pic>
      <p:sp>
        <p:nvSpPr>
          <p:cNvPr id="4" name="Footer Placeholder 3">
            <a:extLst>
              <a:ext uri="{FF2B5EF4-FFF2-40B4-BE49-F238E27FC236}">
                <a16:creationId xmlns="" xmlns:a16="http://schemas.microsoft.com/office/drawing/2014/main" id="{BE457EB8-22DE-334D-96C0-3E9E911AAF41}"/>
              </a:ext>
            </a:extLst>
          </p:cNvPr>
          <p:cNvSpPr>
            <a:spLocks noGrp="1"/>
          </p:cNvSpPr>
          <p:nvPr>
            <p:ph type="ftr" sz="quarter" idx="17"/>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8794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sp>
        <p:nvSpPr>
          <p:cNvPr id="3" name="Footer Placeholder 2">
            <a:extLst>
              <a:ext uri="{FF2B5EF4-FFF2-40B4-BE49-F238E27FC236}">
                <a16:creationId xmlns="" xmlns:a16="http://schemas.microsoft.com/office/drawing/2014/main" id="{B7847798-615C-CB47-A6E3-A955C97EADAB}"/>
              </a:ext>
            </a:extLst>
          </p:cNvPr>
          <p:cNvSpPr>
            <a:spLocks noGrp="1"/>
          </p:cNvSpPr>
          <p:nvPr>
            <p:ph type="ftr" sz="quarter" idx="18"/>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3668197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 xmlns:a16="http://schemas.microsoft.com/office/drawing/2014/main" id="{95968E34-27D4-4840-AFE5-442FCAC5CD0D}"/>
              </a:ext>
            </a:extLst>
          </p:cNvPr>
          <p:cNvSpPr>
            <a:spLocks noGrp="1"/>
          </p:cNvSpPr>
          <p:nvPr>
            <p:ph type="ftr" sz="quarter" idx="15"/>
          </p:nvPr>
        </p:nvSpPr>
        <p:spPr>
          <a:xfrm>
            <a:off x="3662005" y="6514977"/>
            <a:ext cx="7703621" cy="365125"/>
          </a:xfrm>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41439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bg1">
                    <a:lumMod val="85000"/>
                  </a:schemeClr>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 name="Footer Placeholder 2">
            <a:extLst>
              <a:ext uri="{FF2B5EF4-FFF2-40B4-BE49-F238E27FC236}">
                <a16:creationId xmlns="" xmlns:a16="http://schemas.microsoft.com/office/drawing/2014/main" id="{A20F7D78-392E-384F-9852-B2790DD6FDE7}"/>
              </a:ext>
            </a:extLst>
          </p:cNvPr>
          <p:cNvSpPr>
            <a:spLocks noGrp="1"/>
          </p:cNvSpPr>
          <p:nvPr>
            <p:ph type="ftr" sz="quarter" idx="16"/>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339876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9C814F52-666B-2547-843C-F9EB3A18700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pic>
        <p:nvPicPr>
          <p:cNvPr id="12" name="Picture 11" descr="A picture containing indoor&#10;&#10;Description automatically generated">
            <a:extLst>
              <a:ext uri="{FF2B5EF4-FFF2-40B4-BE49-F238E27FC236}">
                <a16:creationId xmlns="" xmlns:a16="http://schemas.microsoft.com/office/drawing/2014/main" id="{4FF255F3-4129-CE4F-90F1-22B18F2738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73548" y="290683"/>
            <a:ext cx="5327903" cy="1968827"/>
          </a:xfrm>
          <a:prstGeom prst="rect">
            <a:avLst/>
          </a:prstGeom>
        </p:spPr>
      </p:pic>
      <p:sp>
        <p:nvSpPr>
          <p:cNvPr id="4" name="Footer Placeholder 3">
            <a:extLst>
              <a:ext uri="{FF2B5EF4-FFF2-40B4-BE49-F238E27FC236}">
                <a16:creationId xmlns="" xmlns:a16="http://schemas.microsoft.com/office/drawing/2014/main" id="{297CEDDF-8AA1-9B4F-92EB-BE9C5E9238AC}"/>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7984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8E9234A1-A815-1641-8A1D-A445716D4985}"/>
              </a:ext>
            </a:extLst>
          </p:cNvPr>
          <p:cNvSpPr>
            <a:spLocks noGrp="1"/>
          </p:cNvSpPr>
          <p:nvPr>
            <p:ph type="ftr" sz="quarter" idx="10"/>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39480154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Rectangle 11">
            <a:extLst>
              <a:ext uri="{FF2B5EF4-FFF2-40B4-BE49-F238E27FC236}">
                <a16:creationId xmlns=""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 xmlns:a16="http://schemas.microsoft.com/office/drawing/2014/main" id="{769031B1-2238-1F47-9282-B1C80EC98DE2}"/>
              </a:ext>
            </a:extLst>
          </p:cNvPr>
          <p:cNvSpPr>
            <a:spLocks noGrp="1"/>
          </p:cNvSpPr>
          <p:nvPr>
            <p:ph type="ftr" sz="quarter" idx="15"/>
          </p:nvPr>
        </p:nvSpPr>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748270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 xmlns:a16="http://schemas.microsoft.com/office/drawing/2014/main" id="{7FA3BBAA-8E89-1C46-BBA1-8E9D8AD5C7B9}"/>
              </a:ext>
            </a:extLst>
          </p:cNvPr>
          <p:cNvSpPr>
            <a:spLocks noGrp="1"/>
          </p:cNvSpPr>
          <p:nvPr>
            <p:ph type="pic" sz="quarter" idx="15"/>
          </p:nvPr>
        </p:nvSpPr>
        <p:spPr>
          <a:xfrm>
            <a:off x="755650" y="755650"/>
            <a:ext cx="5346700" cy="5338763"/>
          </a:xfrm>
        </p:spPr>
        <p:txBody>
          <a:bodyPr/>
          <a:lstStyle/>
          <a:p>
            <a:endParaRPr lang="en-US"/>
          </a:p>
        </p:txBody>
      </p:sp>
      <p:sp>
        <p:nvSpPr>
          <p:cNvPr id="2" name="Footer Placeholder 1">
            <a:extLst>
              <a:ext uri="{FF2B5EF4-FFF2-40B4-BE49-F238E27FC236}">
                <a16:creationId xmlns="" xmlns:a16="http://schemas.microsoft.com/office/drawing/2014/main" id="{B3A99C57-FF7C-5E46-A51A-241AAA391281}"/>
              </a:ext>
            </a:extLst>
          </p:cNvPr>
          <p:cNvSpPr>
            <a:spLocks noGrp="1"/>
          </p:cNvSpPr>
          <p:nvPr>
            <p:ph type="ftr" sz="quarter" idx="16"/>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5609794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 xmlns:a16="http://schemas.microsoft.com/office/drawing/2014/main" id="{DDB9EDBD-98E6-FA4B-B2F0-592D86BA585D}"/>
              </a:ext>
            </a:extLst>
          </p:cNvPr>
          <p:cNvSpPr>
            <a:spLocks noGrp="1"/>
          </p:cNvSpPr>
          <p:nvPr>
            <p:ph type="pic" sz="quarter" idx="10"/>
          </p:nvPr>
        </p:nvSpPr>
        <p:spPr>
          <a:xfrm>
            <a:off x="6096000" y="0"/>
            <a:ext cx="6096000" cy="6858000"/>
          </a:xfrm>
        </p:spPr>
        <p:txBody>
          <a:bodyPr/>
          <a:lstStyle/>
          <a:p>
            <a:endParaRPr lang="en-US"/>
          </a:p>
        </p:txBody>
      </p:sp>
      <p:sp>
        <p:nvSpPr>
          <p:cNvPr id="4" name="Footer Placeholder 3">
            <a:extLst>
              <a:ext uri="{FF2B5EF4-FFF2-40B4-BE49-F238E27FC236}">
                <a16:creationId xmlns="" xmlns:a16="http://schemas.microsoft.com/office/drawing/2014/main" id="{CAF18250-86BC-2B41-B1C2-5743FDAE03F9}"/>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215093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 xmlns:a16="http://schemas.microsoft.com/office/drawing/2014/main" id="{274598FF-2264-F742-8555-8C1F248C92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r>
              <a:rPr lang="en-US" dirty="0"/>
              <a:t/>
            </a:r>
            <a:br>
              <a:rPr lang="en-US" dirty="0"/>
            </a:br>
            <a:r>
              <a:rPr lang="en-US" dirty="0"/>
              <a:t>Title</a:t>
            </a:r>
            <a:br>
              <a:rPr lang="en-US" dirty="0"/>
            </a:br>
            <a:r>
              <a:rPr lang="en-US" dirty="0"/>
              <a:t>Title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5095227F-2DF2-BD43-B19F-0A500CCFAB64}"/>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878162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sp>
        <p:nvSpPr>
          <p:cNvPr id="5" name="Footer Placeholder 4">
            <a:extLst>
              <a:ext uri="{FF2B5EF4-FFF2-40B4-BE49-F238E27FC236}">
                <a16:creationId xmlns="" xmlns:a16="http://schemas.microsoft.com/office/drawing/2014/main" id="{738EB6AA-C5F0-2C4F-833E-144E4DEB4877}"/>
              </a:ext>
            </a:extLst>
          </p:cNvPr>
          <p:cNvSpPr>
            <a:spLocks noGrp="1"/>
          </p:cNvSpPr>
          <p:nvPr>
            <p:ph type="ftr" sz="quarter" idx="15"/>
          </p:nvPr>
        </p:nvSpPr>
        <p:spPr/>
        <p:txBody>
          <a:bodyPr/>
          <a:lstStyle/>
          <a:p>
            <a:r>
              <a:rPr lang="en-US" sz="800"/>
              <a:t>Copyright © 2019 Oracle and/or its affiliates.</a:t>
            </a:r>
            <a:endParaRPr lang="en-US" sz="800" dirty="0"/>
          </a:p>
        </p:txBody>
      </p:sp>
    </p:spTree>
    <p:extLst>
      <p:ext uri="{BB962C8B-B14F-4D97-AF65-F5344CB8AC3E}">
        <p14:creationId xmlns:p14="http://schemas.microsoft.com/office/powerpoint/2010/main" val="12471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 xmlns:a16="http://schemas.microsoft.com/office/drawing/2014/main" id="{3CE3E100-80DB-874C-9A0A-0B206720C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8">
            <a:extLst>
              <a:ext uri="{FF2B5EF4-FFF2-40B4-BE49-F238E27FC236}">
                <a16:creationId xmlns=""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r>
              <a:rPr lang="en-US" dirty="0"/>
              <a:t/>
            </a:r>
            <a:br>
              <a:rPr lang="en-US" dirty="0"/>
            </a:br>
            <a:r>
              <a:rPr lang="en-US" dirty="0"/>
              <a:t>Title</a:t>
            </a:r>
            <a:br>
              <a:rPr lang="en-US" dirty="0"/>
            </a:br>
            <a:r>
              <a:rPr lang="en-US" dirty="0"/>
              <a:t>Title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C08DDEB9-7855-E14D-84AA-FB157FF776D7}"/>
              </a:ext>
            </a:extLst>
          </p:cNvPr>
          <p:cNvSpPr>
            <a:spLocks noGrp="1"/>
          </p:cNvSpPr>
          <p:nvPr>
            <p:ph type="ftr" sz="quarter" idx="10"/>
          </p:nvPr>
        </p:nvSpPr>
        <p:spPr/>
        <p:txBody>
          <a:bodyPr/>
          <a:lstStyle>
            <a:lvl1pPr>
              <a:defRPr>
                <a:solidFill>
                  <a:schemeClr val="bg1">
                    <a:lumMod val="85000"/>
                  </a:schemeClr>
                </a:solidFill>
              </a:defRPr>
            </a:lvl1pPr>
          </a:lstStyle>
          <a:p>
            <a:r>
              <a:rPr lang="en-US" sz="700" dirty="0"/>
              <a:t>Copyright © 2019 Oracle and/or its affiliates.</a:t>
            </a:r>
          </a:p>
        </p:txBody>
      </p:sp>
    </p:spTree>
    <p:extLst>
      <p:ext uri="{BB962C8B-B14F-4D97-AF65-F5344CB8AC3E}">
        <p14:creationId xmlns:p14="http://schemas.microsoft.com/office/powerpoint/2010/main" val="1319752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 xmlns:a16="http://schemas.microsoft.com/office/drawing/2014/main" id="{A674CEF7-543A-7D42-AC2A-3F6B0E1FE4C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Footer Placeholder 3">
            <a:extLst>
              <a:ext uri="{FF2B5EF4-FFF2-40B4-BE49-F238E27FC236}">
                <a16:creationId xmlns="" xmlns:a16="http://schemas.microsoft.com/office/drawing/2014/main" id="{65B0131D-8EA9-C14B-9482-17867C7A8DF8}"/>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726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 xmlns:a16="http://schemas.microsoft.com/office/drawing/2014/main" id="{31E2D5C8-5C9C-B540-B6FB-5F44B8D8EC9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Footer Placeholder 3">
            <a:extLst>
              <a:ext uri="{FF2B5EF4-FFF2-40B4-BE49-F238E27FC236}">
                <a16:creationId xmlns="" xmlns:a16="http://schemas.microsoft.com/office/drawing/2014/main" id="{806C84F4-84D7-2746-A9BD-586A1A4F485E}"/>
              </a:ext>
            </a:extLst>
          </p:cNvPr>
          <p:cNvSpPr>
            <a:spLocks noGrp="1"/>
          </p:cNvSpPr>
          <p:nvPr>
            <p:ph type="ftr" sz="quarter" idx="10"/>
          </p:nvPr>
        </p:nvSpPr>
        <p:spPr>
          <a:xfrm>
            <a:off x="6624152" y="6514977"/>
            <a:ext cx="4329193" cy="365125"/>
          </a:xfrm>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34880885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 xmlns:a16="http://schemas.microsoft.com/office/drawing/2014/main" id="{235CFAFF-A02A-3C47-8BEF-C0EB011E7F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26BA6C98-2838-B143-904B-DF2D93528322}"/>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5607018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 xmlns:a16="http://schemas.microsoft.com/office/drawing/2014/main" id="{F5963059-FBAB-5040-89A3-4CBF1B88B3F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 xmlns:a16="http://schemas.microsoft.com/office/drawing/2014/main" id="{77ABEDA1-987B-F24F-94CE-9075F52FE90A}"/>
              </a:ext>
            </a:extLst>
          </p:cNvPr>
          <p:cNvSpPr>
            <a:spLocks noGrp="1"/>
          </p:cNvSpPr>
          <p:nvPr>
            <p:ph type="pic" sz="quarter" idx="10"/>
          </p:nvPr>
        </p:nvSpPr>
        <p:spPr>
          <a:xfrm>
            <a:off x="755683" y="755352"/>
            <a:ext cx="5347243" cy="5338989"/>
          </a:xfrm>
        </p:spPr>
        <p:txBody>
          <a:bodyPr/>
          <a:lstStyle/>
          <a:p>
            <a:endParaRPr lang="en-US"/>
          </a:p>
        </p:txBody>
      </p:sp>
      <p:sp>
        <p:nvSpPr>
          <p:cNvPr id="4" name="Footer Placeholder 3">
            <a:extLst>
              <a:ext uri="{FF2B5EF4-FFF2-40B4-BE49-F238E27FC236}">
                <a16:creationId xmlns="" xmlns:a16="http://schemas.microsoft.com/office/drawing/2014/main" id="{FB006542-CE5C-7047-94F9-FA878996DD4F}"/>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4103990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59678BAA-BB47-F24C-8303-EFF8DB647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sp>
        <p:nvSpPr>
          <p:cNvPr id="4" name="Footer Placeholder 3">
            <a:extLst>
              <a:ext uri="{FF2B5EF4-FFF2-40B4-BE49-F238E27FC236}">
                <a16:creationId xmlns="" xmlns:a16="http://schemas.microsoft.com/office/drawing/2014/main" id="{98BA4027-3D2F-6348-87A5-599FE7961117}"/>
              </a:ext>
            </a:extLst>
          </p:cNvPr>
          <p:cNvSpPr>
            <a:spLocks noGrp="1"/>
          </p:cNvSpPr>
          <p:nvPr>
            <p:ph type="ftr" sz="quarter" idx="11"/>
          </p:nvPr>
        </p:nvSpPr>
        <p:spPr>
          <a:xfrm>
            <a:off x="6617343" y="6514977"/>
            <a:ext cx="4819853" cy="365125"/>
          </a:xfrm>
        </p:spPr>
        <p:txBody>
          <a:bodyPr/>
          <a:lstStyle/>
          <a:p>
            <a:r>
              <a:rPr lang="en-US" sz="700"/>
              <a:t>Copyright © 2019 Oracle and/or its affiliates.</a:t>
            </a:r>
            <a:endParaRPr lang="en-US" sz="700" dirty="0"/>
          </a:p>
        </p:txBody>
      </p:sp>
    </p:spTree>
    <p:extLst>
      <p:ext uri="{BB962C8B-B14F-4D97-AF65-F5344CB8AC3E}">
        <p14:creationId xmlns:p14="http://schemas.microsoft.com/office/powerpoint/2010/main" val="26148805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CE54290C-9E9F-4D5B-8E0E-CEC1F8D51521}"/>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604772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285F8D10-D7C7-384F-BEF4-6699AC6D6831}"/>
              </a:ext>
            </a:extLst>
          </p:cNvPr>
          <p:cNvSpPr txBox="1"/>
          <p:nvPr userDrawn="1"/>
        </p:nvSpPr>
        <p:spPr>
          <a:xfrm>
            <a:off x="761287"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sp>
        <p:nvSpPr>
          <p:cNvPr id="11" name="Footer Placeholder 10">
            <a:extLst>
              <a:ext uri="{FF2B5EF4-FFF2-40B4-BE49-F238E27FC236}">
                <a16:creationId xmlns="" xmlns:a16="http://schemas.microsoft.com/office/drawing/2014/main" id="{A436E821-D632-CA47-BF56-8B7E41D65641}"/>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31688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285F8D10-D7C7-384F-BEF4-6699AC6D6831}"/>
              </a:ext>
            </a:extLst>
          </p:cNvPr>
          <p:cNvSpPr txBox="1"/>
          <p:nvPr userDrawn="1"/>
        </p:nvSpPr>
        <p:spPr>
          <a:xfrm>
            <a:off x="761287"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sp>
        <p:nvSpPr>
          <p:cNvPr id="2" name="Footer Placeholder 1">
            <a:extLst>
              <a:ext uri="{FF2B5EF4-FFF2-40B4-BE49-F238E27FC236}">
                <a16:creationId xmlns="" xmlns:a16="http://schemas.microsoft.com/office/drawing/2014/main" id="{9847BD50-7E05-E342-A011-841DC569C1A8}"/>
              </a:ext>
            </a:extLst>
          </p:cNvPr>
          <p:cNvSpPr>
            <a:spLocks noGrp="1"/>
          </p:cNvSpPr>
          <p:nvPr>
            <p:ph type="ftr" sz="quarter" idx="10"/>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49816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4179897" y="6556248"/>
            <a:ext cx="1226717" cy="182880"/>
          </a:xfrm>
          <a:prstGeom prst="rect">
            <a:avLst/>
          </a:prstGeom>
        </p:spPr>
        <p:txBody>
          <a:bodyPr/>
          <a:lstStyle/>
          <a:p>
            <a:fld id="{6A374650-A23B-B942-B61D-041C4D88323A}" type="datetime1">
              <a:rPr lang="en-US" smtClean="0">
                <a:solidFill>
                  <a:srgbClr val="58595B"/>
                </a:solidFill>
                <a:latin typeface="Calibri"/>
              </a:rPr>
              <a:pPr/>
              <a:t>9/17/19</a:t>
            </a:fld>
            <a:endParaRPr>
              <a:solidFill>
                <a:srgbClr val="58595B"/>
              </a:solidFill>
              <a:latin typeface="Calibri"/>
            </a:endParaRPr>
          </a:p>
        </p:txBody>
      </p:sp>
      <p:sp>
        <p:nvSpPr>
          <p:cNvPr id="5" name="Footer Placeholder 4"/>
          <p:cNvSpPr>
            <a:spLocks noGrp="1"/>
          </p:cNvSpPr>
          <p:nvPr>
            <p:ph type="ftr" sz="quarter" idx="11"/>
          </p:nvPr>
        </p:nvSpPr>
        <p:spPr>
          <a:xfrm>
            <a:off x="8625037" y="6556248"/>
            <a:ext cx="2743916" cy="182880"/>
          </a:xfrm>
          <a:prstGeom prst="rect">
            <a:avLst/>
          </a:prstGeom>
        </p:spPr>
        <p:txBody>
          <a:bodyPr/>
          <a:lstStyle/>
          <a:p>
            <a:r>
              <a:rPr lang="en-US">
                <a:solidFill>
                  <a:srgbClr val="58595B"/>
                </a:solidFill>
                <a:latin typeface="Calibri"/>
              </a:rPr>
              <a:t>Confidential – Oracle Internal</a:t>
            </a:r>
            <a:endParaRPr>
              <a:solidFill>
                <a:srgbClr val="58595B"/>
              </a:solidFill>
              <a:latin typeface="Calibri"/>
            </a:endParaRPr>
          </a:p>
        </p:txBody>
      </p:sp>
      <p:sp>
        <p:nvSpPr>
          <p:cNvPr id="6" name="Slide Number Placeholder 5"/>
          <p:cNvSpPr>
            <a:spLocks noGrp="1"/>
          </p:cNvSpPr>
          <p:nvPr>
            <p:ph type="sldNum" sz="quarter" idx="12"/>
          </p:nvPr>
        </p:nvSpPr>
        <p:spPr>
          <a:xfrm>
            <a:off x="11327155" y="6556248"/>
            <a:ext cx="333554" cy="182880"/>
          </a:xfrm>
          <a:prstGeom prst="rect">
            <a:avLst/>
          </a:prstGeom>
        </p:spPr>
        <p:txBody>
          <a:bodyPr/>
          <a:lstStyle/>
          <a:p>
            <a:fld id="{C51EAA63-D034-42AE-91FA-B13B9518C7BE}" type="slidenum">
              <a:rPr>
                <a:solidFill>
                  <a:srgbClr val="58595B"/>
                </a:solidFill>
                <a:latin typeface="Calibri"/>
              </a:rPr>
              <a:pPr/>
              <a:t>‹#›</a:t>
            </a:fld>
            <a:endParaRPr>
              <a:solidFill>
                <a:srgbClr val="58595B"/>
              </a:solidFill>
              <a:latin typeface="Calibri"/>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98704914"/>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
      <p:transition spd="med"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2068852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 xmlns:a16="http://schemas.microsoft.com/office/drawing/2014/main" id="{0D44442F-9369-9B4E-B2F5-C37AD54E148E}"/>
              </a:ext>
            </a:extLst>
          </p:cNvPr>
          <p:cNvPicPr>
            <a:picLocks noChangeAspect="1"/>
          </p:cNvPicPr>
          <p:nvPr userDrawn="1"/>
        </p:nvPicPr>
        <p:blipFill>
          <a:blip r:embed="rId3">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426B2C48-CE08-5E45-924D-B8CB40B99DC6}"/>
              </a:ext>
            </a:extLst>
          </p:cNvPr>
          <p:cNvSpPr>
            <a:spLocks noGrp="1"/>
          </p:cNvSpPr>
          <p:nvPr>
            <p:ph type="ftr" sz="quarter" idx="10"/>
          </p:nvPr>
        </p:nvSpPr>
        <p:spPr>
          <a:xfrm>
            <a:off x="4120958" y="6514977"/>
            <a:ext cx="7127152" cy="365125"/>
          </a:xfrm>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42715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77E9B276-9F0B-8B45-9CCC-06F84A0DFC41}"/>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3184903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 xmlns:a16="http://schemas.microsoft.com/office/drawing/2014/main" id="{4A563633-5831-8F48-954F-223FF83AEDF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 xmlns:a16="http://schemas.microsoft.com/office/drawing/2014/main" id="{37FAF274-39CE-D144-8C01-9BA7C2821630}"/>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17301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32" Type="http://schemas.openxmlformats.org/officeDocument/2006/relationships/image" Target="../media/image2.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1" Type="http://schemas.openxmlformats.org/officeDocument/2006/relationships/slideLayout" Target="../slideLayouts/slideLayout50.xml"/><Relationship Id="rId22" Type="http://schemas.openxmlformats.org/officeDocument/2006/relationships/slideLayout" Target="../slideLayouts/slideLayout51.xml"/><Relationship Id="rId23" Type="http://schemas.openxmlformats.org/officeDocument/2006/relationships/slideLayout" Target="../slideLayouts/slideLayout52.xml"/><Relationship Id="rId24" Type="http://schemas.openxmlformats.org/officeDocument/2006/relationships/slideLayout" Target="../slideLayouts/slideLayout53.xml"/><Relationship Id="rId25" Type="http://schemas.openxmlformats.org/officeDocument/2006/relationships/slideLayout" Target="../slideLayouts/slideLayout54.xml"/><Relationship Id="rId26" Type="http://schemas.openxmlformats.org/officeDocument/2006/relationships/slideLayout" Target="../slideLayouts/slideLayout55.xml"/><Relationship Id="rId27" Type="http://schemas.openxmlformats.org/officeDocument/2006/relationships/slideLayout" Target="../slideLayouts/slideLayout56.xml"/><Relationship Id="rId28" Type="http://schemas.openxmlformats.org/officeDocument/2006/relationships/slideLayout" Target="../slideLayouts/slideLayout57.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30" Type="http://schemas.openxmlformats.org/officeDocument/2006/relationships/slideLayout" Target="../slideLayouts/slideLayout59.xml"/><Relationship Id="rId31" Type="http://schemas.openxmlformats.org/officeDocument/2006/relationships/theme" Target="../theme/theme2.xml"/><Relationship Id="rId32" Type="http://schemas.openxmlformats.org/officeDocument/2006/relationships/image" Target="../media/image1.png"/><Relationship Id="rId9" Type="http://schemas.openxmlformats.org/officeDocument/2006/relationships/slideLayout" Target="../slideLayouts/slideLayout38.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3" Type="http://schemas.openxmlformats.org/officeDocument/2006/relationships/image" Target="../media/image2.jpg"/><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slideLayout" Target="../slideLayouts/slideLayout47.xml"/><Relationship Id="rId1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880C9023-637D-494C-95E3-A86047569BA4}"/>
              </a:ext>
            </a:extLst>
          </p:cNvPr>
          <p:cNvSpPr>
            <a:spLocks noGrp="1"/>
          </p:cNvSpPr>
          <p:nvPr>
            <p:ph type="ftr" sz="quarter" idx="3"/>
          </p:nvPr>
        </p:nvSpPr>
        <p:spPr>
          <a:xfrm>
            <a:off x="694944" y="6514977"/>
            <a:ext cx="712715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2019 Oracle and/or its affiliates.</a:t>
            </a:r>
          </a:p>
        </p:txBody>
      </p:sp>
      <p:pic>
        <p:nvPicPr>
          <p:cNvPr id="10" name="Picture 9">
            <a:extLst>
              <a:ext uri="{FF2B5EF4-FFF2-40B4-BE49-F238E27FC236}">
                <a16:creationId xmlns="" xmlns:a16="http://schemas.microsoft.com/office/drawing/2014/main" id="{89097BF2-8BD6-4DE7-A9F6-0896CC658225}"/>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pic>
        <p:nvPicPr>
          <p:cNvPr id="14" name="Picture 13">
            <a:extLst>
              <a:ext uri="{FF2B5EF4-FFF2-40B4-BE49-F238E27FC236}">
                <a16:creationId xmlns="" xmlns:a16="http://schemas.microsoft.com/office/drawing/2014/main" id="{D23B6C0B-A6D8-4755-9395-F94ECF5A0491}"/>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93863239"/>
      </p:ext>
    </p:extLst>
  </p:cSld>
  <p:clrMap bg1="lt1" tx1="dk1" bg2="lt2" tx2="dk2" accent1="accent1" accent2="accent2" accent3="accent3" accent4="accent4" accent5="accent5" accent6="accent6" hlink="hlink" folHlink="folHlink"/>
  <p:sldLayoutIdLst>
    <p:sldLayoutId id="2147483711" r:id="rId1"/>
    <p:sldLayoutId id="2147483649" r:id="rId2"/>
    <p:sldLayoutId id="2147483705" r:id="rId3"/>
    <p:sldLayoutId id="2147483672" r:id="rId4"/>
    <p:sldLayoutId id="2147483664" r:id="rId5"/>
    <p:sldLayoutId id="2147483650" r:id="rId6"/>
    <p:sldLayoutId id="2147483651" r:id="rId7"/>
    <p:sldLayoutId id="2147483658" r:id="rId8"/>
    <p:sldLayoutId id="2147483659" r:id="rId9"/>
    <p:sldLayoutId id="2147483660" r:id="rId10"/>
    <p:sldLayoutId id="2147483665" r:id="rId11"/>
    <p:sldLayoutId id="2147483666" r:id="rId12"/>
    <p:sldLayoutId id="2147483667" r:id="rId13"/>
    <p:sldLayoutId id="2147483661" r:id="rId14"/>
    <p:sldLayoutId id="2147483662" r:id="rId15"/>
    <p:sldLayoutId id="2147483668" r:id="rId16"/>
    <p:sldLayoutId id="2147483674" r:id="rId17"/>
    <p:sldLayoutId id="2147483663" r:id="rId18"/>
    <p:sldLayoutId id="2147483675" r:id="rId19"/>
    <p:sldLayoutId id="2147483669" r:id="rId20"/>
    <p:sldLayoutId id="2147483673" r:id="rId21"/>
    <p:sldLayoutId id="2147483670" r:id="rId22"/>
    <p:sldLayoutId id="2147483671" r:id="rId23"/>
    <p:sldLayoutId id="2147483654" r:id="rId24"/>
    <p:sldLayoutId id="2147483655" r:id="rId25"/>
    <p:sldLayoutId id="2147483715" r:id="rId26"/>
    <p:sldLayoutId id="2147483716" r:id="rId27"/>
    <p:sldLayoutId id="2147483717" r:id="rId28"/>
    <p:sldLayoutId id="2147483719" r:id="rId29"/>
  </p:sldLayoutIdLs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880C9023-637D-494C-95E3-A86047569BA4}"/>
              </a:ext>
            </a:extLst>
          </p:cNvPr>
          <p:cNvSpPr>
            <a:spLocks noGrp="1"/>
          </p:cNvSpPr>
          <p:nvPr>
            <p:ph type="ftr" sz="quarter" idx="3"/>
          </p:nvPr>
        </p:nvSpPr>
        <p:spPr>
          <a:xfrm>
            <a:off x="694943" y="6514977"/>
            <a:ext cx="7703621" cy="365125"/>
          </a:xfrm>
          <a:prstGeom prst="rect">
            <a:avLst/>
          </a:prstGeom>
        </p:spPr>
        <p:txBody>
          <a:bodyPr vert="horz" lIns="0" tIns="45720" rIns="0" bIns="45720" rtlCol="0" anchor="ctr"/>
          <a:lstStyle>
            <a:lvl1pPr algn="l">
              <a:defRPr sz="650">
                <a:solidFill>
                  <a:schemeClr val="tx1">
                    <a:tint val="75000"/>
                  </a:schemeClr>
                </a:solidFill>
              </a:defRPr>
            </a:lvl1pPr>
          </a:lstStyle>
          <a:p>
            <a:r>
              <a:rPr lang="en-US" sz="700" dirty="0"/>
              <a:t>Copyright © 2019 Oracle and/or its affiliates.</a:t>
            </a:r>
          </a:p>
        </p:txBody>
      </p:sp>
      <p:pic>
        <p:nvPicPr>
          <p:cNvPr id="10" name="Picture 9">
            <a:extLst>
              <a:ext uri="{FF2B5EF4-FFF2-40B4-BE49-F238E27FC236}">
                <a16:creationId xmlns="" xmlns:a16="http://schemas.microsoft.com/office/drawing/2014/main" id="{89097BF2-8BD6-4DE7-A9F6-0896CC658225}"/>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pic>
        <p:nvPicPr>
          <p:cNvPr id="14" name="Picture 13">
            <a:extLst>
              <a:ext uri="{FF2B5EF4-FFF2-40B4-BE49-F238E27FC236}">
                <a16:creationId xmlns="" xmlns:a16="http://schemas.microsoft.com/office/drawing/2014/main" id="{D23B6C0B-A6D8-4755-9395-F94ECF5A0491}"/>
              </a:ext>
            </a:extLst>
          </p:cNvPr>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06" r:id="rId2"/>
    <p:sldLayoutId id="2147483678" r:id="rId3"/>
    <p:sldLayoutId id="2147483709" r:id="rId4"/>
    <p:sldLayoutId id="214748370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707" r:id="rId21"/>
    <p:sldLayoutId id="2147483694" r:id="rId22"/>
    <p:sldLayoutId id="2147483704" r:id="rId23"/>
    <p:sldLayoutId id="2147483695" r:id="rId24"/>
    <p:sldLayoutId id="2147483696" r:id="rId25"/>
    <p:sldLayoutId id="2147483697" r:id="rId26"/>
    <p:sldLayoutId id="2147483701" r:id="rId27"/>
    <p:sldLayoutId id="2147483712" r:id="rId28"/>
    <p:sldLayoutId id="2147483713" r:id="rId29"/>
    <p:sldLayoutId id="2147483714" r:id="rId30"/>
  </p:sldLayoutIdLs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3.tiff"/><Relationship Id="rId5" Type="http://schemas.openxmlformats.org/officeDocument/2006/relationships/image" Target="../media/image44.png"/><Relationship Id="rId1" Type="http://schemas.openxmlformats.org/officeDocument/2006/relationships/slideLayout" Target="../slideLayouts/slideLayout21.xml"/><Relationship Id="rId2"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43.tiff"/><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3.tiff"/><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3.tiff"/><Relationship Id="rId5" Type="http://schemas.openxmlformats.org/officeDocument/2006/relationships/image" Target="../media/image46.png"/><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3.tiff"/><Relationship Id="rId5" Type="http://schemas.openxmlformats.org/officeDocument/2006/relationships/image" Target="../media/image46.png"/><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43.tiff"/><Relationship Id="rId6" Type="http://schemas.openxmlformats.org/officeDocument/2006/relationships/image" Target="../media/image46.png"/><Relationship Id="rId7"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3.tiff"/><Relationship Id="rId5" Type="http://schemas.openxmlformats.org/officeDocument/2006/relationships/image" Target="../media/image44.png"/><Relationship Id="rId1" Type="http://schemas.openxmlformats.org/officeDocument/2006/relationships/slideLayout" Target="../slideLayouts/slideLayout21.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9.png"/><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tiff"/><Relationship Id="rId10"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tiff"/><Relationship Id="rId1" Type="http://schemas.openxmlformats.org/officeDocument/2006/relationships/slideLayout" Target="../slideLayouts/slideLayout20.xml"/><Relationship Id="rId2"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54.tiff"/><Relationship Id="rId1" Type="http://schemas.openxmlformats.org/officeDocument/2006/relationships/slideLayout" Target="../slideLayouts/slideLayout20.xml"/><Relationship Id="rId2"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3.tiff"/><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3.tiff"/><Relationship Id="rId6" Type="http://schemas.openxmlformats.org/officeDocument/2006/relationships/image" Target="../media/image44.png"/><Relationship Id="rId7"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3.tiff"/><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tiff"/><Relationship Id="rId5" Type="http://schemas.openxmlformats.org/officeDocument/2006/relationships/image" Target="../media/image34.png"/><Relationship Id="rId6" Type="http://schemas.openxmlformats.org/officeDocument/2006/relationships/image" Target="../media/image28.png"/><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4.tiff"/><Relationship Id="rId1" Type="http://schemas.openxmlformats.org/officeDocument/2006/relationships/slideLayout" Target="../slideLayouts/slideLayout6.xml"/><Relationship Id="rId2"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54.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2.png"/><Relationship Id="rId13" Type="http://schemas.openxmlformats.org/officeDocument/2006/relationships/image" Target="../media/image33.tiff"/><Relationship Id="rId14" Type="http://schemas.openxmlformats.org/officeDocument/2006/relationships/image" Target="../media/image34.png"/><Relationship Id="rId15" Type="http://schemas.openxmlformats.org/officeDocument/2006/relationships/image" Target="../media/image37.png"/><Relationship Id="rId16"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hyperlink" Target="https://container-registry.oracle.com/" TargetMode="External"/><Relationship Id="rId3" Type="http://schemas.openxmlformats.org/officeDocument/2006/relationships/hyperlink" Target="https://github.com/oracle/docker-images/tree/master/OracleWebLogic/dockerfiles" TargetMode="External"/><Relationship Id="rId4" Type="http://schemas.openxmlformats.org/officeDocument/2006/relationships/hyperlink" Target="https://github.com/oracle/docker-images/tree/master/OracleWebLogic/samples" TargetMode="External"/><Relationship Id="rId5" Type="http://schemas.openxmlformats.org/officeDocument/2006/relationships/hyperlink" Target="https://blogs.oracle.com/weblogicserver/how-to-weblogic-server-on-kubernetes" TargetMode="External"/><Relationship Id="rId6" Type="http://schemas.openxmlformats.org/officeDocument/2006/relationships/hyperlink" Target="https://github.com/oracle/weblogic-kubernetes-operator" TargetMode="External"/><Relationship Id="rId7" Type="http://schemas.openxmlformats.org/officeDocument/2006/relationships/hyperlink" Target="https://github.com/oracle/weblogic-monitoring-exporter" TargetMode="External"/><Relationship Id="rId8" Type="http://schemas.openxmlformats.org/officeDocument/2006/relationships/hyperlink" Target="https://github.com/oracle/weblogic-deploy-tooling" TargetMode="External"/><Relationship Id="rId9" Type="http://schemas.openxmlformats.org/officeDocument/2006/relationships/hyperlink" Target="https://github.com/oracle/weblogic-logging-exporter" TargetMode="External"/><Relationship Id="rId10" Type="http://schemas.openxmlformats.org/officeDocument/2006/relationships/hyperlink" Target="https://github.com/oracle/weblogic-image-too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36.png"/><Relationship Id="rId8" Type="http://schemas.openxmlformats.org/officeDocument/2006/relationships/image" Target="../media/image38.png"/><Relationship Id="rId9" Type="http://schemas.openxmlformats.org/officeDocument/2006/relationships/image" Target="../media/image59.png"/><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36.png"/><Relationship Id="rId8" Type="http://schemas.openxmlformats.org/officeDocument/2006/relationships/image" Target="../media/image38.png"/><Relationship Id="rId9" Type="http://schemas.openxmlformats.org/officeDocument/2006/relationships/image" Target="../media/image59.png"/><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oracle/docker-images/tree/master/OracleFMWInfrastructure/dockerfiles/12.2.1.3" TargetMode="External"/><Relationship Id="rId4" Type="http://schemas.openxmlformats.org/officeDocument/2006/relationships/hyperlink" Target="https://github.com/oracle/docker-images/tree/master/OracleFMWInfrastructure/samples/12213-domain-in-volume" TargetMode="Externa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3.tiff"/><Relationship Id="rId5" Type="http://schemas.openxmlformats.org/officeDocument/2006/relationships/image" Target="../media/image44.png"/><Relationship Id="rId1" Type="http://schemas.openxmlformats.org/officeDocument/2006/relationships/slideLayout" Target="../slideLayouts/slideLayout21.xml"/><Relationship Id="rId2"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3.tiff"/><Relationship Id="rId5" Type="http://schemas.openxmlformats.org/officeDocument/2006/relationships/image" Target="../media/image44.png"/><Relationship Id="rId1" Type="http://schemas.openxmlformats.org/officeDocument/2006/relationships/slideLayout" Target="../slideLayouts/slideLayout21.xml"/><Relationship Id="rId2"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hyperlink" Target="mailto:monica.riccelli@oracle.com)" TargetMode="External"/><Relationship Id="rId4" Type="http://schemas.openxmlformats.org/officeDocument/2006/relationships/hyperlink" Target="https://weblogic-slack-inviter.herokuapp.com/" TargetMode="External"/><Relationship Id="rId1" Type="http://schemas.openxmlformats.org/officeDocument/2006/relationships/slideLayout" Target="../slideLayouts/slideLayout27.xml"/><Relationship Id="rId2" Type="http://schemas.openxmlformats.org/officeDocument/2006/relationships/hyperlink" Target="http://maciej.gruszka@oracle.co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hyperlink" Target="https://github.com/oracle/weblogic-kubernetes-oper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261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smtClean="0"/>
              <a:t>Deploy WebLogic Server in Kubernetes</a:t>
            </a:r>
            <a:endParaRPr lang="en-US" sz="2800" dirty="0"/>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15035881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C6A8BF1-DFB6-934D-A96A-570A096E33D4}"/>
              </a:ext>
            </a:extLst>
          </p:cNvPr>
          <p:cNvSpPr>
            <a:spLocks noGrp="1"/>
          </p:cNvSpPr>
          <p:nvPr>
            <p:ph type="title"/>
          </p:nvPr>
        </p:nvSpPr>
        <p:spPr/>
        <p:txBody>
          <a:bodyPr/>
          <a:lstStyle/>
          <a:p>
            <a:r>
              <a:rPr lang="en-US" dirty="0" smtClean="0">
                <a:latin typeface="Georgia" charset="0"/>
                <a:ea typeface="Georgia" charset="0"/>
                <a:cs typeface="Georgia" charset="0"/>
              </a:rPr>
              <a:t>WebLogic Server Domain in Kubernetes</a:t>
            </a:r>
            <a:endParaRPr lang="en-US" dirty="0">
              <a:latin typeface="Georgia" charset="0"/>
              <a:ea typeface="Georgia" charset="0"/>
              <a:cs typeface="Georgia" charset="0"/>
            </a:endParaRPr>
          </a:p>
        </p:txBody>
      </p:sp>
      <p:sp>
        <p:nvSpPr>
          <p:cNvPr id="5" name="Text Placeholder 4">
            <a:extLst>
              <a:ext uri="{FF2B5EF4-FFF2-40B4-BE49-F238E27FC236}">
                <a16:creationId xmlns="" xmlns:a16="http://schemas.microsoft.com/office/drawing/2014/main" id="{7DB54EB4-4FF8-BB48-AFB4-2D5BEB1E4C73}"/>
              </a:ext>
            </a:extLst>
          </p:cNvPr>
          <p:cNvSpPr>
            <a:spLocks noGrp="1"/>
          </p:cNvSpPr>
          <p:nvPr>
            <p:ph type="body" idx="1"/>
          </p:nvPr>
        </p:nvSpPr>
        <p:spPr/>
        <p:txBody>
          <a:bodyPr/>
          <a:lstStyle/>
          <a:p>
            <a:r>
              <a:rPr lang="en-US" b="1" dirty="0" smtClean="0">
                <a:latin typeface="Oracle Sans" charset="0"/>
                <a:ea typeface="Oracle Sans" charset="0"/>
                <a:cs typeface="Oracle Sans" charset="0"/>
              </a:rPr>
              <a:t>WebLogic Domain Image</a:t>
            </a:r>
          </a:p>
          <a:p>
            <a:pPr lvl="1"/>
            <a:r>
              <a:rPr lang="en-US" dirty="0" smtClean="0"/>
              <a:t>WebLogic binaries</a:t>
            </a:r>
          </a:p>
          <a:p>
            <a:pPr lvl="1"/>
            <a:r>
              <a:rPr lang="en-US" dirty="0" smtClean="0"/>
              <a:t>Domain</a:t>
            </a:r>
          </a:p>
          <a:p>
            <a:pPr lvl="1"/>
            <a:r>
              <a:rPr lang="en-US" dirty="0" smtClean="0"/>
              <a:t>Applications</a:t>
            </a:r>
            <a:endParaRPr lang="en-US" dirty="0"/>
          </a:p>
        </p:txBody>
      </p:sp>
      <p:pic>
        <p:nvPicPr>
          <p:cNvPr id="8" name="Picture 7">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326376" y="1084659"/>
            <a:ext cx="5770426" cy="4866395"/>
          </a:xfrm>
          <a:prstGeom prst="rect">
            <a:avLst/>
          </a:prstGeom>
        </p:spPr>
      </p:pic>
      <p:pic>
        <p:nvPicPr>
          <p:cNvPr id="9" name="Picture 8">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635319" y="2450539"/>
            <a:ext cx="5218271" cy="3328961"/>
          </a:xfrm>
          <a:prstGeom prst="rect">
            <a:avLst/>
          </a:prstGeom>
        </p:spPr>
      </p:pic>
      <p:sp>
        <p:nvSpPr>
          <p:cNvPr id="10" name="Rectangle 9">
            <a:extLst>
              <a:ext uri="{FF2B5EF4-FFF2-40B4-BE49-F238E27FC236}">
                <a16:creationId xmlns:a16="http://schemas.microsoft.com/office/drawing/2014/main" xmlns="" id="{8AA3C8BF-49B0-0F45-9F33-F2639436AEEE}"/>
              </a:ext>
            </a:extLst>
          </p:cNvPr>
          <p:cNvSpPr>
            <a:spLocks noChangeAspect="1"/>
          </p:cNvSpPr>
          <p:nvPr/>
        </p:nvSpPr>
        <p:spPr>
          <a:xfrm>
            <a:off x="7122280"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sp>
        <p:nvSpPr>
          <p:cNvPr id="11" name="Rectangle 10">
            <a:extLst>
              <a:ext uri="{FF2B5EF4-FFF2-40B4-BE49-F238E27FC236}">
                <a16:creationId xmlns:a16="http://schemas.microsoft.com/office/drawing/2014/main" xmlns="" id="{D1F11BD5-2526-464F-B342-1133415C91F1}"/>
              </a:ext>
            </a:extLst>
          </p:cNvPr>
          <p:cNvSpPr>
            <a:spLocks noChangeAspect="1"/>
          </p:cNvSpPr>
          <p:nvPr/>
        </p:nvSpPr>
        <p:spPr>
          <a:xfrm>
            <a:off x="79761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grpSp>
        <p:nvGrpSpPr>
          <p:cNvPr id="12" name="Group 11"/>
          <p:cNvGrpSpPr/>
          <p:nvPr/>
        </p:nvGrpSpPr>
        <p:grpSpPr>
          <a:xfrm>
            <a:off x="7250922" y="4403419"/>
            <a:ext cx="424087" cy="404291"/>
            <a:chOff x="7034380" y="4636547"/>
            <a:chExt cx="432379" cy="446827"/>
          </a:xfrm>
        </p:grpSpPr>
        <p:pic>
          <p:nvPicPr>
            <p:cNvPr id="51" name="Picture 50">
              <a:extLst>
                <a:ext uri="{FF2B5EF4-FFF2-40B4-BE49-F238E27FC236}">
                  <a16:creationId xmlns:a16="http://schemas.microsoft.com/office/drawing/2014/main" xmlns="" id="{77342462-D012-9545-9572-000EA39370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4380" y="4636547"/>
              <a:ext cx="432379" cy="446827"/>
            </a:xfrm>
            <a:prstGeom prst="rect">
              <a:avLst/>
            </a:prstGeom>
          </p:spPr>
        </p:pic>
        <p:sp>
          <p:nvSpPr>
            <p:cNvPr id="52" name="TextBox 51">
              <a:extLst>
                <a:ext uri="{FF2B5EF4-FFF2-40B4-BE49-F238E27FC236}">
                  <a16:creationId xmlns:a16="http://schemas.microsoft.com/office/drawing/2014/main" xmlns="" id="{932920A9-AFC1-864E-9F41-90A58A8A2BB8}"/>
                </a:ext>
              </a:extLst>
            </p:cNvPr>
            <p:cNvSpPr txBox="1"/>
            <p:nvPr/>
          </p:nvSpPr>
          <p:spPr>
            <a:xfrm>
              <a:off x="7136286" y="4789742"/>
              <a:ext cx="228567" cy="136344"/>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grpSp>
      <p:pic>
        <p:nvPicPr>
          <p:cNvPr id="13" name="Picture 12">
            <a:extLst>
              <a:ext uri="{FF2B5EF4-FFF2-40B4-BE49-F238E27FC236}">
                <a16:creationId xmlns:a16="http://schemas.microsoft.com/office/drawing/2014/main" xmlns="" id="{3D1B8D19-7BE2-3747-B730-50E6C1F1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4799" y="4402359"/>
            <a:ext cx="424087" cy="419866"/>
          </a:xfrm>
          <a:prstGeom prst="rect">
            <a:avLst/>
          </a:prstGeom>
        </p:spPr>
      </p:pic>
      <p:sp>
        <p:nvSpPr>
          <p:cNvPr id="14" name="TextBox 13">
            <a:extLst>
              <a:ext uri="{FF2B5EF4-FFF2-40B4-BE49-F238E27FC236}">
                <a16:creationId xmlns:a16="http://schemas.microsoft.com/office/drawing/2014/main" xmlns="" id="{C2195648-8A13-6E43-9AD4-7B43EF64678D}"/>
              </a:ext>
            </a:extLst>
          </p:cNvPr>
          <p:cNvSpPr txBox="1"/>
          <p:nvPr/>
        </p:nvSpPr>
        <p:spPr>
          <a:xfrm>
            <a:off x="8189013" y="4601053"/>
            <a:ext cx="309603" cy="102110"/>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5" name="Rectangle 14">
            <a:extLst>
              <a:ext uri="{FF2B5EF4-FFF2-40B4-BE49-F238E27FC236}">
                <a16:creationId xmlns:a16="http://schemas.microsoft.com/office/drawing/2014/main" xmlns="" id="{46F4942E-08F3-CF4C-8464-29C73A10D8AD}"/>
              </a:ext>
            </a:extLst>
          </p:cNvPr>
          <p:cNvSpPr>
            <a:spLocks noChangeAspect="1"/>
          </p:cNvSpPr>
          <p:nvPr/>
        </p:nvSpPr>
        <p:spPr>
          <a:xfrm>
            <a:off x="86638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16" name="Picture 15">
            <a:extLst>
              <a:ext uri="{FF2B5EF4-FFF2-40B4-BE49-F238E27FC236}">
                <a16:creationId xmlns:a16="http://schemas.microsoft.com/office/drawing/2014/main" xmlns="" id="{AB584751-CD2B-1841-BD67-3F55F30CCA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2500" y="4402359"/>
            <a:ext cx="424087" cy="419866"/>
          </a:xfrm>
          <a:prstGeom prst="rect">
            <a:avLst/>
          </a:prstGeom>
        </p:spPr>
      </p:pic>
      <p:sp>
        <p:nvSpPr>
          <p:cNvPr id="17" name="TextBox 16">
            <a:extLst>
              <a:ext uri="{FF2B5EF4-FFF2-40B4-BE49-F238E27FC236}">
                <a16:creationId xmlns:a16="http://schemas.microsoft.com/office/drawing/2014/main" xmlns="" id="{63F1E822-6030-F24D-B36A-F2C00EE9E8EF}"/>
              </a:ext>
            </a:extLst>
          </p:cNvPr>
          <p:cNvSpPr txBox="1"/>
          <p:nvPr/>
        </p:nvSpPr>
        <p:spPr>
          <a:xfrm>
            <a:off x="8877956" y="4590842"/>
            <a:ext cx="234057" cy="102818"/>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8" name="Rectangle 17">
            <a:extLst>
              <a:ext uri="{FF2B5EF4-FFF2-40B4-BE49-F238E27FC236}">
                <a16:creationId xmlns:a16="http://schemas.microsoft.com/office/drawing/2014/main" xmlns="" id="{99D32AFE-920C-B247-9C2D-19B3A1D8C2B7}"/>
              </a:ext>
            </a:extLst>
          </p:cNvPr>
          <p:cNvSpPr>
            <a:spLocks noChangeAspect="1"/>
          </p:cNvSpPr>
          <p:nvPr/>
        </p:nvSpPr>
        <p:spPr>
          <a:xfrm>
            <a:off x="9357084" y="4344375"/>
            <a:ext cx="644754" cy="638336"/>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4</a:t>
            </a:r>
          </a:p>
        </p:txBody>
      </p:sp>
      <p:sp>
        <p:nvSpPr>
          <p:cNvPr id="19" name="Rectangle 18">
            <a:extLst>
              <a:ext uri="{FF2B5EF4-FFF2-40B4-BE49-F238E27FC236}">
                <a16:creationId xmlns:a16="http://schemas.microsoft.com/office/drawing/2014/main" xmlns="" id="{4B9BF467-2814-F548-B88C-06BCAA92F696}"/>
              </a:ext>
            </a:extLst>
          </p:cNvPr>
          <p:cNvSpPr>
            <a:spLocks noChangeAspect="1"/>
          </p:cNvSpPr>
          <p:nvPr/>
        </p:nvSpPr>
        <p:spPr>
          <a:xfrm>
            <a:off x="10057913" y="4344375"/>
            <a:ext cx="634536" cy="63962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5</a:t>
            </a:r>
          </a:p>
        </p:txBody>
      </p:sp>
      <p:sp>
        <p:nvSpPr>
          <p:cNvPr id="20" name="Rectangle 19">
            <a:extLst>
              <a:ext uri="{FF2B5EF4-FFF2-40B4-BE49-F238E27FC236}">
                <a16:creationId xmlns:a16="http://schemas.microsoft.com/office/drawing/2014/main" xmlns="" id="{B27B9FCB-8868-6542-9313-D3C5E63A698D}"/>
              </a:ext>
            </a:extLst>
          </p:cNvPr>
          <p:cNvSpPr>
            <a:spLocks noChangeAspect="1"/>
          </p:cNvSpPr>
          <p:nvPr/>
        </p:nvSpPr>
        <p:spPr>
          <a:xfrm>
            <a:off x="10746867" y="4346355"/>
            <a:ext cx="646750" cy="636341"/>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6</a:t>
            </a:r>
          </a:p>
        </p:txBody>
      </p:sp>
      <p:sp>
        <p:nvSpPr>
          <p:cNvPr id="21" name="Cube 20">
            <a:extLst>
              <a:ext uri="{FF2B5EF4-FFF2-40B4-BE49-F238E27FC236}">
                <a16:creationId xmlns:a16="http://schemas.microsoft.com/office/drawing/2014/main" xmlns="" id="{69A461DC-3C55-B344-A983-1EE2E10DEB18}"/>
              </a:ext>
            </a:extLst>
          </p:cNvPr>
          <p:cNvSpPr/>
          <p:nvPr/>
        </p:nvSpPr>
        <p:spPr>
          <a:xfrm>
            <a:off x="9527663" y="4436513"/>
            <a:ext cx="318263"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2" name="TextBox 21">
            <a:extLst>
              <a:ext uri="{FF2B5EF4-FFF2-40B4-BE49-F238E27FC236}">
                <a16:creationId xmlns:a16="http://schemas.microsoft.com/office/drawing/2014/main" xmlns="" id="{B307B452-C82D-A648-8719-BC41859B95D4}"/>
              </a:ext>
            </a:extLst>
          </p:cNvPr>
          <p:cNvSpPr txBox="1"/>
          <p:nvPr/>
        </p:nvSpPr>
        <p:spPr>
          <a:xfrm>
            <a:off x="9551587" y="4590842"/>
            <a:ext cx="285597" cy="107647"/>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3" name="Cube 22">
            <a:extLst>
              <a:ext uri="{FF2B5EF4-FFF2-40B4-BE49-F238E27FC236}">
                <a16:creationId xmlns:a16="http://schemas.microsoft.com/office/drawing/2014/main" xmlns="" id="{4A05D52D-4B40-7A4D-BC19-1D8A196838A2}"/>
              </a:ext>
            </a:extLst>
          </p:cNvPr>
          <p:cNvSpPr/>
          <p:nvPr/>
        </p:nvSpPr>
        <p:spPr>
          <a:xfrm>
            <a:off x="10910113" y="4436513"/>
            <a:ext cx="318263" cy="35156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4" name="TextBox 23">
            <a:extLst>
              <a:ext uri="{FF2B5EF4-FFF2-40B4-BE49-F238E27FC236}">
                <a16:creationId xmlns:a16="http://schemas.microsoft.com/office/drawing/2014/main" xmlns="" id="{7A8270FC-6A49-3C43-8DFA-4865600F16D0}"/>
              </a:ext>
            </a:extLst>
          </p:cNvPr>
          <p:cNvSpPr txBox="1"/>
          <p:nvPr/>
        </p:nvSpPr>
        <p:spPr>
          <a:xfrm>
            <a:off x="10934037" y="4575123"/>
            <a:ext cx="284075" cy="12336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5" name="Cube 24">
            <a:extLst>
              <a:ext uri="{FF2B5EF4-FFF2-40B4-BE49-F238E27FC236}">
                <a16:creationId xmlns:a16="http://schemas.microsoft.com/office/drawing/2014/main" xmlns="" id="{F81A3D05-7853-D049-B9A9-7700CBAB1720}"/>
              </a:ext>
            </a:extLst>
          </p:cNvPr>
          <p:cNvSpPr/>
          <p:nvPr/>
        </p:nvSpPr>
        <p:spPr>
          <a:xfrm>
            <a:off x="10216618" y="4436513"/>
            <a:ext cx="318263" cy="35156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6" name="TextBox 25">
            <a:extLst>
              <a:ext uri="{FF2B5EF4-FFF2-40B4-BE49-F238E27FC236}">
                <a16:creationId xmlns:a16="http://schemas.microsoft.com/office/drawing/2014/main" xmlns="" id="{10B3285A-343F-8244-8B88-8F387E558D4A}"/>
              </a:ext>
            </a:extLst>
          </p:cNvPr>
          <p:cNvSpPr txBox="1"/>
          <p:nvPr/>
        </p:nvSpPr>
        <p:spPr>
          <a:xfrm>
            <a:off x="10240542" y="4575123"/>
            <a:ext cx="284342" cy="12336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7" name="TextBox 26">
            <a:extLst>
              <a:ext uri="{FF2B5EF4-FFF2-40B4-BE49-F238E27FC236}">
                <a16:creationId xmlns:a16="http://schemas.microsoft.com/office/drawing/2014/main" xmlns="" id="{3AB2E563-F4C8-BE43-A9F0-939EF5C17AA3}"/>
              </a:ext>
            </a:extLst>
          </p:cNvPr>
          <p:cNvSpPr txBox="1"/>
          <p:nvPr/>
        </p:nvSpPr>
        <p:spPr>
          <a:xfrm>
            <a:off x="7976156" y="4169437"/>
            <a:ext cx="900557" cy="98918"/>
          </a:xfrm>
          <a:prstGeom prst="rect">
            <a:avLst/>
          </a:prstGeom>
          <a:noFill/>
        </p:spPr>
        <p:txBody>
          <a:bodyPr wrap="square" lIns="0" tIns="0" rIns="0" bIns="0" rtlCol="0">
            <a:noAutofit/>
          </a:bodyPr>
          <a:lstStyle/>
          <a:p>
            <a:pPr>
              <a:lnSpc>
                <a:spcPct val="90000"/>
              </a:lnSpc>
            </a:pPr>
            <a:r>
              <a:rPr lang="en-US" sz="1400" dirty="0"/>
              <a:t>WLS Cluster</a:t>
            </a:r>
          </a:p>
        </p:txBody>
      </p:sp>
      <p:sp>
        <p:nvSpPr>
          <p:cNvPr id="28" name="TextBox 27">
            <a:extLst>
              <a:ext uri="{FF2B5EF4-FFF2-40B4-BE49-F238E27FC236}">
                <a16:creationId xmlns:a16="http://schemas.microsoft.com/office/drawing/2014/main" xmlns="" id="{895964C6-DE1B-314E-AD09-468F69041430}"/>
              </a:ext>
            </a:extLst>
          </p:cNvPr>
          <p:cNvSpPr txBox="1"/>
          <p:nvPr/>
        </p:nvSpPr>
        <p:spPr>
          <a:xfrm>
            <a:off x="8263400" y="2558265"/>
            <a:ext cx="1702300" cy="172872"/>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29" name="TextBox 28">
            <a:extLst>
              <a:ext uri="{FF2B5EF4-FFF2-40B4-BE49-F238E27FC236}">
                <a16:creationId xmlns:a16="http://schemas.microsoft.com/office/drawing/2014/main" xmlns="" id="{34ADEA44-FFED-A846-A26A-71AE3116AD90}"/>
              </a:ext>
            </a:extLst>
          </p:cNvPr>
          <p:cNvSpPr txBox="1"/>
          <p:nvPr/>
        </p:nvSpPr>
        <p:spPr>
          <a:xfrm>
            <a:off x="8063722" y="1200929"/>
            <a:ext cx="1702300" cy="172872"/>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31" name="Rectangle 30">
            <a:extLst>
              <a:ext uri="{FF2B5EF4-FFF2-40B4-BE49-F238E27FC236}">
                <a16:creationId xmlns:a16="http://schemas.microsoft.com/office/drawing/2014/main" xmlns="" id="{05FFBD0B-30BD-4542-A71D-1347BE61FFA2}"/>
              </a:ext>
            </a:extLst>
          </p:cNvPr>
          <p:cNvSpPr/>
          <p:nvPr/>
        </p:nvSpPr>
        <p:spPr>
          <a:xfrm>
            <a:off x="6943144" y="4008541"/>
            <a:ext cx="4682621" cy="1183055"/>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32" name="TextBox 31">
            <a:extLst>
              <a:ext uri="{FF2B5EF4-FFF2-40B4-BE49-F238E27FC236}">
                <a16:creationId xmlns:a16="http://schemas.microsoft.com/office/drawing/2014/main" xmlns="" id="{64D87DA3-3499-BE4F-8BE9-7C73B448B210}"/>
              </a:ext>
            </a:extLst>
          </p:cNvPr>
          <p:cNvSpPr txBox="1"/>
          <p:nvPr/>
        </p:nvSpPr>
        <p:spPr>
          <a:xfrm>
            <a:off x="9898134" y="3802469"/>
            <a:ext cx="1702300" cy="172872"/>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35" name="Picture 34">
            <a:extLst>
              <a:ext uri="{FF2B5EF4-FFF2-40B4-BE49-F238E27FC236}">
                <a16:creationId xmlns:a16="http://schemas.microsoft.com/office/drawing/2014/main" xmlns="" id="{4BC77DB3-F15E-1047-9258-C89E5DD41A89}"/>
              </a:ext>
            </a:extLst>
          </p:cNvPr>
          <p:cNvPicPr>
            <a:picLocks noChangeAspect="1"/>
          </p:cNvPicPr>
          <p:nvPr/>
        </p:nvPicPr>
        <p:blipFill>
          <a:blip r:embed="rId4"/>
          <a:stretch>
            <a:fillRect/>
          </a:stretch>
        </p:blipFill>
        <p:spPr>
          <a:xfrm>
            <a:off x="10665647" y="3102887"/>
            <a:ext cx="790555" cy="499016"/>
          </a:xfrm>
          <a:prstGeom prst="rect">
            <a:avLst/>
          </a:prstGeom>
        </p:spPr>
      </p:pic>
      <p:sp>
        <p:nvSpPr>
          <p:cNvPr id="37" name="Rectangle 36">
            <a:extLst>
              <a:ext uri="{FF2B5EF4-FFF2-40B4-BE49-F238E27FC236}">
                <a16:creationId xmlns:a16="http://schemas.microsoft.com/office/drawing/2014/main" xmlns="" id="{80F64D14-73F3-1C4B-99FD-6C9B74BB6CB1}"/>
              </a:ext>
            </a:extLst>
          </p:cNvPr>
          <p:cNvSpPr>
            <a:spLocks noChangeAspect="1"/>
          </p:cNvSpPr>
          <p:nvPr/>
        </p:nvSpPr>
        <p:spPr>
          <a:xfrm>
            <a:off x="7032472" y="1511150"/>
            <a:ext cx="2066385" cy="780408"/>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39" name="Rectangle 38"/>
          <p:cNvSpPr/>
          <p:nvPr/>
        </p:nvSpPr>
        <p:spPr bwMode="gray">
          <a:xfrm>
            <a:off x="7119288" y="1549261"/>
            <a:ext cx="761755" cy="355365"/>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9245" y="1927344"/>
            <a:ext cx="409924" cy="338187"/>
          </a:xfrm>
          <a:prstGeom prst="rect">
            <a:avLst/>
          </a:prstGeom>
        </p:spPr>
      </p:pic>
      <p:sp>
        <p:nvSpPr>
          <p:cNvPr id="41" name="TextBox 40"/>
          <p:cNvSpPr txBox="1"/>
          <p:nvPr/>
        </p:nvSpPr>
        <p:spPr>
          <a:xfrm>
            <a:off x="7032471" y="1354643"/>
            <a:ext cx="1020577" cy="41367"/>
          </a:xfrm>
          <a:prstGeom prst="rect">
            <a:avLst/>
          </a:prstGeom>
          <a:noFill/>
        </p:spPr>
        <p:txBody>
          <a:bodyPr wrap="square" lIns="0" tIns="0" rIns="0" bIns="0" rtlCol="0">
            <a:noAutofit/>
          </a:bodyPr>
          <a:lstStyle/>
          <a:p>
            <a:pPr>
              <a:lnSpc>
                <a:spcPct val="90000"/>
              </a:lnSpc>
            </a:pPr>
            <a:r>
              <a:rPr lang="en-US" sz="1200" dirty="0"/>
              <a:t>Repository</a:t>
            </a:r>
          </a:p>
        </p:txBody>
      </p:sp>
      <p:sp>
        <p:nvSpPr>
          <p:cNvPr id="42" name="Rectangle 41"/>
          <p:cNvSpPr/>
          <p:nvPr/>
        </p:nvSpPr>
        <p:spPr bwMode="gray">
          <a:xfrm>
            <a:off x="7119288" y="1958312"/>
            <a:ext cx="761755" cy="254397"/>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44" name="Can 43"/>
          <p:cNvSpPr/>
          <p:nvPr/>
        </p:nvSpPr>
        <p:spPr bwMode="gray">
          <a:xfrm>
            <a:off x="7670459" y="5330155"/>
            <a:ext cx="3557915" cy="387374"/>
          </a:xfrm>
          <a:prstGeom prst="can">
            <a:avLst/>
          </a:prstGeom>
          <a:solidFill>
            <a:schemeClr val="accent6">
              <a:lumMod val="60000"/>
              <a:lumOff val="40000"/>
            </a:schemeClr>
          </a:solidFill>
          <a:ln w="15875">
            <a:solidFill>
              <a:schemeClr val="tx1"/>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45" name="Rounded Rectangle 44"/>
          <p:cNvSpPr/>
          <p:nvPr/>
        </p:nvSpPr>
        <p:spPr bwMode="gray">
          <a:xfrm>
            <a:off x="7987356" y="5504480"/>
            <a:ext cx="716839" cy="140635"/>
          </a:xfrm>
          <a:prstGeom prst="roundRect">
            <a:avLst/>
          </a:prstGeom>
          <a:solidFill>
            <a:srgbClr val="7030A0"/>
          </a:solidFill>
          <a:ln w="15875">
            <a:solidFill>
              <a:schemeClr val="tx1"/>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sp>
        <p:nvSpPr>
          <p:cNvPr id="46" name="Can 45">
            <a:extLst>
              <a:ext uri="{FF2B5EF4-FFF2-40B4-BE49-F238E27FC236}">
                <a16:creationId xmlns:a16="http://schemas.microsoft.com/office/drawing/2014/main" xmlns="" id="{1414AB89-CA5E-B045-B0D0-FD0AC3548F31}"/>
              </a:ext>
            </a:extLst>
          </p:cNvPr>
          <p:cNvSpPr/>
          <p:nvPr/>
        </p:nvSpPr>
        <p:spPr bwMode="gray">
          <a:xfrm>
            <a:off x="7085292" y="2630224"/>
            <a:ext cx="980371" cy="644085"/>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Domain CR</a:t>
            </a:r>
          </a:p>
        </p:txBody>
      </p:sp>
      <p:sp>
        <p:nvSpPr>
          <p:cNvPr id="47" name="Oval 46">
            <a:extLst>
              <a:ext uri="{FF2B5EF4-FFF2-40B4-BE49-F238E27FC236}">
                <a16:creationId xmlns:a16="http://schemas.microsoft.com/office/drawing/2014/main" xmlns="" id="{10BD5AA8-3D26-6A42-8F5D-739C6CD47C22}"/>
              </a:ext>
            </a:extLst>
          </p:cNvPr>
          <p:cNvSpPr>
            <a:spLocks noChangeAspect="1"/>
          </p:cNvSpPr>
          <p:nvPr/>
        </p:nvSpPr>
        <p:spPr>
          <a:xfrm>
            <a:off x="7032471" y="3562828"/>
            <a:ext cx="1306143" cy="29246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48" name="Straight Arrow Connector 47">
            <a:extLst>
              <a:ext uri="{FF2B5EF4-FFF2-40B4-BE49-F238E27FC236}">
                <a16:creationId xmlns:a16="http://schemas.microsoft.com/office/drawing/2014/main" xmlns="" id="{AFA32433-DF30-5C49-A4EB-ECAB3BC9F70B}"/>
              </a:ext>
            </a:extLst>
          </p:cNvPr>
          <p:cNvCxnSpPr>
            <a:cxnSpLocks/>
          </p:cNvCxnSpPr>
          <p:nvPr/>
        </p:nvCxnSpPr>
        <p:spPr>
          <a:xfrm>
            <a:off x="7741701" y="3884944"/>
            <a:ext cx="322019" cy="169353"/>
          </a:xfrm>
          <a:prstGeom prst="straightConnector1">
            <a:avLst/>
          </a:prstGeom>
          <a:ln w="25400" cmpd="sng">
            <a:headEnd type="arrow"/>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 xmlns:a16="http://schemas.microsoft.com/office/drawing/2014/main" id="{B824F1C7-C028-BD42-9C2B-A22D03365542}"/>
              </a:ext>
            </a:extLst>
          </p:cNvPr>
          <p:cNvCxnSpPr>
            <a:cxnSpLocks/>
          </p:cNvCxnSpPr>
          <p:nvPr/>
        </p:nvCxnSpPr>
        <p:spPr>
          <a:xfrm flipV="1">
            <a:off x="7575477" y="3274310"/>
            <a:ext cx="0" cy="288519"/>
          </a:xfrm>
          <a:prstGeom prst="straightConnector1">
            <a:avLst/>
          </a:prstGeom>
          <a:ln w="19050" cmpd="sng">
            <a:headEnd type="arrow"/>
            <a:tailEnd type="arrow"/>
          </a:ln>
        </p:spPr>
        <p:style>
          <a:lnRef idx="1">
            <a:schemeClr val="dk1"/>
          </a:lnRef>
          <a:fillRef idx="0">
            <a:schemeClr val="dk1"/>
          </a:fillRef>
          <a:effectRef idx="0">
            <a:schemeClr val="dk1"/>
          </a:effectRef>
          <a:fontRef idx="minor">
            <a:schemeClr val="tx1"/>
          </a:fontRef>
        </p:style>
      </p:cxnSp>
      <p:sp>
        <p:nvSpPr>
          <p:cNvPr id="50" name="Can 49">
            <a:extLst>
              <a:ext uri="{FF2B5EF4-FFF2-40B4-BE49-F238E27FC236}">
                <a16:creationId xmlns:a16="http://schemas.microsoft.com/office/drawing/2014/main" xmlns="" id="{62811B09-68C0-3E4E-AF76-C014FA062586}"/>
              </a:ext>
            </a:extLst>
          </p:cNvPr>
          <p:cNvSpPr/>
          <p:nvPr/>
        </p:nvSpPr>
        <p:spPr bwMode="gray">
          <a:xfrm>
            <a:off x="10419404" y="2581783"/>
            <a:ext cx="885168" cy="47656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34" name="Rectangle 33">
            <a:extLst>
              <a:ext uri="{FF2B5EF4-FFF2-40B4-BE49-F238E27FC236}">
                <a16:creationId xmlns:a16="http://schemas.microsoft.com/office/drawing/2014/main" xmlns="" id="{08F74853-29F0-5A4A-808E-9AFBB71E6FE8}"/>
              </a:ext>
            </a:extLst>
          </p:cNvPr>
          <p:cNvSpPr>
            <a:spLocks noChangeAspect="1"/>
          </p:cNvSpPr>
          <p:nvPr/>
        </p:nvSpPr>
        <p:spPr>
          <a:xfrm>
            <a:off x="8317487" y="2509282"/>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Tree>
    <p:extLst>
      <p:ext uri="{BB962C8B-B14F-4D97-AF65-F5344CB8AC3E}">
        <p14:creationId xmlns:p14="http://schemas.microsoft.com/office/powerpoint/2010/main" val="1497003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543966" y="287905"/>
            <a:ext cx="11122303" cy="888768"/>
          </a:xfrm>
          <a:prstGeom prst="rect">
            <a:avLst/>
          </a:prstGeom>
        </p:spPr>
        <p:txBody>
          <a:bodyPr>
            <a:normAutofit/>
          </a:bodyPr>
          <a:lstStyle/>
          <a:p>
            <a:r>
              <a:rPr lang="en-US" sz="2800" dirty="0"/>
              <a:t>WebLogic Domain in Kubernetes </a:t>
            </a:r>
            <a:r>
              <a:rPr lang="en-US" sz="2800" dirty="0" smtClean="0"/>
              <a:t>Operator</a:t>
            </a:r>
            <a:br>
              <a:rPr lang="en-US" sz="2800" dirty="0" smtClean="0"/>
            </a:br>
            <a:r>
              <a:rPr lang="en-US" sz="2400" dirty="0" smtClean="0"/>
              <a:t>Domain Home in Image</a:t>
            </a:r>
            <a:endParaRPr sz="2400"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cxnSp>
        <p:nvCxnSpPr>
          <p:cNvPr id="128" name="Straight Arrow Connector 127">
            <a:extLst>
              <a:ext uri="{FF2B5EF4-FFF2-40B4-BE49-F238E27FC236}">
                <a16:creationId xmlns:a16="http://schemas.microsoft.com/office/drawing/2014/main" xmlns="" id="{94F21A84-EADA-704E-95F1-19A5D5B87C74}"/>
              </a:ext>
            </a:extLst>
          </p:cNvPr>
          <p:cNvCxnSpPr>
            <a:cxnSpLocks/>
          </p:cNvCxnSpPr>
          <p:nvPr/>
        </p:nvCxnSpPr>
        <p:spPr>
          <a:xfrm flipV="1">
            <a:off x="2005542" y="1899959"/>
            <a:ext cx="4689214" cy="734984"/>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33" name="Picture 132">
            <a:extLst>
              <a:ext uri="{FF2B5EF4-FFF2-40B4-BE49-F238E27FC236}">
                <a16:creationId xmlns:a16="http://schemas.microsoft.com/office/drawing/2014/main" xmlns=""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xmlns=""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xmlns=""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a14="http://schemas.microsoft.com/office/drawing/2010/main" xmlns="">
                <a:solidFill>
                  <a:srgbClr val="FFFFFF"/>
                </a:solidFill>
              </a14:hiddenFill>
            </a:ext>
          </a:extLst>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874345"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1508"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874345"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Tree>
    <p:extLst>
      <p:ext uri="{BB962C8B-B14F-4D97-AF65-F5344CB8AC3E}">
        <p14:creationId xmlns:p14="http://schemas.microsoft.com/office/powerpoint/2010/main" val="12748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cxnSp>
        <p:nvCxnSpPr>
          <p:cNvPr id="128" name="Straight Arrow Connector 127">
            <a:extLst>
              <a:ext uri="{FF2B5EF4-FFF2-40B4-BE49-F238E27FC236}">
                <a16:creationId xmlns:a16="http://schemas.microsoft.com/office/drawing/2014/main" xmlns="" id="{94F21A84-EADA-704E-95F1-19A5D5B87C74}"/>
              </a:ext>
            </a:extLst>
          </p:cNvPr>
          <p:cNvCxnSpPr>
            <a:cxnSpLocks/>
          </p:cNvCxnSpPr>
          <p:nvPr/>
        </p:nvCxnSpPr>
        <p:spPr>
          <a:xfrm flipV="1">
            <a:off x="2412481" y="2886603"/>
            <a:ext cx="7826509" cy="236046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33" name="Picture 132">
            <a:extLst>
              <a:ext uri="{FF2B5EF4-FFF2-40B4-BE49-F238E27FC236}">
                <a16:creationId xmlns:a16="http://schemas.microsoft.com/office/drawing/2014/main" xmlns=""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xmlns=""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xmlns=""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a14="http://schemas.microsoft.com/office/drawing/2010/main" xmlns="">
                <a:solidFill>
                  <a:srgbClr val="FFFFFF"/>
                </a:solidFill>
              </a14:hiddenFill>
            </a:ext>
          </a:extLst>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874345"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1508"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874345"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cxnSp>
        <p:nvCxnSpPr>
          <p:cNvPr id="152" name="Straight Arrow Connector 151">
            <a:extLst>
              <a:ext uri="{FF2B5EF4-FFF2-40B4-BE49-F238E27FC236}">
                <a16:creationId xmlns:a16="http://schemas.microsoft.com/office/drawing/2014/main" xmlns="" id="{94F21A84-EADA-704E-95F1-19A5D5B87C74}"/>
              </a:ext>
            </a:extLst>
          </p:cNvPr>
          <p:cNvCxnSpPr>
            <a:cxnSpLocks/>
          </p:cNvCxnSpPr>
          <p:nvPr/>
        </p:nvCxnSpPr>
        <p:spPr>
          <a:xfrm>
            <a:off x="1195480" y="3858950"/>
            <a:ext cx="0" cy="582131"/>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23" name="Can 22">
            <a:extLst>
              <a:ext uri="{FF2B5EF4-FFF2-40B4-BE49-F238E27FC236}">
                <a16:creationId xmlns:a16="http://schemas.microsoft.com/office/drawing/2014/main" xmlns="" id="{62811B09-68C0-3E4E-AF76-C014FA062586}"/>
              </a:ext>
            </a:extLst>
          </p:cNvPr>
          <p:cNvSpPr/>
          <p:nvPr/>
        </p:nvSpPr>
        <p:spPr bwMode="gray">
          <a:xfrm>
            <a:off x="10238989" y="2623253"/>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Tree>
    <p:extLst>
      <p:ext uri="{BB962C8B-B14F-4D97-AF65-F5344CB8AC3E}">
        <p14:creationId xmlns:p14="http://schemas.microsoft.com/office/powerpoint/2010/main" val="164612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18" name="Oval 117">
            <a:extLst>
              <a:ext uri="{FF2B5EF4-FFF2-40B4-BE49-F238E27FC236}">
                <a16:creationId xmlns:a16="http://schemas.microsoft.com/office/drawing/2014/main" xmlns="" id="{10BD5AA8-3D26-6A42-8F5D-739C6CD47C22}"/>
              </a:ext>
            </a:extLst>
          </p:cNvPr>
          <p:cNvSpPr>
            <a:spLocks noChangeAspect="1"/>
          </p:cNvSpPr>
          <p:nvPr/>
        </p:nvSpPr>
        <p:spPr>
          <a:xfrm>
            <a:off x="6814191" y="363174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cxnSp>
        <p:nvCxnSpPr>
          <p:cNvPr id="126" name="Straight Arrow Connector 125">
            <a:extLst>
              <a:ext uri="{FF2B5EF4-FFF2-40B4-BE49-F238E27FC236}">
                <a16:creationId xmlns:a16="http://schemas.microsoft.com/office/drawing/2014/main" xmlns="" id="{B824F1C7-C028-BD42-9C2B-A22D03365542}"/>
              </a:ext>
            </a:extLst>
          </p:cNvPr>
          <p:cNvCxnSpPr>
            <a:cxnSpLocks/>
          </p:cNvCxnSpPr>
          <p:nvPr/>
        </p:nvCxnSpPr>
        <p:spPr>
          <a:xfrm>
            <a:off x="4906905" y="2692792"/>
            <a:ext cx="1821769" cy="1100571"/>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xmlns="" id="{94F21A84-EADA-704E-95F1-19A5D5B87C74}"/>
              </a:ext>
            </a:extLst>
          </p:cNvPr>
          <p:cNvCxnSpPr>
            <a:cxnSpLocks/>
          </p:cNvCxnSpPr>
          <p:nvPr/>
        </p:nvCxnSpPr>
        <p:spPr>
          <a:xfrm>
            <a:off x="2005543" y="2634944"/>
            <a:ext cx="1235005" cy="3597"/>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33" name="Picture 132">
            <a:extLst>
              <a:ext uri="{FF2B5EF4-FFF2-40B4-BE49-F238E27FC236}">
                <a16:creationId xmlns:a16="http://schemas.microsoft.com/office/drawing/2014/main" xmlns=""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xmlns=""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xmlns=""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a14="http://schemas.microsoft.com/office/drawing/2010/main" xmlns="">
                <a:solidFill>
                  <a:srgbClr val="FFFFFF"/>
                </a:solidFill>
              </a14:hiddenFill>
            </a:ext>
          </a:extLst>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874345"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1508"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874345"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6418" y="2257305"/>
            <a:ext cx="1128228" cy="859870"/>
          </a:xfrm>
          <a:prstGeom prst="rect">
            <a:avLst/>
          </a:prstGeom>
        </p:spPr>
      </p:pic>
      <p:sp>
        <p:nvSpPr>
          <p:cNvPr id="25" name="Can 24">
            <a:extLst>
              <a:ext uri="{FF2B5EF4-FFF2-40B4-BE49-F238E27FC236}">
                <a16:creationId xmlns:a16="http://schemas.microsoft.com/office/drawing/2014/main" xmlns="" id="{62811B09-68C0-3E4E-AF76-C014FA062586}"/>
              </a:ext>
            </a:extLst>
          </p:cNvPr>
          <p:cNvSpPr/>
          <p:nvPr/>
        </p:nvSpPr>
        <p:spPr bwMode="gray">
          <a:xfrm>
            <a:off x="10238989" y="2623253"/>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Tree>
    <p:extLst>
      <p:ext uri="{BB962C8B-B14F-4D97-AF65-F5344CB8AC3E}">
        <p14:creationId xmlns:p14="http://schemas.microsoft.com/office/powerpoint/2010/main" val="37567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18" name="Oval 117">
            <a:extLst>
              <a:ext uri="{FF2B5EF4-FFF2-40B4-BE49-F238E27FC236}">
                <a16:creationId xmlns:a16="http://schemas.microsoft.com/office/drawing/2014/main" xmlns="" id="{10BD5AA8-3D26-6A42-8F5D-739C6CD47C22}"/>
              </a:ext>
            </a:extLst>
          </p:cNvPr>
          <p:cNvSpPr>
            <a:spLocks noChangeAspect="1"/>
          </p:cNvSpPr>
          <p:nvPr/>
        </p:nvSpPr>
        <p:spPr>
          <a:xfrm>
            <a:off x="6814191" y="363174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cxnSp>
        <p:nvCxnSpPr>
          <p:cNvPr id="126" name="Straight Arrow Connector 125">
            <a:extLst>
              <a:ext uri="{FF2B5EF4-FFF2-40B4-BE49-F238E27FC236}">
                <a16:creationId xmlns:a16="http://schemas.microsoft.com/office/drawing/2014/main" xmlns="" id="{B824F1C7-C028-BD42-9C2B-A22D03365542}"/>
              </a:ext>
            </a:extLst>
          </p:cNvPr>
          <p:cNvCxnSpPr>
            <a:cxnSpLocks/>
            <a:endCxn id="27" idx="1"/>
          </p:cNvCxnSpPr>
          <p:nvPr/>
        </p:nvCxnSpPr>
        <p:spPr>
          <a:xfrm>
            <a:off x="4906904" y="2692791"/>
            <a:ext cx="5608968" cy="78215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xmlns="" id="{94F21A84-EADA-704E-95F1-19A5D5B87C74}"/>
              </a:ext>
            </a:extLst>
          </p:cNvPr>
          <p:cNvCxnSpPr>
            <a:cxnSpLocks/>
          </p:cNvCxnSpPr>
          <p:nvPr/>
        </p:nvCxnSpPr>
        <p:spPr>
          <a:xfrm>
            <a:off x="2005543" y="2634944"/>
            <a:ext cx="1235005" cy="3597"/>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33" name="Picture 132">
            <a:extLst>
              <a:ext uri="{FF2B5EF4-FFF2-40B4-BE49-F238E27FC236}">
                <a16:creationId xmlns:a16="http://schemas.microsoft.com/office/drawing/2014/main" xmlns=""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xmlns=""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xmlns=""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a14="http://schemas.microsoft.com/office/drawing/2010/main" xmlns="">
                <a:solidFill>
                  <a:srgbClr val="FFFFFF"/>
                </a:solidFill>
              </a14:hiddenFill>
            </a:ext>
          </a:extLst>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874345"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1508"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874345"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6418" y="2257305"/>
            <a:ext cx="1128228" cy="859870"/>
          </a:xfrm>
          <a:prstGeom prst="rect">
            <a:avLst/>
          </a:prstGeom>
        </p:spPr>
      </p:pic>
      <p:pic>
        <p:nvPicPr>
          <p:cNvPr id="27" name="Picture 26">
            <a:extLst>
              <a:ext uri="{FF2B5EF4-FFF2-40B4-BE49-F238E27FC236}">
                <a16:creationId xmlns:a16="http://schemas.microsoft.com/office/drawing/2014/main" xmlns="" id="{4BC77DB3-F15E-1047-9258-C89E5DD41A89}"/>
              </a:ext>
            </a:extLst>
          </p:cNvPr>
          <p:cNvPicPr>
            <a:picLocks noChangeAspect="1"/>
          </p:cNvPicPr>
          <p:nvPr/>
        </p:nvPicPr>
        <p:blipFill>
          <a:blip r:embed="rId7"/>
          <a:stretch>
            <a:fillRect/>
          </a:stretch>
        </p:blipFill>
        <p:spPr>
          <a:xfrm>
            <a:off x="10515873" y="3199184"/>
            <a:ext cx="806013" cy="551519"/>
          </a:xfrm>
          <a:prstGeom prst="rect">
            <a:avLst/>
          </a:prstGeom>
        </p:spPr>
      </p:pic>
      <p:sp>
        <p:nvSpPr>
          <p:cNvPr id="28" name="Can 27">
            <a:extLst>
              <a:ext uri="{FF2B5EF4-FFF2-40B4-BE49-F238E27FC236}">
                <a16:creationId xmlns:a16="http://schemas.microsoft.com/office/drawing/2014/main" xmlns="" id="{62811B09-68C0-3E4E-AF76-C014FA062586}"/>
              </a:ext>
            </a:extLst>
          </p:cNvPr>
          <p:cNvSpPr/>
          <p:nvPr/>
        </p:nvSpPr>
        <p:spPr bwMode="gray">
          <a:xfrm>
            <a:off x="10238989" y="2623253"/>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Tree>
    <p:extLst>
      <p:ext uri="{BB962C8B-B14F-4D97-AF65-F5344CB8AC3E}">
        <p14:creationId xmlns:p14="http://schemas.microsoft.com/office/powerpoint/2010/main" val="32232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18" name="Oval 117">
            <a:extLst>
              <a:ext uri="{FF2B5EF4-FFF2-40B4-BE49-F238E27FC236}">
                <a16:creationId xmlns:a16="http://schemas.microsoft.com/office/drawing/2014/main" xmlns="" id="{10BD5AA8-3D26-6A42-8F5D-739C6CD47C22}"/>
              </a:ext>
            </a:extLst>
          </p:cNvPr>
          <p:cNvSpPr>
            <a:spLocks noChangeAspect="1"/>
          </p:cNvSpPr>
          <p:nvPr/>
        </p:nvSpPr>
        <p:spPr>
          <a:xfrm>
            <a:off x="6814191" y="363174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pic>
        <p:nvPicPr>
          <p:cNvPr id="133" name="Picture 132">
            <a:extLst>
              <a:ext uri="{FF2B5EF4-FFF2-40B4-BE49-F238E27FC236}">
                <a16:creationId xmlns:a16="http://schemas.microsoft.com/office/drawing/2014/main" xmlns=""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xmlns=""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8" name="Picture 12" descr="Image result for customer icon">
            <a:extLst>
              <a:ext uri="{FF2B5EF4-FFF2-40B4-BE49-F238E27FC236}">
                <a16:creationId xmlns:a16="http://schemas.microsoft.com/office/drawing/2014/main" xmlns="" id="{3D34CCE0-5B6D-4842-9EFB-70CEE2618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a14="http://schemas.microsoft.com/office/drawing/2010/main" xmlns="">
                <a:solidFill>
                  <a:srgbClr val="FFFFFF"/>
                </a:solidFill>
              </a14:hiddenFill>
            </a:ext>
          </a:extLst>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874345"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1508"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874345"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cxnSp>
        <p:nvCxnSpPr>
          <p:cNvPr id="827" name="Straight Arrow Connector 826">
            <a:extLst>
              <a:ext uri="{FF2B5EF4-FFF2-40B4-BE49-F238E27FC236}">
                <a16:creationId xmlns:a16="http://schemas.microsoft.com/office/drawing/2014/main" xmlns="" id="{B824F1C7-C028-BD42-9C2B-A22D03365542}"/>
              </a:ext>
            </a:extLst>
          </p:cNvPr>
          <p:cNvCxnSpPr>
            <a:cxnSpLocks/>
          </p:cNvCxnSpPr>
          <p:nvPr/>
        </p:nvCxnSpPr>
        <p:spPr>
          <a:xfrm>
            <a:off x="2157934" y="2961565"/>
            <a:ext cx="6617540" cy="2622807"/>
          </a:xfrm>
          <a:prstGeom prst="straightConnector1">
            <a:avLst/>
          </a:prstGeom>
          <a:ln w="31750" cmpd="sng">
            <a:prstDash val="dashDot"/>
            <a:headEnd type="none"/>
            <a:tailEnd type="arrow"/>
          </a:ln>
        </p:spPr>
        <p:style>
          <a:lnRef idx="1">
            <a:schemeClr val="dk1"/>
          </a:lnRef>
          <a:fillRef idx="0">
            <a:schemeClr val="dk1"/>
          </a:fillRef>
          <a:effectRef idx="0">
            <a:schemeClr val="dk1"/>
          </a:effectRef>
          <a:fontRef idx="minor">
            <a:schemeClr val="tx1"/>
          </a:fontRef>
        </p:style>
      </p:cxnSp>
      <p:sp>
        <p:nvSpPr>
          <p:cNvPr id="829" name="Can 828"/>
          <p:cNvSpPr/>
          <p:nvPr/>
        </p:nvSpPr>
        <p:spPr bwMode="gray">
          <a:xfrm>
            <a:off x="7436293" y="5660787"/>
            <a:ext cx="3627484" cy="428130"/>
          </a:xfrm>
          <a:prstGeom prst="can">
            <a:avLst/>
          </a:prstGeom>
          <a:solidFill>
            <a:schemeClr val="accent6">
              <a:lumMod val="60000"/>
              <a:lumOff val="40000"/>
            </a:schemeClr>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pic>
        <p:nvPicPr>
          <p:cNvPr id="31" name="Picture 30">
            <a:extLst>
              <a:ext uri="{FF2B5EF4-FFF2-40B4-BE49-F238E27FC236}">
                <a16:creationId xmlns:a16="http://schemas.microsoft.com/office/drawing/2014/main" xmlns="" id="{4BC77DB3-F15E-1047-9258-C89E5DD41A89}"/>
              </a:ext>
            </a:extLst>
          </p:cNvPr>
          <p:cNvPicPr>
            <a:picLocks noChangeAspect="1"/>
          </p:cNvPicPr>
          <p:nvPr/>
        </p:nvPicPr>
        <p:blipFill>
          <a:blip r:embed="rId6"/>
          <a:stretch>
            <a:fillRect/>
          </a:stretch>
        </p:blipFill>
        <p:spPr>
          <a:xfrm>
            <a:off x="10515873" y="3199184"/>
            <a:ext cx="806013" cy="551519"/>
          </a:xfrm>
          <a:prstGeom prst="rect">
            <a:avLst/>
          </a:prstGeom>
        </p:spPr>
      </p:pic>
      <p:sp>
        <p:nvSpPr>
          <p:cNvPr id="25" name="Can 24">
            <a:extLst>
              <a:ext uri="{FF2B5EF4-FFF2-40B4-BE49-F238E27FC236}">
                <a16:creationId xmlns:a16="http://schemas.microsoft.com/office/drawing/2014/main" xmlns="" id="{62811B09-68C0-3E4E-AF76-C014FA062586}"/>
              </a:ext>
            </a:extLst>
          </p:cNvPr>
          <p:cNvSpPr/>
          <p:nvPr/>
        </p:nvSpPr>
        <p:spPr bwMode="gray">
          <a:xfrm>
            <a:off x="10238989" y="2623253"/>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Tree>
    <p:extLst>
      <p:ext uri="{BB962C8B-B14F-4D97-AF65-F5344CB8AC3E}">
        <p14:creationId xmlns:p14="http://schemas.microsoft.com/office/powerpoint/2010/main" val="133021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18" name="Oval 117">
            <a:extLst>
              <a:ext uri="{FF2B5EF4-FFF2-40B4-BE49-F238E27FC236}">
                <a16:creationId xmlns:a16="http://schemas.microsoft.com/office/drawing/2014/main" xmlns="" id="{10BD5AA8-3D26-6A42-8F5D-739C6CD47C22}"/>
              </a:ext>
            </a:extLst>
          </p:cNvPr>
          <p:cNvSpPr>
            <a:spLocks noChangeAspect="1"/>
          </p:cNvSpPr>
          <p:nvPr/>
        </p:nvSpPr>
        <p:spPr>
          <a:xfrm>
            <a:off x="6785830" y="370751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pic>
        <p:nvPicPr>
          <p:cNvPr id="133" name="Picture 132">
            <a:extLst>
              <a:ext uri="{FF2B5EF4-FFF2-40B4-BE49-F238E27FC236}">
                <a16:creationId xmlns:a16="http://schemas.microsoft.com/office/drawing/2014/main" xmlns=""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xmlns=""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6" name="Picture 135">
            <a:extLst>
              <a:ext uri="{FF2B5EF4-FFF2-40B4-BE49-F238E27FC236}">
                <a16:creationId xmlns:a16="http://schemas.microsoft.com/office/drawing/2014/main" xmlns="" id="{4BC77DB3-F15E-1047-9258-C89E5DD41A89}"/>
              </a:ext>
            </a:extLst>
          </p:cNvPr>
          <p:cNvPicPr>
            <a:picLocks noChangeAspect="1"/>
          </p:cNvPicPr>
          <p:nvPr/>
        </p:nvPicPr>
        <p:blipFill>
          <a:blip r:embed="rId4"/>
          <a:stretch>
            <a:fillRect/>
          </a:stretch>
        </p:blipFill>
        <p:spPr>
          <a:xfrm>
            <a:off x="10515873" y="3199184"/>
            <a:ext cx="806013" cy="551519"/>
          </a:xfrm>
          <a:prstGeom prst="rect">
            <a:avLst/>
          </a:prstGeom>
        </p:spPr>
      </p:pic>
      <p:pic>
        <p:nvPicPr>
          <p:cNvPr id="138" name="Picture 12" descr="Image result for customer icon">
            <a:extLst>
              <a:ext uri="{FF2B5EF4-FFF2-40B4-BE49-F238E27FC236}">
                <a16:creationId xmlns:a16="http://schemas.microsoft.com/office/drawing/2014/main" xmlns="" id="{3D34CCE0-5B6D-4842-9EFB-70CEE2618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a14="http://schemas.microsoft.com/office/drawing/2010/main" xmlns="">
                <a:solidFill>
                  <a:srgbClr val="FFFFFF"/>
                </a:solidFill>
              </a14:hiddenFill>
            </a:ext>
          </a:extLst>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874345"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1508"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874345"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829" name="Can 828"/>
          <p:cNvSpPr/>
          <p:nvPr/>
        </p:nvSpPr>
        <p:spPr bwMode="gray">
          <a:xfrm>
            <a:off x="7436293" y="5660787"/>
            <a:ext cx="3627484" cy="428130"/>
          </a:xfrm>
          <a:prstGeom prst="can">
            <a:avLst/>
          </a:prstGeom>
          <a:solidFill>
            <a:schemeClr val="accent6">
              <a:lumMod val="60000"/>
              <a:lumOff val="40000"/>
            </a:schemeClr>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cxnSp>
        <p:nvCxnSpPr>
          <p:cNvPr id="70" name="Straight Arrow Connector 69">
            <a:extLst>
              <a:ext uri="{FF2B5EF4-FFF2-40B4-BE49-F238E27FC236}">
                <a16:creationId xmlns:a16="http://schemas.microsoft.com/office/drawing/2014/main" xmlns="" id="{94F21A84-EADA-704E-95F1-19A5D5B87C74}"/>
              </a:ext>
            </a:extLst>
          </p:cNvPr>
          <p:cNvCxnSpPr>
            <a:cxnSpLocks/>
          </p:cNvCxnSpPr>
          <p:nvPr/>
        </p:nvCxnSpPr>
        <p:spPr>
          <a:xfrm>
            <a:off x="2005542" y="2634944"/>
            <a:ext cx="2036240" cy="1224363"/>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xmlns="" id="{5612E1C6-2469-A348-B4C0-B67A667285A4}"/>
              </a:ext>
            </a:extLst>
          </p:cNvPr>
          <p:cNvSpPr/>
          <p:nvPr/>
        </p:nvSpPr>
        <p:spPr>
          <a:xfrm>
            <a:off x="3364943" y="3960760"/>
            <a:ext cx="1415544" cy="39417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Install Domain inputs (</a:t>
            </a:r>
            <a:r>
              <a:rPr lang="en-US" sz="1400" dirty="0" err="1"/>
              <a:t>yaml</a:t>
            </a:r>
            <a:r>
              <a:rPr lang="en-US" sz="1400" dirty="0"/>
              <a:t>)</a:t>
            </a:r>
          </a:p>
        </p:txBody>
      </p:sp>
      <p:sp>
        <p:nvSpPr>
          <p:cNvPr id="26" name="Can 25">
            <a:extLst>
              <a:ext uri="{FF2B5EF4-FFF2-40B4-BE49-F238E27FC236}">
                <a16:creationId xmlns:a16="http://schemas.microsoft.com/office/drawing/2014/main" xmlns="" id="{62811B09-68C0-3E4E-AF76-C014FA062586}"/>
              </a:ext>
            </a:extLst>
          </p:cNvPr>
          <p:cNvSpPr/>
          <p:nvPr/>
        </p:nvSpPr>
        <p:spPr bwMode="gray">
          <a:xfrm>
            <a:off x="10238989" y="2623253"/>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Tree>
    <p:extLst>
      <p:ext uri="{BB962C8B-B14F-4D97-AF65-F5344CB8AC3E}">
        <p14:creationId xmlns:p14="http://schemas.microsoft.com/office/powerpoint/2010/main" val="160549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18" name="Oval 117">
            <a:extLst>
              <a:ext uri="{FF2B5EF4-FFF2-40B4-BE49-F238E27FC236}">
                <a16:creationId xmlns:a16="http://schemas.microsoft.com/office/drawing/2014/main" xmlns="" id="{10BD5AA8-3D26-6A42-8F5D-739C6CD47C22}"/>
              </a:ext>
            </a:extLst>
          </p:cNvPr>
          <p:cNvSpPr>
            <a:spLocks noChangeAspect="1"/>
          </p:cNvSpPr>
          <p:nvPr/>
        </p:nvSpPr>
        <p:spPr>
          <a:xfrm>
            <a:off x="6785830" y="370751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119" name="Can 118">
            <a:extLst>
              <a:ext uri="{FF2B5EF4-FFF2-40B4-BE49-F238E27FC236}">
                <a16:creationId xmlns:a16="http://schemas.microsoft.com/office/drawing/2014/main" xmlns="" id="{1414AB89-CA5E-B045-B0D0-FD0AC3548F31}"/>
              </a:ext>
            </a:extLst>
          </p:cNvPr>
          <p:cNvSpPr/>
          <p:nvPr/>
        </p:nvSpPr>
        <p:spPr bwMode="gray">
          <a:xfrm>
            <a:off x="6839684" y="2676791"/>
            <a:ext cx="999540" cy="711851"/>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Domain CR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pic>
        <p:nvPicPr>
          <p:cNvPr id="133" name="Picture 132">
            <a:extLst>
              <a:ext uri="{FF2B5EF4-FFF2-40B4-BE49-F238E27FC236}">
                <a16:creationId xmlns:a16="http://schemas.microsoft.com/office/drawing/2014/main" xmlns="" id="{12523F5E-5E41-F54B-BA8E-77E2324D7281}"/>
              </a:ext>
            </a:extLst>
          </p:cNvPr>
          <p:cNvPicPr>
            <a:picLocks noChangeAspect="1"/>
          </p:cNvPicPr>
          <p:nvPr/>
        </p:nvPicPr>
        <p:blipFill>
          <a:blip r:embed="rId3"/>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xmlns=""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6" name="Picture 135">
            <a:extLst>
              <a:ext uri="{FF2B5EF4-FFF2-40B4-BE49-F238E27FC236}">
                <a16:creationId xmlns:a16="http://schemas.microsoft.com/office/drawing/2014/main" xmlns="" id="{4BC77DB3-F15E-1047-9258-C89E5DD41A89}"/>
              </a:ext>
            </a:extLst>
          </p:cNvPr>
          <p:cNvPicPr>
            <a:picLocks noChangeAspect="1"/>
          </p:cNvPicPr>
          <p:nvPr/>
        </p:nvPicPr>
        <p:blipFill>
          <a:blip r:embed="rId4"/>
          <a:stretch>
            <a:fillRect/>
          </a:stretch>
        </p:blipFill>
        <p:spPr>
          <a:xfrm>
            <a:off x="10515873" y="3199184"/>
            <a:ext cx="806013" cy="551519"/>
          </a:xfrm>
          <a:prstGeom prst="rect">
            <a:avLst/>
          </a:prstGeom>
        </p:spPr>
      </p:pic>
      <p:pic>
        <p:nvPicPr>
          <p:cNvPr id="138" name="Picture 12" descr="Image result for customer icon">
            <a:extLst>
              <a:ext uri="{FF2B5EF4-FFF2-40B4-BE49-F238E27FC236}">
                <a16:creationId xmlns:a16="http://schemas.microsoft.com/office/drawing/2014/main" xmlns="" id="{3D34CCE0-5B6D-4842-9EFB-70CEE26189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a14="http://schemas.microsoft.com/office/drawing/2010/main" xmlns="">
                <a:solidFill>
                  <a:srgbClr val="FFFFFF"/>
                </a:solidFill>
              </a14:hiddenFill>
            </a:ext>
          </a:extLst>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874345"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1508"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874345"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829" name="Can 828"/>
          <p:cNvSpPr/>
          <p:nvPr/>
        </p:nvSpPr>
        <p:spPr bwMode="gray">
          <a:xfrm>
            <a:off x="7436293" y="5660787"/>
            <a:ext cx="3627484" cy="428130"/>
          </a:xfrm>
          <a:prstGeom prst="can">
            <a:avLst/>
          </a:prstGeom>
          <a:solidFill>
            <a:schemeClr val="accent6">
              <a:lumMod val="60000"/>
              <a:lumOff val="40000"/>
            </a:schemeClr>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71" name="Rectangle 70">
            <a:extLst>
              <a:ext uri="{FF2B5EF4-FFF2-40B4-BE49-F238E27FC236}">
                <a16:creationId xmlns:a16="http://schemas.microsoft.com/office/drawing/2014/main" xmlns="" id="{5612E1C6-2469-A348-B4C0-B67A667285A4}"/>
              </a:ext>
            </a:extLst>
          </p:cNvPr>
          <p:cNvSpPr/>
          <p:nvPr/>
        </p:nvSpPr>
        <p:spPr>
          <a:xfrm>
            <a:off x="3364943" y="3960760"/>
            <a:ext cx="1415544" cy="39417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Install Domain inputs (</a:t>
            </a:r>
            <a:r>
              <a:rPr lang="en-US" sz="1400" dirty="0" err="1"/>
              <a:t>yaml</a:t>
            </a:r>
            <a:r>
              <a:rPr lang="en-US" sz="1400" dirty="0"/>
              <a:t>)</a:t>
            </a:r>
          </a:p>
        </p:txBody>
      </p:sp>
      <p:sp>
        <p:nvSpPr>
          <p:cNvPr id="72" name="Rounded Rectangle 71"/>
          <p:cNvSpPr/>
          <p:nvPr/>
        </p:nvSpPr>
        <p:spPr bwMode="gray">
          <a:xfrm>
            <a:off x="2975996" y="4894717"/>
            <a:ext cx="2269945" cy="621750"/>
          </a:xfrm>
          <a:prstGeom prst="round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a:solidFill>
                  <a:schemeClr val="bg1"/>
                </a:solidFill>
              </a:rPr>
              <a:t>kubectl</a:t>
            </a:r>
            <a:r>
              <a:rPr lang="en-US" dirty="0">
                <a:solidFill>
                  <a:schemeClr val="bg1"/>
                </a:solidFill>
              </a:rPr>
              <a:t> apply </a:t>
            </a:r>
            <a:r>
              <a:rPr lang="mr-IN" dirty="0">
                <a:solidFill>
                  <a:schemeClr val="bg1"/>
                </a:solidFill>
              </a:rPr>
              <a:t>…</a:t>
            </a:r>
            <a:endParaRPr lang="en-US" dirty="0">
              <a:solidFill>
                <a:schemeClr val="bg1"/>
              </a:solidFill>
            </a:endParaRPr>
          </a:p>
        </p:txBody>
      </p:sp>
      <p:cxnSp>
        <p:nvCxnSpPr>
          <p:cNvPr id="77" name="Straight Arrow Connector 76">
            <a:extLst>
              <a:ext uri="{FF2B5EF4-FFF2-40B4-BE49-F238E27FC236}">
                <a16:creationId xmlns:a16="http://schemas.microsoft.com/office/drawing/2014/main" xmlns="" id="{94F21A84-EADA-704E-95F1-19A5D5B87C74}"/>
              </a:ext>
            </a:extLst>
          </p:cNvPr>
          <p:cNvCxnSpPr>
            <a:cxnSpLocks/>
          </p:cNvCxnSpPr>
          <p:nvPr/>
        </p:nvCxnSpPr>
        <p:spPr>
          <a:xfrm>
            <a:off x="4041783" y="4410353"/>
            <a:ext cx="1635" cy="31379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xmlns="" id="{B824F1C7-C028-BD42-9C2B-A22D03365542}"/>
              </a:ext>
            </a:extLst>
          </p:cNvPr>
          <p:cNvCxnSpPr>
            <a:cxnSpLocks/>
          </p:cNvCxnSpPr>
          <p:nvPr/>
        </p:nvCxnSpPr>
        <p:spPr>
          <a:xfrm flipV="1">
            <a:off x="5404398" y="3146574"/>
            <a:ext cx="1381433" cy="2040000"/>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xmlns="" id="{94F21A84-EADA-704E-95F1-19A5D5B87C74}"/>
              </a:ext>
            </a:extLst>
          </p:cNvPr>
          <p:cNvCxnSpPr>
            <a:cxnSpLocks/>
          </p:cNvCxnSpPr>
          <p:nvPr/>
        </p:nvCxnSpPr>
        <p:spPr>
          <a:xfrm>
            <a:off x="1952565" y="5224936"/>
            <a:ext cx="865939" cy="2430"/>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xmlns="" id="{94F21A84-EADA-704E-95F1-19A5D5B87C74}"/>
              </a:ext>
            </a:extLst>
          </p:cNvPr>
          <p:cNvCxnSpPr>
            <a:cxnSpLocks/>
          </p:cNvCxnSpPr>
          <p:nvPr/>
        </p:nvCxnSpPr>
        <p:spPr>
          <a:xfrm>
            <a:off x="1147643" y="3554392"/>
            <a:ext cx="10998" cy="1094140"/>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31" name="Can 30">
            <a:extLst>
              <a:ext uri="{FF2B5EF4-FFF2-40B4-BE49-F238E27FC236}">
                <a16:creationId xmlns:a16="http://schemas.microsoft.com/office/drawing/2014/main" xmlns="" id="{62811B09-68C0-3E4E-AF76-C014FA062586}"/>
              </a:ext>
            </a:extLst>
          </p:cNvPr>
          <p:cNvSpPr/>
          <p:nvPr/>
        </p:nvSpPr>
        <p:spPr bwMode="gray">
          <a:xfrm>
            <a:off x="10238989" y="2623253"/>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Tree>
    <p:extLst>
      <p:ext uri="{BB962C8B-B14F-4D97-AF65-F5344CB8AC3E}">
        <p14:creationId xmlns:p14="http://schemas.microsoft.com/office/powerpoint/2010/main" val="43612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065929" y="968614"/>
            <a:ext cx="5883256" cy="5378398"/>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380913" y="2478201"/>
            <a:ext cx="5320305" cy="3679207"/>
          </a:xfrm>
          <a:prstGeom prst="rect">
            <a:avLst/>
          </a:prstGeom>
        </p:spPr>
      </p:pic>
      <p:grpSp>
        <p:nvGrpSpPr>
          <p:cNvPr id="75" name="Group 74">
            <a:extLst>
              <a:ext uri="{FF2B5EF4-FFF2-40B4-BE49-F238E27FC236}">
                <a16:creationId xmlns:a16="http://schemas.microsoft.com/office/drawing/2014/main" xmlns="" id="{08627FF2-8C21-EF44-A998-EE2AED621513}"/>
              </a:ext>
            </a:extLst>
          </p:cNvPr>
          <p:cNvGrpSpPr/>
          <p:nvPr/>
        </p:nvGrpSpPr>
        <p:grpSpPr>
          <a:xfrm>
            <a:off x="6877395" y="4377948"/>
            <a:ext cx="4439183" cy="977342"/>
            <a:chOff x="6906019" y="4738998"/>
            <a:chExt cx="4440339" cy="977597"/>
          </a:xfrm>
        </p:grpSpPr>
        <p:sp>
          <p:nvSpPr>
            <p:cNvPr id="76" name="Rectangle 75">
              <a:extLst>
                <a:ext uri="{FF2B5EF4-FFF2-40B4-BE49-F238E27FC236}">
                  <a16:creationId xmlns:a16="http://schemas.microsoft.com/office/drawing/2014/main" xmlns="" id="{8AA3C8BF-49B0-0F45-9F33-F2639436AEEE}"/>
                </a:ext>
              </a:extLst>
            </p:cNvPr>
            <p:cNvSpPr>
              <a:spLocks noChangeAspect="1"/>
            </p:cNvSpPr>
            <p:nvPr/>
          </p:nvSpPr>
          <p:spPr>
            <a:xfrm>
              <a:off x="6906019" y="4932391"/>
              <a:ext cx="657532" cy="705681"/>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pic>
          <p:nvPicPr>
            <p:cNvPr id="82" name="Picture 81">
              <a:extLst>
                <a:ext uri="{FF2B5EF4-FFF2-40B4-BE49-F238E27FC236}">
                  <a16:creationId xmlns:a16="http://schemas.microsoft.com/office/drawing/2014/main" xmlns="" id="{77342462-D012-9545-9572-000EA39370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7211" y="5041422"/>
              <a:ext cx="432492" cy="464162"/>
            </a:xfrm>
            <a:prstGeom prst="rect">
              <a:avLst/>
            </a:prstGeom>
          </p:spPr>
        </p:pic>
        <p:sp>
          <p:nvSpPr>
            <p:cNvPr id="83" name="Rectangle 82">
              <a:extLst>
                <a:ext uri="{FF2B5EF4-FFF2-40B4-BE49-F238E27FC236}">
                  <a16:creationId xmlns:a16="http://schemas.microsoft.com/office/drawing/2014/main" xmlns="" id="{D1F11BD5-2526-464F-B342-1133415C91F1}"/>
                </a:ext>
              </a:extLst>
            </p:cNvPr>
            <p:cNvSpPr>
              <a:spLocks noChangeAspect="1"/>
            </p:cNvSpPr>
            <p:nvPr/>
          </p:nvSpPr>
          <p:spPr>
            <a:xfrm>
              <a:off x="7776818" y="4932391"/>
              <a:ext cx="657532" cy="705681"/>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sp>
          <p:nvSpPr>
            <p:cNvPr id="85" name="TextBox 84">
              <a:extLst>
                <a:ext uri="{FF2B5EF4-FFF2-40B4-BE49-F238E27FC236}">
                  <a16:creationId xmlns:a16="http://schemas.microsoft.com/office/drawing/2014/main" xmlns="" id="{932920A9-AFC1-864E-9F41-90A58A8A2BB8}"/>
                </a:ext>
              </a:extLst>
            </p:cNvPr>
            <p:cNvSpPr txBox="1"/>
            <p:nvPr/>
          </p:nvSpPr>
          <p:spPr>
            <a:xfrm>
              <a:off x="7148661" y="5211875"/>
              <a:ext cx="228627" cy="136380"/>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pic>
          <p:nvPicPr>
            <p:cNvPr id="87" name="Picture 86">
              <a:extLst>
                <a:ext uri="{FF2B5EF4-FFF2-40B4-BE49-F238E27FC236}">
                  <a16:creationId xmlns:a16="http://schemas.microsoft.com/office/drawing/2014/main" xmlns="" id="{3D1B8D19-7BE2-3747-B730-50E6C1F1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8011" y="5020884"/>
              <a:ext cx="432492" cy="464162"/>
            </a:xfrm>
            <a:prstGeom prst="rect">
              <a:avLst/>
            </a:prstGeom>
          </p:spPr>
        </p:pic>
        <p:sp>
          <p:nvSpPr>
            <p:cNvPr id="88" name="TextBox 87">
              <a:extLst>
                <a:ext uri="{FF2B5EF4-FFF2-40B4-BE49-F238E27FC236}">
                  <a16:creationId xmlns:a16="http://schemas.microsoft.com/office/drawing/2014/main" xmlns="" id="{C2195648-8A13-6E43-9AD4-7B43EF64678D}"/>
                </a:ext>
              </a:extLst>
            </p:cNvPr>
            <p:cNvSpPr txBox="1"/>
            <p:nvPr/>
          </p:nvSpPr>
          <p:spPr>
            <a:xfrm>
              <a:off x="7993893" y="5240540"/>
              <a:ext cx="315739" cy="112882"/>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91" name="Rectangle 90">
              <a:extLst>
                <a:ext uri="{FF2B5EF4-FFF2-40B4-BE49-F238E27FC236}">
                  <a16:creationId xmlns:a16="http://schemas.microsoft.com/office/drawing/2014/main" xmlns="" id="{46F4942E-08F3-CF4C-8464-29C73A10D8AD}"/>
                </a:ext>
              </a:extLst>
            </p:cNvPr>
            <p:cNvSpPr>
              <a:spLocks noChangeAspect="1"/>
            </p:cNvSpPr>
            <p:nvPr/>
          </p:nvSpPr>
          <p:spPr>
            <a:xfrm>
              <a:off x="8478147" y="4932391"/>
              <a:ext cx="657532" cy="705681"/>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93" name="Picture 92">
              <a:extLst>
                <a:ext uri="{FF2B5EF4-FFF2-40B4-BE49-F238E27FC236}">
                  <a16:creationId xmlns:a16="http://schemas.microsoft.com/office/drawing/2014/main" xmlns="" id="{AB584751-CD2B-1841-BD67-3F55F30CCA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09340" y="5020884"/>
              <a:ext cx="432492" cy="464162"/>
            </a:xfrm>
            <a:prstGeom prst="rect">
              <a:avLst/>
            </a:prstGeom>
          </p:spPr>
        </p:pic>
        <p:sp>
          <p:nvSpPr>
            <p:cNvPr id="95" name="TextBox 94">
              <a:extLst>
                <a:ext uri="{FF2B5EF4-FFF2-40B4-BE49-F238E27FC236}">
                  <a16:creationId xmlns:a16="http://schemas.microsoft.com/office/drawing/2014/main" xmlns="" id="{63F1E822-6030-F24D-B36A-F2C00EE9E8EF}"/>
                </a:ext>
              </a:extLst>
            </p:cNvPr>
            <p:cNvSpPr txBox="1"/>
            <p:nvPr/>
          </p:nvSpPr>
          <p:spPr>
            <a:xfrm>
              <a:off x="8696490" y="5229251"/>
              <a:ext cx="238696" cy="113666"/>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01" name="Rectangle 100">
              <a:extLst>
                <a:ext uri="{FF2B5EF4-FFF2-40B4-BE49-F238E27FC236}">
                  <a16:creationId xmlns:a16="http://schemas.microsoft.com/office/drawing/2014/main" xmlns="" id="{99D32AFE-920C-B247-9C2D-19B3A1D8C2B7}"/>
                </a:ext>
              </a:extLst>
            </p:cNvPr>
            <p:cNvSpPr>
              <a:spLocks noChangeAspect="1"/>
            </p:cNvSpPr>
            <p:nvPr/>
          </p:nvSpPr>
          <p:spPr>
            <a:xfrm>
              <a:off x="9185114" y="4932391"/>
              <a:ext cx="657532" cy="705681"/>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4</a:t>
              </a:r>
            </a:p>
          </p:txBody>
        </p:sp>
        <p:sp>
          <p:nvSpPr>
            <p:cNvPr id="103" name="Rectangle 102">
              <a:extLst>
                <a:ext uri="{FF2B5EF4-FFF2-40B4-BE49-F238E27FC236}">
                  <a16:creationId xmlns:a16="http://schemas.microsoft.com/office/drawing/2014/main" xmlns="" id="{4B9BF467-2814-F548-B88C-06BCAA92F696}"/>
                </a:ext>
              </a:extLst>
            </p:cNvPr>
            <p:cNvSpPr>
              <a:spLocks noChangeAspect="1"/>
            </p:cNvSpPr>
            <p:nvPr/>
          </p:nvSpPr>
          <p:spPr>
            <a:xfrm>
              <a:off x="9899832" y="4932391"/>
              <a:ext cx="647111" cy="70710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5</a:t>
              </a:r>
            </a:p>
          </p:txBody>
        </p:sp>
        <p:sp>
          <p:nvSpPr>
            <p:cNvPr id="104" name="Rectangle 103">
              <a:extLst>
                <a:ext uri="{FF2B5EF4-FFF2-40B4-BE49-F238E27FC236}">
                  <a16:creationId xmlns:a16="http://schemas.microsoft.com/office/drawing/2014/main" xmlns="" id="{B27B9FCB-8868-6542-9313-D3C5E63A698D}"/>
                </a:ext>
              </a:extLst>
            </p:cNvPr>
            <p:cNvSpPr>
              <a:spLocks noChangeAspect="1"/>
            </p:cNvSpPr>
            <p:nvPr/>
          </p:nvSpPr>
          <p:spPr>
            <a:xfrm>
              <a:off x="10602440" y="4934581"/>
              <a:ext cx="659568" cy="703475"/>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6</a:t>
              </a:r>
            </a:p>
          </p:txBody>
        </p:sp>
        <p:grpSp>
          <p:nvGrpSpPr>
            <p:cNvPr id="106" name="Group 105">
              <a:extLst>
                <a:ext uri="{FF2B5EF4-FFF2-40B4-BE49-F238E27FC236}">
                  <a16:creationId xmlns:a16="http://schemas.microsoft.com/office/drawing/2014/main" xmlns="" id="{ADC6C5F8-7B75-CC4F-983E-D1697D698B73}"/>
                </a:ext>
              </a:extLst>
            </p:cNvPr>
            <p:cNvGrpSpPr/>
            <p:nvPr/>
          </p:nvGrpSpPr>
          <p:grpSpPr>
            <a:xfrm>
              <a:off x="9348703" y="5010426"/>
              <a:ext cx="324570" cy="388649"/>
              <a:chOff x="6527282" y="3442529"/>
              <a:chExt cx="499469" cy="598077"/>
            </a:xfrm>
          </p:grpSpPr>
          <p:sp>
            <p:nvSpPr>
              <p:cNvPr id="115" name="Cube 114">
                <a:extLst>
                  <a:ext uri="{FF2B5EF4-FFF2-40B4-BE49-F238E27FC236}">
                    <a16:creationId xmlns:a16="http://schemas.microsoft.com/office/drawing/2014/main" xmlns="" id="{69A461DC-3C55-B344-A983-1EE2E10DEB18}"/>
                  </a:ext>
                </a:extLst>
              </p:cNvPr>
              <p:cNvSpPr/>
              <p:nvPr/>
            </p:nvSpPr>
            <p:spPr>
              <a:xfrm>
                <a:off x="6527282" y="3442529"/>
                <a:ext cx="499469" cy="598077"/>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6" name="TextBox 115">
                <a:extLst>
                  <a:ext uri="{FF2B5EF4-FFF2-40B4-BE49-F238E27FC236}">
                    <a16:creationId xmlns:a16="http://schemas.microsoft.com/office/drawing/2014/main" xmlns="" id="{B307B452-C82D-A648-8719-BC41859B95D4}"/>
                  </a:ext>
                </a:extLst>
              </p:cNvPr>
              <p:cNvSpPr txBox="1"/>
              <p:nvPr/>
            </p:nvSpPr>
            <p:spPr>
              <a:xfrm>
                <a:off x="6564828" y="3705075"/>
                <a:ext cx="448204" cy="18313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grpSp>
          <p:nvGrpSpPr>
            <p:cNvPr id="107" name="Group 106">
              <a:extLst>
                <a:ext uri="{FF2B5EF4-FFF2-40B4-BE49-F238E27FC236}">
                  <a16:creationId xmlns:a16="http://schemas.microsoft.com/office/drawing/2014/main" xmlns="" id="{C7538DEF-7C1F-BE44-91D8-E5F98876DF89}"/>
                </a:ext>
              </a:extLst>
            </p:cNvPr>
            <p:cNvGrpSpPr/>
            <p:nvPr/>
          </p:nvGrpSpPr>
          <p:grpSpPr>
            <a:xfrm>
              <a:off x="10758455" y="5034926"/>
              <a:ext cx="324570" cy="388649"/>
              <a:chOff x="6527134" y="3480230"/>
              <a:chExt cx="499469" cy="598077"/>
            </a:xfrm>
          </p:grpSpPr>
          <p:sp>
            <p:nvSpPr>
              <p:cNvPr id="113" name="Cube 112">
                <a:extLst>
                  <a:ext uri="{FF2B5EF4-FFF2-40B4-BE49-F238E27FC236}">
                    <a16:creationId xmlns:a16="http://schemas.microsoft.com/office/drawing/2014/main" xmlns="" id="{4A05D52D-4B40-7A4D-BC19-1D8A196838A2}"/>
                  </a:ext>
                </a:extLst>
              </p:cNvPr>
              <p:cNvSpPr/>
              <p:nvPr/>
            </p:nvSpPr>
            <p:spPr>
              <a:xfrm>
                <a:off x="6527134" y="3480230"/>
                <a:ext cx="499469" cy="598077"/>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4" name="TextBox 113">
                <a:extLst>
                  <a:ext uri="{FF2B5EF4-FFF2-40B4-BE49-F238E27FC236}">
                    <a16:creationId xmlns:a16="http://schemas.microsoft.com/office/drawing/2014/main" xmlns="" id="{7A8270FC-6A49-3C43-8DFA-4865600F16D0}"/>
                  </a:ext>
                </a:extLst>
              </p:cNvPr>
              <p:cNvSpPr txBox="1"/>
              <p:nvPr/>
            </p:nvSpPr>
            <p:spPr>
              <a:xfrm>
                <a:off x="6580786" y="3752529"/>
                <a:ext cx="445817" cy="20987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grpSp>
          <p:nvGrpSpPr>
            <p:cNvPr id="108" name="Group 107">
              <a:extLst>
                <a:ext uri="{FF2B5EF4-FFF2-40B4-BE49-F238E27FC236}">
                  <a16:creationId xmlns:a16="http://schemas.microsoft.com/office/drawing/2014/main" xmlns="" id="{30115691-CEE7-1B4F-AEEC-AACA6543B129}"/>
                </a:ext>
              </a:extLst>
            </p:cNvPr>
            <p:cNvGrpSpPr/>
            <p:nvPr/>
          </p:nvGrpSpPr>
          <p:grpSpPr>
            <a:xfrm>
              <a:off x="10063174" y="5036529"/>
              <a:ext cx="324570" cy="388649"/>
              <a:chOff x="6545535" y="3482698"/>
              <a:chExt cx="499469" cy="598077"/>
            </a:xfrm>
          </p:grpSpPr>
          <p:sp>
            <p:nvSpPr>
              <p:cNvPr id="111" name="Cube 110">
                <a:extLst>
                  <a:ext uri="{FF2B5EF4-FFF2-40B4-BE49-F238E27FC236}">
                    <a16:creationId xmlns:a16="http://schemas.microsoft.com/office/drawing/2014/main" xmlns="" id="{F81A3D05-7853-D049-B9A9-7700CBAB1720}"/>
                  </a:ext>
                </a:extLst>
              </p:cNvPr>
              <p:cNvSpPr/>
              <p:nvPr/>
            </p:nvSpPr>
            <p:spPr>
              <a:xfrm>
                <a:off x="6545535" y="3482698"/>
                <a:ext cx="499469" cy="598077"/>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2" name="TextBox 111">
                <a:extLst>
                  <a:ext uri="{FF2B5EF4-FFF2-40B4-BE49-F238E27FC236}">
                    <a16:creationId xmlns:a16="http://schemas.microsoft.com/office/drawing/2014/main" xmlns="" id="{10B3285A-343F-8244-8B88-8F387E558D4A}"/>
                  </a:ext>
                </a:extLst>
              </p:cNvPr>
              <p:cNvSpPr txBox="1"/>
              <p:nvPr/>
            </p:nvSpPr>
            <p:spPr>
              <a:xfrm>
                <a:off x="6583080" y="3718503"/>
                <a:ext cx="446235" cy="20987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sp>
          <p:nvSpPr>
            <p:cNvPr id="109" name="Rectangle 108">
              <a:extLst>
                <a:ext uri="{FF2B5EF4-FFF2-40B4-BE49-F238E27FC236}">
                  <a16:creationId xmlns:a16="http://schemas.microsoft.com/office/drawing/2014/main" xmlns="" id="{B6CEDE45-EA4B-4A4A-95C5-7BA5027D9916}"/>
                </a:ext>
              </a:extLst>
            </p:cNvPr>
            <p:cNvSpPr/>
            <p:nvPr/>
          </p:nvSpPr>
          <p:spPr>
            <a:xfrm>
              <a:off x="7681411" y="4740689"/>
              <a:ext cx="3664947" cy="975906"/>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0" name="TextBox 109">
              <a:extLst>
                <a:ext uri="{FF2B5EF4-FFF2-40B4-BE49-F238E27FC236}">
                  <a16:creationId xmlns:a16="http://schemas.microsoft.com/office/drawing/2014/main" xmlns="" id="{3AB2E563-F4C8-BE43-A9F0-939EF5C17AA3}"/>
                </a:ext>
              </a:extLst>
            </p:cNvPr>
            <p:cNvSpPr txBox="1"/>
            <p:nvPr/>
          </p:nvSpPr>
          <p:spPr>
            <a:xfrm>
              <a:off x="7776818" y="4738998"/>
              <a:ext cx="918405" cy="109354"/>
            </a:xfrm>
            <a:prstGeom prst="rect">
              <a:avLst/>
            </a:prstGeom>
            <a:noFill/>
          </p:spPr>
          <p:txBody>
            <a:bodyPr wrap="square" lIns="0" tIns="0" rIns="0" bIns="0" rtlCol="0">
              <a:noAutofit/>
            </a:bodyPr>
            <a:lstStyle/>
            <a:p>
              <a:pPr>
                <a:lnSpc>
                  <a:spcPct val="90000"/>
                </a:lnSpc>
              </a:pPr>
              <a:r>
                <a:rPr lang="en-US" sz="1400" dirty="0"/>
                <a:t>WLS Cluster</a:t>
              </a:r>
            </a:p>
          </p:txBody>
        </p:sp>
      </p:grpSp>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18" name="Oval 117">
            <a:extLst>
              <a:ext uri="{FF2B5EF4-FFF2-40B4-BE49-F238E27FC236}">
                <a16:creationId xmlns:a16="http://schemas.microsoft.com/office/drawing/2014/main" xmlns="" id="{10BD5AA8-3D26-6A42-8F5D-739C6CD47C22}"/>
              </a:ext>
            </a:extLst>
          </p:cNvPr>
          <p:cNvSpPr>
            <a:spLocks noChangeAspect="1"/>
          </p:cNvSpPr>
          <p:nvPr/>
        </p:nvSpPr>
        <p:spPr>
          <a:xfrm>
            <a:off x="6785830" y="3707516"/>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119" name="Can 118">
            <a:extLst>
              <a:ext uri="{FF2B5EF4-FFF2-40B4-BE49-F238E27FC236}">
                <a16:creationId xmlns:a16="http://schemas.microsoft.com/office/drawing/2014/main" xmlns="" id="{1414AB89-CA5E-B045-B0D0-FD0AC3548F31}"/>
              </a:ext>
            </a:extLst>
          </p:cNvPr>
          <p:cNvSpPr/>
          <p:nvPr/>
        </p:nvSpPr>
        <p:spPr bwMode="gray">
          <a:xfrm>
            <a:off x="6839684" y="2676791"/>
            <a:ext cx="999540" cy="711851"/>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Domain CR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cxnSp>
        <p:nvCxnSpPr>
          <p:cNvPr id="127" name="Straight Arrow Connector 126">
            <a:extLst>
              <a:ext uri="{FF2B5EF4-FFF2-40B4-BE49-F238E27FC236}">
                <a16:creationId xmlns:a16="http://schemas.microsoft.com/office/drawing/2014/main" xmlns="" id="{AFA32433-DF30-5C49-A4EB-ECAB3BC9F70B}"/>
              </a:ext>
            </a:extLst>
          </p:cNvPr>
          <p:cNvCxnSpPr>
            <a:cxnSpLocks/>
          </p:cNvCxnSpPr>
          <p:nvPr/>
        </p:nvCxnSpPr>
        <p:spPr>
          <a:xfrm>
            <a:off x="7534755" y="4063522"/>
            <a:ext cx="328316" cy="187171"/>
          </a:xfrm>
          <a:prstGeom prst="straightConnector1">
            <a:avLst/>
          </a:prstGeom>
          <a:ln w="12700" cmpd="sng">
            <a:headEnd type="none"/>
            <a:tailEnd type="arrow"/>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xmlns="" id="{05FFBD0B-30BD-4542-A71D-1347BE61FFA2}"/>
              </a:ext>
            </a:extLst>
          </p:cNvPr>
          <p:cNvSpPr/>
          <p:nvPr/>
        </p:nvSpPr>
        <p:spPr>
          <a:xfrm>
            <a:off x="6694757" y="4200123"/>
            <a:ext cx="4774181"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32" name="TextBox 131">
            <a:extLst>
              <a:ext uri="{FF2B5EF4-FFF2-40B4-BE49-F238E27FC236}">
                <a16:creationId xmlns:a16="http://schemas.microsoft.com/office/drawing/2014/main" xmlns="" id="{64D87DA3-3499-BE4F-8BE9-7C73B448B210}"/>
              </a:ext>
            </a:extLst>
          </p:cNvPr>
          <p:cNvSpPr txBox="1"/>
          <p:nvPr/>
        </p:nvSpPr>
        <p:spPr>
          <a:xfrm>
            <a:off x="9733353" y="3972370"/>
            <a:ext cx="1735585" cy="191060"/>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133" name="Picture 132">
            <a:extLst>
              <a:ext uri="{FF2B5EF4-FFF2-40B4-BE49-F238E27FC236}">
                <a16:creationId xmlns:a16="http://schemas.microsoft.com/office/drawing/2014/main" xmlns="" id="{12523F5E-5E41-F54B-BA8E-77E2324D7281}"/>
              </a:ext>
            </a:extLst>
          </p:cNvPr>
          <p:cNvPicPr>
            <a:picLocks noChangeAspect="1"/>
          </p:cNvPicPr>
          <p:nvPr/>
        </p:nvPicPr>
        <p:blipFill>
          <a:blip r:embed="rId4"/>
          <a:stretch>
            <a:fillRect/>
          </a:stretch>
        </p:blipFill>
        <p:spPr>
          <a:xfrm>
            <a:off x="648660" y="4846509"/>
            <a:ext cx="1093640" cy="964674"/>
          </a:xfrm>
          <a:prstGeom prst="rect">
            <a:avLst/>
          </a:prstGeom>
        </p:spPr>
      </p:pic>
      <p:sp>
        <p:nvSpPr>
          <p:cNvPr id="134" name="Rectangle 133">
            <a:extLst>
              <a:ext uri="{FF2B5EF4-FFF2-40B4-BE49-F238E27FC236}">
                <a16:creationId xmlns:a16="http://schemas.microsoft.com/office/drawing/2014/main" xmlns="" id="{08F74853-29F0-5A4A-808E-9AFBB71E6FE8}"/>
              </a:ext>
            </a:extLst>
          </p:cNvPr>
          <p:cNvSpPr>
            <a:spLocks noChangeAspect="1"/>
          </p:cNvSpPr>
          <p:nvPr/>
        </p:nvSpPr>
        <p:spPr>
          <a:xfrm>
            <a:off x="385420" y="5496027"/>
            <a:ext cx="1620123" cy="391946"/>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pic>
        <p:nvPicPr>
          <p:cNvPr id="136" name="Picture 135">
            <a:extLst>
              <a:ext uri="{FF2B5EF4-FFF2-40B4-BE49-F238E27FC236}">
                <a16:creationId xmlns:a16="http://schemas.microsoft.com/office/drawing/2014/main" xmlns="" id="{4BC77DB3-F15E-1047-9258-C89E5DD41A89}"/>
              </a:ext>
            </a:extLst>
          </p:cNvPr>
          <p:cNvPicPr>
            <a:picLocks noChangeAspect="1"/>
          </p:cNvPicPr>
          <p:nvPr/>
        </p:nvPicPr>
        <p:blipFill>
          <a:blip r:embed="rId5"/>
          <a:stretch>
            <a:fillRect/>
          </a:stretch>
        </p:blipFill>
        <p:spPr>
          <a:xfrm>
            <a:off x="10515873" y="3199184"/>
            <a:ext cx="806013" cy="551519"/>
          </a:xfrm>
          <a:prstGeom prst="rect">
            <a:avLst/>
          </a:prstGeom>
        </p:spPr>
      </p:pic>
      <p:pic>
        <p:nvPicPr>
          <p:cNvPr id="138" name="Picture 12" descr="Image result for customer icon">
            <a:extLst>
              <a:ext uri="{FF2B5EF4-FFF2-40B4-BE49-F238E27FC236}">
                <a16:creationId xmlns:a16="http://schemas.microsoft.com/office/drawing/2014/main" xmlns="" id="{3D34CCE0-5B6D-4842-9EFB-70CEE26189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7245" y="2058539"/>
            <a:ext cx="1496470" cy="1496470"/>
          </a:xfrm>
          <a:prstGeom prst="rect">
            <a:avLst/>
          </a:prstGeom>
          <a:noFill/>
          <a:extLst>
            <a:ext uri="{909E8E84-426E-40dd-AFC4-6F175D3DCCD1}">
              <a14:hiddenFill xmlns:a14="http://schemas.microsoft.com/office/drawing/2010/main" xmlns="">
                <a:solidFill>
                  <a:srgbClr val="FFFFFF"/>
                </a:solidFill>
              </a14:hiddenFill>
            </a:ext>
          </a:extLst>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785831"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874345"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1508"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874345"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829" name="Can 828"/>
          <p:cNvSpPr/>
          <p:nvPr/>
        </p:nvSpPr>
        <p:spPr bwMode="gray">
          <a:xfrm>
            <a:off x="7436293" y="5660787"/>
            <a:ext cx="3627484" cy="428130"/>
          </a:xfrm>
          <a:prstGeom prst="can">
            <a:avLst/>
          </a:prstGeom>
          <a:solidFill>
            <a:schemeClr val="accent6">
              <a:lumMod val="60000"/>
              <a:lumOff val="40000"/>
            </a:schemeClr>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63" name="Rounded Rectangle 62"/>
          <p:cNvSpPr/>
          <p:nvPr/>
        </p:nvSpPr>
        <p:spPr bwMode="gray">
          <a:xfrm>
            <a:off x="7759386" y="5853453"/>
            <a:ext cx="730855" cy="155431"/>
          </a:xfrm>
          <a:prstGeom prst="roundRect">
            <a:avLst/>
          </a:prstGeom>
          <a:solidFill>
            <a:srgbClr val="7030A0"/>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cxnSp>
        <p:nvCxnSpPr>
          <p:cNvPr id="54" name="Straight Arrow Connector 53">
            <a:extLst>
              <a:ext uri="{FF2B5EF4-FFF2-40B4-BE49-F238E27FC236}">
                <a16:creationId xmlns:a16="http://schemas.microsoft.com/office/drawing/2014/main" xmlns="" id="{AFA32433-DF30-5C49-A4EB-ECAB3BC9F70B}"/>
              </a:ext>
            </a:extLst>
          </p:cNvPr>
          <p:cNvCxnSpPr>
            <a:cxnSpLocks/>
          </p:cNvCxnSpPr>
          <p:nvPr/>
        </p:nvCxnSpPr>
        <p:spPr>
          <a:xfrm>
            <a:off x="7339378" y="3398929"/>
            <a:ext cx="77" cy="299746"/>
          </a:xfrm>
          <a:prstGeom prst="straightConnector1">
            <a:avLst/>
          </a:prstGeom>
          <a:ln w="12700" cmpd="sng">
            <a:headEnd type="arrow"/>
            <a:tailEnd type="arrow"/>
          </a:ln>
        </p:spPr>
        <p:style>
          <a:lnRef idx="1">
            <a:schemeClr val="dk1"/>
          </a:lnRef>
          <a:fillRef idx="0">
            <a:schemeClr val="dk1"/>
          </a:fillRef>
          <a:effectRef idx="0">
            <a:schemeClr val="dk1"/>
          </a:effectRef>
          <a:fontRef idx="minor">
            <a:schemeClr val="tx1"/>
          </a:fontRef>
        </p:style>
      </p:cxnSp>
      <p:sp>
        <p:nvSpPr>
          <p:cNvPr id="57" name="Can 56">
            <a:extLst>
              <a:ext uri="{FF2B5EF4-FFF2-40B4-BE49-F238E27FC236}">
                <a16:creationId xmlns:a16="http://schemas.microsoft.com/office/drawing/2014/main" xmlns="" id="{62811B09-68C0-3E4E-AF76-C014FA062586}"/>
              </a:ext>
            </a:extLst>
          </p:cNvPr>
          <p:cNvSpPr/>
          <p:nvPr/>
        </p:nvSpPr>
        <p:spPr bwMode="gray">
          <a:xfrm>
            <a:off x="10238989" y="2623253"/>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Tree>
    <p:extLst>
      <p:ext uri="{BB962C8B-B14F-4D97-AF65-F5344CB8AC3E}">
        <p14:creationId xmlns:p14="http://schemas.microsoft.com/office/powerpoint/2010/main" val="52972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897B5D-56B1-4B64-8C12-1D83AD9A0C38}"/>
              </a:ext>
            </a:extLst>
          </p:cNvPr>
          <p:cNvSpPr>
            <a:spLocks noGrp="1"/>
          </p:cNvSpPr>
          <p:nvPr>
            <p:ph type="ctrTitle"/>
          </p:nvPr>
        </p:nvSpPr>
        <p:spPr/>
        <p:txBody>
          <a:bodyPr/>
          <a:lstStyle/>
          <a:p>
            <a:r>
              <a:rPr lang="en-US" dirty="0"/>
              <a:t>Deploying WebLogic Applications on Kubernetes</a:t>
            </a:r>
          </a:p>
        </p:txBody>
      </p:sp>
      <p:sp>
        <p:nvSpPr>
          <p:cNvPr id="4" name="Subtitle 3">
            <a:extLst>
              <a:ext uri="{FF2B5EF4-FFF2-40B4-BE49-F238E27FC236}">
                <a16:creationId xmlns="" xmlns:a16="http://schemas.microsoft.com/office/drawing/2014/main" id="{F847C7D0-E614-3142-83B0-B37CA24A34E2}"/>
              </a:ext>
            </a:extLst>
          </p:cNvPr>
          <p:cNvSpPr>
            <a:spLocks noGrp="1"/>
          </p:cNvSpPr>
          <p:nvPr>
            <p:ph type="subTitle" idx="1"/>
          </p:nvPr>
        </p:nvSpPr>
        <p:spPr>
          <a:xfrm>
            <a:off x="767374" y="4624690"/>
            <a:ext cx="6706446" cy="1218088"/>
          </a:xfrm>
        </p:spPr>
        <p:txBody>
          <a:bodyPr>
            <a:normAutofit/>
          </a:bodyPr>
          <a:lstStyle/>
          <a:p>
            <a:r>
              <a:rPr lang="en-US" dirty="0" smtClean="0"/>
              <a:t>Monica Riccelli </a:t>
            </a:r>
            <a:r>
              <a:rPr lang="mr-IN" dirty="0" smtClean="0"/>
              <a:t>–</a:t>
            </a:r>
            <a:r>
              <a:rPr lang="en-US" dirty="0" smtClean="0"/>
              <a:t> </a:t>
            </a:r>
            <a:r>
              <a:rPr lang="en-US" dirty="0" smtClean="0">
                <a:latin typeface="Oracle Sans Light" charset="0"/>
                <a:ea typeface="Oracle Sans Light" charset="0"/>
                <a:cs typeface="Oracle Sans Light" charset="0"/>
              </a:rPr>
              <a:t>Product Manager</a:t>
            </a:r>
          </a:p>
          <a:p>
            <a:r>
              <a:rPr lang="en-US" dirty="0" smtClean="0"/>
              <a:t>Ryan Eberhard - </a:t>
            </a:r>
            <a:r>
              <a:rPr lang="en-US" dirty="0" smtClean="0">
                <a:latin typeface="Oracle Sans Light" charset="0"/>
                <a:ea typeface="Oracle Sans Light" charset="0"/>
                <a:cs typeface="Oracle Sans Light" charset="0"/>
              </a:rPr>
              <a:t>Architect</a:t>
            </a:r>
            <a:endParaRPr lang="en-US" dirty="0">
              <a:latin typeface="Oracle Sans Light" charset="0"/>
              <a:ea typeface="Oracle Sans Light" charset="0"/>
              <a:cs typeface="Oracle Sans Light" charset="0"/>
            </a:endParaRPr>
          </a:p>
        </p:txBody>
      </p:sp>
    </p:spTree>
    <p:extLst>
      <p:ext uri="{BB962C8B-B14F-4D97-AF65-F5344CB8AC3E}">
        <p14:creationId xmlns:p14="http://schemas.microsoft.com/office/powerpoint/2010/main" val="2698442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C6A8BF1-DFB6-934D-A96A-570A096E33D4}"/>
              </a:ext>
            </a:extLst>
          </p:cNvPr>
          <p:cNvSpPr>
            <a:spLocks noGrp="1"/>
          </p:cNvSpPr>
          <p:nvPr>
            <p:ph type="title"/>
          </p:nvPr>
        </p:nvSpPr>
        <p:spPr/>
        <p:txBody>
          <a:bodyPr/>
          <a:lstStyle/>
          <a:p>
            <a:r>
              <a:rPr lang="en-US" dirty="0" smtClean="0">
                <a:latin typeface="Georgia" charset="0"/>
                <a:ea typeface="Georgia" charset="0"/>
                <a:cs typeface="Georgia" charset="0"/>
              </a:rPr>
              <a:t>WebLogic Server Domain in Kubernetes</a:t>
            </a:r>
            <a:endParaRPr lang="en-US" dirty="0">
              <a:latin typeface="Georgia" charset="0"/>
              <a:ea typeface="Georgia" charset="0"/>
              <a:cs typeface="Georgia" charset="0"/>
            </a:endParaRPr>
          </a:p>
        </p:txBody>
      </p:sp>
      <p:sp>
        <p:nvSpPr>
          <p:cNvPr id="5" name="Text Placeholder 4">
            <a:extLst>
              <a:ext uri="{FF2B5EF4-FFF2-40B4-BE49-F238E27FC236}">
                <a16:creationId xmlns="" xmlns:a16="http://schemas.microsoft.com/office/drawing/2014/main" id="{7DB54EB4-4FF8-BB48-AFB4-2D5BEB1E4C73}"/>
              </a:ext>
            </a:extLst>
          </p:cNvPr>
          <p:cNvSpPr>
            <a:spLocks noGrp="1"/>
          </p:cNvSpPr>
          <p:nvPr>
            <p:ph type="body" idx="1"/>
          </p:nvPr>
        </p:nvSpPr>
        <p:spPr/>
        <p:txBody>
          <a:bodyPr/>
          <a:lstStyle/>
          <a:p>
            <a:r>
              <a:rPr lang="en-US" b="1" dirty="0" smtClean="0">
                <a:latin typeface="Oracle Sans" charset="0"/>
                <a:ea typeface="Oracle Sans" charset="0"/>
                <a:cs typeface="Oracle Sans" charset="0"/>
              </a:rPr>
              <a:t>WebLogic install Image </a:t>
            </a:r>
          </a:p>
          <a:p>
            <a:pPr lvl="1"/>
            <a:r>
              <a:rPr lang="en-US" dirty="0" smtClean="0"/>
              <a:t>WebLogic binaries</a:t>
            </a:r>
          </a:p>
          <a:p>
            <a:r>
              <a:rPr lang="en-US" b="1" dirty="0" smtClean="0">
                <a:latin typeface="Oracle Sans" charset="0"/>
                <a:ea typeface="Oracle Sans" charset="0"/>
                <a:cs typeface="Oracle Sans" charset="0"/>
              </a:rPr>
              <a:t>PV</a:t>
            </a:r>
          </a:p>
          <a:p>
            <a:pPr lvl="1"/>
            <a:r>
              <a:rPr lang="en-US" dirty="0" smtClean="0"/>
              <a:t>Domain </a:t>
            </a:r>
          </a:p>
          <a:p>
            <a:pPr lvl="1"/>
            <a:r>
              <a:rPr lang="en-US" dirty="0" smtClean="0"/>
              <a:t>Applications</a:t>
            </a:r>
            <a:endParaRPr lang="en-US" dirty="0"/>
          </a:p>
        </p:txBody>
      </p:sp>
      <p:pic>
        <p:nvPicPr>
          <p:cNvPr id="8" name="Picture 7">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326376" y="1084659"/>
            <a:ext cx="5770426" cy="4866395"/>
          </a:xfrm>
          <a:prstGeom prst="rect">
            <a:avLst/>
          </a:prstGeom>
        </p:spPr>
      </p:pic>
      <p:pic>
        <p:nvPicPr>
          <p:cNvPr id="9" name="Picture 8">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635319" y="2450539"/>
            <a:ext cx="5218271" cy="3328961"/>
          </a:xfrm>
          <a:prstGeom prst="rect">
            <a:avLst/>
          </a:prstGeom>
        </p:spPr>
      </p:pic>
      <p:sp>
        <p:nvSpPr>
          <p:cNvPr id="10" name="Rectangle 9">
            <a:extLst>
              <a:ext uri="{FF2B5EF4-FFF2-40B4-BE49-F238E27FC236}">
                <a16:creationId xmlns:a16="http://schemas.microsoft.com/office/drawing/2014/main" xmlns="" id="{8AA3C8BF-49B0-0F45-9F33-F2639436AEEE}"/>
              </a:ext>
            </a:extLst>
          </p:cNvPr>
          <p:cNvSpPr>
            <a:spLocks noChangeAspect="1"/>
          </p:cNvSpPr>
          <p:nvPr/>
        </p:nvSpPr>
        <p:spPr>
          <a:xfrm>
            <a:off x="7122280"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sp>
        <p:nvSpPr>
          <p:cNvPr id="11" name="Rectangle 10">
            <a:extLst>
              <a:ext uri="{FF2B5EF4-FFF2-40B4-BE49-F238E27FC236}">
                <a16:creationId xmlns:a16="http://schemas.microsoft.com/office/drawing/2014/main" xmlns="" id="{D1F11BD5-2526-464F-B342-1133415C91F1}"/>
              </a:ext>
            </a:extLst>
          </p:cNvPr>
          <p:cNvSpPr>
            <a:spLocks noChangeAspect="1"/>
          </p:cNvSpPr>
          <p:nvPr/>
        </p:nvSpPr>
        <p:spPr>
          <a:xfrm>
            <a:off x="79761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grpSp>
        <p:nvGrpSpPr>
          <p:cNvPr id="12" name="Group 11"/>
          <p:cNvGrpSpPr/>
          <p:nvPr/>
        </p:nvGrpSpPr>
        <p:grpSpPr>
          <a:xfrm>
            <a:off x="7250922" y="4403419"/>
            <a:ext cx="424087" cy="404291"/>
            <a:chOff x="7034380" y="4636547"/>
            <a:chExt cx="432379" cy="446827"/>
          </a:xfrm>
        </p:grpSpPr>
        <p:pic>
          <p:nvPicPr>
            <p:cNvPr id="51" name="Picture 50">
              <a:extLst>
                <a:ext uri="{FF2B5EF4-FFF2-40B4-BE49-F238E27FC236}">
                  <a16:creationId xmlns:a16="http://schemas.microsoft.com/office/drawing/2014/main" xmlns="" id="{77342462-D012-9545-9572-000EA39370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4380" y="4636547"/>
              <a:ext cx="432379" cy="446827"/>
            </a:xfrm>
            <a:prstGeom prst="rect">
              <a:avLst/>
            </a:prstGeom>
          </p:spPr>
        </p:pic>
        <p:sp>
          <p:nvSpPr>
            <p:cNvPr id="52" name="TextBox 51">
              <a:extLst>
                <a:ext uri="{FF2B5EF4-FFF2-40B4-BE49-F238E27FC236}">
                  <a16:creationId xmlns:a16="http://schemas.microsoft.com/office/drawing/2014/main" xmlns="" id="{932920A9-AFC1-864E-9F41-90A58A8A2BB8}"/>
                </a:ext>
              </a:extLst>
            </p:cNvPr>
            <p:cNvSpPr txBox="1"/>
            <p:nvPr/>
          </p:nvSpPr>
          <p:spPr>
            <a:xfrm>
              <a:off x="7136286" y="4789742"/>
              <a:ext cx="228567" cy="136344"/>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grpSp>
      <p:pic>
        <p:nvPicPr>
          <p:cNvPr id="13" name="Picture 12">
            <a:extLst>
              <a:ext uri="{FF2B5EF4-FFF2-40B4-BE49-F238E27FC236}">
                <a16:creationId xmlns:a16="http://schemas.microsoft.com/office/drawing/2014/main" xmlns="" id="{3D1B8D19-7BE2-3747-B730-50E6C1F1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4799" y="4402359"/>
            <a:ext cx="424087" cy="419866"/>
          </a:xfrm>
          <a:prstGeom prst="rect">
            <a:avLst/>
          </a:prstGeom>
        </p:spPr>
      </p:pic>
      <p:sp>
        <p:nvSpPr>
          <p:cNvPr id="14" name="TextBox 13">
            <a:extLst>
              <a:ext uri="{FF2B5EF4-FFF2-40B4-BE49-F238E27FC236}">
                <a16:creationId xmlns:a16="http://schemas.microsoft.com/office/drawing/2014/main" xmlns="" id="{C2195648-8A13-6E43-9AD4-7B43EF64678D}"/>
              </a:ext>
            </a:extLst>
          </p:cNvPr>
          <p:cNvSpPr txBox="1"/>
          <p:nvPr/>
        </p:nvSpPr>
        <p:spPr>
          <a:xfrm>
            <a:off x="8189013" y="4601053"/>
            <a:ext cx="309603" cy="102110"/>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5" name="Rectangle 14">
            <a:extLst>
              <a:ext uri="{FF2B5EF4-FFF2-40B4-BE49-F238E27FC236}">
                <a16:creationId xmlns:a16="http://schemas.microsoft.com/office/drawing/2014/main" xmlns="" id="{46F4942E-08F3-CF4C-8464-29C73A10D8AD}"/>
              </a:ext>
            </a:extLst>
          </p:cNvPr>
          <p:cNvSpPr>
            <a:spLocks noChangeAspect="1"/>
          </p:cNvSpPr>
          <p:nvPr/>
        </p:nvSpPr>
        <p:spPr>
          <a:xfrm>
            <a:off x="86638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16" name="Picture 15">
            <a:extLst>
              <a:ext uri="{FF2B5EF4-FFF2-40B4-BE49-F238E27FC236}">
                <a16:creationId xmlns:a16="http://schemas.microsoft.com/office/drawing/2014/main" xmlns="" id="{AB584751-CD2B-1841-BD67-3F55F30CCA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2500" y="4402359"/>
            <a:ext cx="424087" cy="419866"/>
          </a:xfrm>
          <a:prstGeom prst="rect">
            <a:avLst/>
          </a:prstGeom>
        </p:spPr>
      </p:pic>
      <p:sp>
        <p:nvSpPr>
          <p:cNvPr id="17" name="TextBox 16">
            <a:extLst>
              <a:ext uri="{FF2B5EF4-FFF2-40B4-BE49-F238E27FC236}">
                <a16:creationId xmlns:a16="http://schemas.microsoft.com/office/drawing/2014/main" xmlns="" id="{63F1E822-6030-F24D-B36A-F2C00EE9E8EF}"/>
              </a:ext>
            </a:extLst>
          </p:cNvPr>
          <p:cNvSpPr txBox="1"/>
          <p:nvPr/>
        </p:nvSpPr>
        <p:spPr>
          <a:xfrm>
            <a:off x="8877956" y="4590842"/>
            <a:ext cx="234057" cy="102818"/>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8" name="Rectangle 17">
            <a:extLst>
              <a:ext uri="{FF2B5EF4-FFF2-40B4-BE49-F238E27FC236}">
                <a16:creationId xmlns:a16="http://schemas.microsoft.com/office/drawing/2014/main" xmlns="" id="{99D32AFE-920C-B247-9C2D-19B3A1D8C2B7}"/>
              </a:ext>
            </a:extLst>
          </p:cNvPr>
          <p:cNvSpPr>
            <a:spLocks noChangeAspect="1"/>
          </p:cNvSpPr>
          <p:nvPr/>
        </p:nvSpPr>
        <p:spPr>
          <a:xfrm>
            <a:off x="9357084" y="4344375"/>
            <a:ext cx="644754" cy="638336"/>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4</a:t>
            </a:r>
          </a:p>
        </p:txBody>
      </p:sp>
      <p:sp>
        <p:nvSpPr>
          <p:cNvPr id="19" name="Rectangle 18">
            <a:extLst>
              <a:ext uri="{FF2B5EF4-FFF2-40B4-BE49-F238E27FC236}">
                <a16:creationId xmlns:a16="http://schemas.microsoft.com/office/drawing/2014/main" xmlns="" id="{4B9BF467-2814-F548-B88C-06BCAA92F696}"/>
              </a:ext>
            </a:extLst>
          </p:cNvPr>
          <p:cNvSpPr>
            <a:spLocks noChangeAspect="1"/>
          </p:cNvSpPr>
          <p:nvPr/>
        </p:nvSpPr>
        <p:spPr>
          <a:xfrm>
            <a:off x="10057913" y="4344375"/>
            <a:ext cx="634536" cy="63962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5</a:t>
            </a:r>
          </a:p>
        </p:txBody>
      </p:sp>
      <p:sp>
        <p:nvSpPr>
          <p:cNvPr id="20" name="Rectangle 19">
            <a:extLst>
              <a:ext uri="{FF2B5EF4-FFF2-40B4-BE49-F238E27FC236}">
                <a16:creationId xmlns:a16="http://schemas.microsoft.com/office/drawing/2014/main" xmlns="" id="{B27B9FCB-8868-6542-9313-D3C5E63A698D}"/>
              </a:ext>
            </a:extLst>
          </p:cNvPr>
          <p:cNvSpPr>
            <a:spLocks noChangeAspect="1"/>
          </p:cNvSpPr>
          <p:nvPr/>
        </p:nvSpPr>
        <p:spPr>
          <a:xfrm>
            <a:off x="10746867" y="4346355"/>
            <a:ext cx="646750" cy="636341"/>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6</a:t>
            </a:r>
          </a:p>
        </p:txBody>
      </p:sp>
      <p:sp>
        <p:nvSpPr>
          <p:cNvPr id="21" name="Cube 20">
            <a:extLst>
              <a:ext uri="{FF2B5EF4-FFF2-40B4-BE49-F238E27FC236}">
                <a16:creationId xmlns:a16="http://schemas.microsoft.com/office/drawing/2014/main" xmlns="" id="{69A461DC-3C55-B344-A983-1EE2E10DEB18}"/>
              </a:ext>
            </a:extLst>
          </p:cNvPr>
          <p:cNvSpPr/>
          <p:nvPr/>
        </p:nvSpPr>
        <p:spPr>
          <a:xfrm>
            <a:off x="9527663" y="4436513"/>
            <a:ext cx="318263"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2" name="TextBox 21">
            <a:extLst>
              <a:ext uri="{FF2B5EF4-FFF2-40B4-BE49-F238E27FC236}">
                <a16:creationId xmlns:a16="http://schemas.microsoft.com/office/drawing/2014/main" xmlns="" id="{B307B452-C82D-A648-8719-BC41859B95D4}"/>
              </a:ext>
            </a:extLst>
          </p:cNvPr>
          <p:cNvSpPr txBox="1"/>
          <p:nvPr/>
        </p:nvSpPr>
        <p:spPr>
          <a:xfrm>
            <a:off x="9551587" y="4590842"/>
            <a:ext cx="285597" cy="107647"/>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3" name="Cube 22">
            <a:extLst>
              <a:ext uri="{FF2B5EF4-FFF2-40B4-BE49-F238E27FC236}">
                <a16:creationId xmlns:a16="http://schemas.microsoft.com/office/drawing/2014/main" xmlns="" id="{4A05D52D-4B40-7A4D-BC19-1D8A196838A2}"/>
              </a:ext>
            </a:extLst>
          </p:cNvPr>
          <p:cNvSpPr/>
          <p:nvPr/>
        </p:nvSpPr>
        <p:spPr>
          <a:xfrm>
            <a:off x="10910113" y="4436513"/>
            <a:ext cx="318263" cy="35156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4" name="TextBox 23">
            <a:extLst>
              <a:ext uri="{FF2B5EF4-FFF2-40B4-BE49-F238E27FC236}">
                <a16:creationId xmlns:a16="http://schemas.microsoft.com/office/drawing/2014/main" xmlns="" id="{7A8270FC-6A49-3C43-8DFA-4865600F16D0}"/>
              </a:ext>
            </a:extLst>
          </p:cNvPr>
          <p:cNvSpPr txBox="1"/>
          <p:nvPr/>
        </p:nvSpPr>
        <p:spPr>
          <a:xfrm>
            <a:off x="10934037" y="4575123"/>
            <a:ext cx="284075" cy="12336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5" name="Cube 24">
            <a:extLst>
              <a:ext uri="{FF2B5EF4-FFF2-40B4-BE49-F238E27FC236}">
                <a16:creationId xmlns:a16="http://schemas.microsoft.com/office/drawing/2014/main" xmlns="" id="{F81A3D05-7853-D049-B9A9-7700CBAB1720}"/>
              </a:ext>
            </a:extLst>
          </p:cNvPr>
          <p:cNvSpPr/>
          <p:nvPr/>
        </p:nvSpPr>
        <p:spPr>
          <a:xfrm>
            <a:off x="10216618" y="4436513"/>
            <a:ext cx="318263" cy="35156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6" name="TextBox 25">
            <a:extLst>
              <a:ext uri="{FF2B5EF4-FFF2-40B4-BE49-F238E27FC236}">
                <a16:creationId xmlns:a16="http://schemas.microsoft.com/office/drawing/2014/main" xmlns="" id="{10B3285A-343F-8244-8B88-8F387E558D4A}"/>
              </a:ext>
            </a:extLst>
          </p:cNvPr>
          <p:cNvSpPr txBox="1"/>
          <p:nvPr/>
        </p:nvSpPr>
        <p:spPr>
          <a:xfrm>
            <a:off x="10240542" y="4575123"/>
            <a:ext cx="284342" cy="12336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7" name="TextBox 26">
            <a:extLst>
              <a:ext uri="{FF2B5EF4-FFF2-40B4-BE49-F238E27FC236}">
                <a16:creationId xmlns:a16="http://schemas.microsoft.com/office/drawing/2014/main" xmlns="" id="{3AB2E563-F4C8-BE43-A9F0-939EF5C17AA3}"/>
              </a:ext>
            </a:extLst>
          </p:cNvPr>
          <p:cNvSpPr txBox="1"/>
          <p:nvPr/>
        </p:nvSpPr>
        <p:spPr>
          <a:xfrm>
            <a:off x="7976156" y="4169437"/>
            <a:ext cx="900557" cy="98918"/>
          </a:xfrm>
          <a:prstGeom prst="rect">
            <a:avLst/>
          </a:prstGeom>
          <a:noFill/>
        </p:spPr>
        <p:txBody>
          <a:bodyPr wrap="square" lIns="0" tIns="0" rIns="0" bIns="0" rtlCol="0">
            <a:noAutofit/>
          </a:bodyPr>
          <a:lstStyle/>
          <a:p>
            <a:pPr>
              <a:lnSpc>
                <a:spcPct val="90000"/>
              </a:lnSpc>
            </a:pPr>
            <a:r>
              <a:rPr lang="en-US" sz="1400" dirty="0"/>
              <a:t>WLS Cluster</a:t>
            </a:r>
          </a:p>
        </p:txBody>
      </p:sp>
      <p:sp>
        <p:nvSpPr>
          <p:cNvPr id="28" name="TextBox 27">
            <a:extLst>
              <a:ext uri="{FF2B5EF4-FFF2-40B4-BE49-F238E27FC236}">
                <a16:creationId xmlns:a16="http://schemas.microsoft.com/office/drawing/2014/main" xmlns="" id="{895964C6-DE1B-314E-AD09-468F69041430}"/>
              </a:ext>
            </a:extLst>
          </p:cNvPr>
          <p:cNvSpPr txBox="1"/>
          <p:nvPr/>
        </p:nvSpPr>
        <p:spPr>
          <a:xfrm>
            <a:off x="8263400" y="2558265"/>
            <a:ext cx="1702300" cy="172872"/>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29" name="TextBox 28">
            <a:extLst>
              <a:ext uri="{FF2B5EF4-FFF2-40B4-BE49-F238E27FC236}">
                <a16:creationId xmlns:a16="http://schemas.microsoft.com/office/drawing/2014/main" xmlns="" id="{34ADEA44-FFED-A846-A26A-71AE3116AD90}"/>
              </a:ext>
            </a:extLst>
          </p:cNvPr>
          <p:cNvSpPr txBox="1"/>
          <p:nvPr/>
        </p:nvSpPr>
        <p:spPr>
          <a:xfrm>
            <a:off x="8063722" y="1200929"/>
            <a:ext cx="1702300" cy="172872"/>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31" name="Rectangle 30">
            <a:extLst>
              <a:ext uri="{FF2B5EF4-FFF2-40B4-BE49-F238E27FC236}">
                <a16:creationId xmlns:a16="http://schemas.microsoft.com/office/drawing/2014/main" xmlns="" id="{05FFBD0B-30BD-4542-A71D-1347BE61FFA2}"/>
              </a:ext>
            </a:extLst>
          </p:cNvPr>
          <p:cNvSpPr/>
          <p:nvPr/>
        </p:nvSpPr>
        <p:spPr>
          <a:xfrm>
            <a:off x="6943144" y="4008541"/>
            <a:ext cx="4682621" cy="1183055"/>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32" name="TextBox 31">
            <a:extLst>
              <a:ext uri="{FF2B5EF4-FFF2-40B4-BE49-F238E27FC236}">
                <a16:creationId xmlns:a16="http://schemas.microsoft.com/office/drawing/2014/main" xmlns="" id="{64D87DA3-3499-BE4F-8BE9-7C73B448B210}"/>
              </a:ext>
            </a:extLst>
          </p:cNvPr>
          <p:cNvSpPr txBox="1"/>
          <p:nvPr/>
        </p:nvSpPr>
        <p:spPr>
          <a:xfrm>
            <a:off x="9898134" y="3802469"/>
            <a:ext cx="1702300" cy="172872"/>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35" name="Picture 34">
            <a:extLst>
              <a:ext uri="{FF2B5EF4-FFF2-40B4-BE49-F238E27FC236}">
                <a16:creationId xmlns:a16="http://schemas.microsoft.com/office/drawing/2014/main" xmlns="" id="{4BC77DB3-F15E-1047-9258-C89E5DD41A89}"/>
              </a:ext>
            </a:extLst>
          </p:cNvPr>
          <p:cNvPicPr>
            <a:picLocks noChangeAspect="1"/>
          </p:cNvPicPr>
          <p:nvPr/>
        </p:nvPicPr>
        <p:blipFill>
          <a:blip r:embed="rId4"/>
          <a:stretch>
            <a:fillRect/>
          </a:stretch>
        </p:blipFill>
        <p:spPr>
          <a:xfrm>
            <a:off x="10665647" y="3102887"/>
            <a:ext cx="790555" cy="499016"/>
          </a:xfrm>
          <a:prstGeom prst="rect">
            <a:avLst/>
          </a:prstGeom>
        </p:spPr>
      </p:pic>
      <p:sp>
        <p:nvSpPr>
          <p:cNvPr id="37" name="Rectangle 36">
            <a:extLst>
              <a:ext uri="{FF2B5EF4-FFF2-40B4-BE49-F238E27FC236}">
                <a16:creationId xmlns:a16="http://schemas.microsoft.com/office/drawing/2014/main" xmlns="" id="{80F64D14-73F3-1C4B-99FD-6C9B74BB6CB1}"/>
              </a:ext>
            </a:extLst>
          </p:cNvPr>
          <p:cNvSpPr>
            <a:spLocks noChangeAspect="1"/>
          </p:cNvSpPr>
          <p:nvPr/>
        </p:nvSpPr>
        <p:spPr>
          <a:xfrm>
            <a:off x="7032472" y="1550658"/>
            <a:ext cx="2066385" cy="740900"/>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39" name="Rectangle 38"/>
          <p:cNvSpPr/>
          <p:nvPr/>
        </p:nvSpPr>
        <p:spPr bwMode="gray">
          <a:xfrm>
            <a:off x="7119288" y="1601106"/>
            <a:ext cx="761755" cy="303520"/>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a:t>
            </a:r>
            <a:r>
              <a:rPr lang="en-US" sz="900" dirty="0" smtClean="0">
                <a:solidFill>
                  <a:schemeClr val="bg1"/>
                </a:solidFill>
              </a:rPr>
              <a:t>Binary </a:t>
            </a:r>
            <a:r>
              <a:rPr lang="en-US" sz="900" dirty="0">
                <a:solidFill>
                  <a:schemeClr val="bg1"/>
                </a:solidFill>
              </a:rPr>
              <a:t>Image</a:t>
            </a: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9245" y="1927344"/>
            <a:ext cx="409924" cy="338187"/>
          </a:xfrm>
          <a:prstGeom prst="rect">
            <a:avLst/>
          </a:prstGeom>
        </p:spPr>
      </p:pic>
      <p:sp>
        <p:nvSpPr>
          <p:cNvPr id="41" name="TextBox 40"/>
          <p:cNvSpPr txBox="1"/>
          <p:nvPr/>
        </p:nvSpPr>
        <p:spPr>
          <a:xfrm>
            <a:off x="7032472" y="1400758"/>
            <a:ext cx="1020577" cy="41367"/>
          </a:xfrm>
          <a:prstGeom prst="rect">
            <a:avLst/>
          </a:prstGeom>
          <a:noFill/>
        </p:spPr>
        <p:txBody>
          <a:bodyPr wrap="square" lIns="0" tIns="0" rIns="0" bIns="0" rtlCol="0">
            <a:noAutofit/>
          </a:bodyPr>
          <a:lstStyle/>
          <a:p>
            <a:pPr>
              <a:lnSpc>
                <a:spcPct val="90000"/>
              </a:lnSpc>
            </a:pPr>
            <a:r>
              <a:rPr lang="en-US" sz="1200" dirty="0"/>
              <a:t>Repository</a:t>
            </a:r>
          </a:p>
        </p:txBody>
      </p:sp>
      <p:sp>
        <p:nvSpPr>
          <p:cNvPr id="42" name="Rectangle 41"/>
          <p:cNvSpPr/>
          <p:nvPr/>
        </p:nvSpPr>
        <p:spPr bwMode="gray">
          <a:xfrm>
            <a:off x="7119288" y="1958312"/>
            <a:ext cx="761755" cy="254397"/>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44" name="Can 43"/>
          <p:cNvSpPr/>
          <p:nvPr/>
        </p:nvSpPr>
        <p:spPr bwMode="gray">
          <a:xfrm>
            <a:off x="7670459" y="5330155"/>
            <a:ext cx="3557915" cy="387374"/>
          </a:xfrm>
          <a:prstGeom prst="can">
            <a:avLst/>
          </a:prstGeom>
          <a:solidFill>
            <a:schemeClr val="accent6">
              <a:lumMod val="60000"/>
              <a:lumOff val="40000"/>
            </a:schemeClr>
          </a:solidFill>
          <a:ln w="1587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45" name="Rounded Rectangle 44"/>
          <p:cNvSpPr/>
          <p:nvPr/>
        </p:nvSpPr>
        <p:spPr bwMode="gray">
          <a:xfrm>
            <a:off x="7987356" y="5495407"/>
            <a:ext cx="716839" cy="140635"/>
          </a:xfrm>
          <a:prstGeom prst="roundRect">
            <a:avLst/>
          </a:prstGeom>
          <a:solidFill>
            <a:srgbClr val="7030A0"/>
          </a:solidFill>
          <a:ln w="15875">
            <a:solidFill>
              <a:schemeClr val="tx1"/>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sp>
        <p:nvSpPr>
          <p:cNvPr id="46" name="Can 45">
            <a:extLst>
              <a:ext uri="{FF2B5EF4-FFF2-40B4-BE49-F238E27FC236}">
                <a16:creationId xmlns:a16="http://schemas.microsoft.com/office/drawing/2014/main" xmlns="" id="{1414AB89-CA5E-B045-B0D0-FD0AC3548F31}"/>
              </a:ext>
            </a:extLst>
          </p:cNvPr>
          <p:cNvSpPr/>
          <p:nvPr/>
        </p:nvSpPr>
        <p:spPr bwMode="gray">
          <a:xfrm>
            <a:off x="7085292" y="2630224"/>
            <a:ext cx="980371" cy="644085"/>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Domain CR</a:t>
            </a:r>
          </a:p>
        </p:txBody>
      </p:sp>
      <p:sp>
        <p:nvSpPr>
          <p:cNvPr id="47" name="Oval 46">
            <a:extLst>
              <a:ext uri="{FF2B5EF4-FFF2-40B4-BE49-F238E27FC236}">
                <a16:creationId xmlns:a16="http://schemas.microsoft.com/office/drawing/2014/main" xmlns="" id="{10BD5AA8-3D26-6A42-8F5D-739C6CD47C22}"/>
              </a:ext>
            </a:extLst>
          </p:cNvPr>
          <p:cNvSpPr>
            <a:spLocks noChangeAspect="1"/>
          </p:cNvSpPr>
          <p:nvPr/>
        </p:nvSpPr>
        <p:spPr>
          <a:xfrm>
            <a:off x="7032471" y="3562828"/>
            <a:ext cx="1306143" cy="29246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48" name="Straight Arrow Connector 47">
            <a:extLst>
              <a:ext uri="{FF2B5EF4-FFF2-40B4-BE49-F238E27FC236}">
                <a16:creationId xmlns:a16="http://schemas.microsoft.com/office/drawing/2014/main" xmlns="" id="{AFA32433-DF30-5C49-A4EB-ECAB3BC9F70B}"/>
              </a:ext>
            </a:extLst>
          </p:cNvPr>
          <p:cNvCxnSpPr>
            <a:cxnSpLocks/>
          </p:cNvCxnSpPr>
          <p:nvPr/>
        </p:nvCxnSpPr>
        <p:spPr>
          <a:xfrm>
            <a:off x="7741701" y="3884944"/>
            <a:ext cx="322019" cy="169353"/>
          </a:xfrm>
          <a:prstGeom prst="straightConnector1">
            <a:avLst/>
          </a:prstGeom>
          <a:ln w="19050" cmpd="sng">
            <a:headEnd type="arrow"/>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 xmlns:a16="http://schemas.microsoft.com/office/drawing/2014/main" id="{B824F1C7-C028-BD42-9C2B-A22D03365542}"/>
              </a:ext>
            </a:extLst>
          </p:cNvPr>
          <p:cNvCxnSpPr>
            <a:cxnSpLocks/>
          </p:cNvCxnSpPr>
          <p:nvPr/>
        </p:nvCxnSpPr>
        <p:spPr>
          <a:xfrm flipV="1">
            <a:off x="7575477" y="3274310"/>
            <a:ext cx="0" cy="288519"/>
          </a:xfrm>
          <a:prstGeom prst="straightConnector1">
            <a:avLst/>
          </a:prstGeom>
          <a:ln w="19050" cmpd="sng">
            <a:headEnd type="arrow"/>
            <a:tailEnd type="arrow"/>
          </a:ln>
        </p:spPr>
        <p:style>
          <a:lnRef idx="1">
            <a:schemeClr val="dk1"/>
          </a:lnRef>
          <a:fillRef idx="0">
            <a:schemeClr val="dk1"/>
          </a:fillRef>
          <a:effectRef idx="0">
            <a:schemeClr val="dk1"/>
          </a:effectRef>
          <a:fontRef idx="minor">
            <a:schemeClr val="tx1"/>
          </a:fontRef>
        </p:style>
      </p:cxnSp>
      <p:sp>
        <p:nvSpPr>
          <p:cNvPr id="50" name="Can 49">
            <a:extLst>
              <a:ext uri="{FF2B5EF4-FFF2-40B4-BE49-F238E27FC236}">
                <a16:creationId xmlns:a16="http://schemas.microsoft.com/office/drawing/2014/main" xmlns="" id="{62811B09-68C0-3E4E-AF76-C014FA062586}"/>
              </a:ext>
            </a:extLst>
          </p:cNvPr>
          <p:cNvSpPr/>
          <p:nvPr/>
        </p:nvSpPr>
        <p:spPr bwMode="gray">
          <a:xfrm>
            <a:off x="10419404" y="2581783"/>
            <a:ext cx="885168" cy="47656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34" name="Rectangle 33">
            <a:extLst>
              <a:ext uri="{FF2B5EF4-FFF2-40B4-BE49-F238E27FC236}">
                <a16:creationId xmlns:a16="http://schemas.microsoft.com/office/drawing/2014/main" xmlns="" id="{08F74853-29F0-5A4A-808E-9AFBB71E6FE8}"/>
              </a:ext>
            </a:extLst>
          </p:cNvPr>
          <p:cNvSpPr>
            <a:spLocks noChangeAspect="1"/>
          </p:cNvSpPr>
          <p:nvPr/>
        </p:nvSpPr>
        <p:spPr>
          <a:xfrm>
            <a:off x="8317487" y="2509282"/>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54" name="Rounded Rectangle 53"/>
          <p:cNvSpPr/>
          <p:nvPr/>
        </p:nvSpPr>
        <p:spPr bwMode="gray">
          <a:xfrm>
            <a:off x="10247496" y="5436558"/>
            <a:ext cx="900494" cy="258332"/>
          </a:xfrm>
          <a:prstGeom prst="roundRect">
            <a:avLst/>
          </a:prstGeom>
          <a:solidFill>
            <a:srgbClr val="92D050"/>
          </a:solidFill>
          <a:ln w="15875">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solidFill>
                  <a:schemeClr val="bg1"/>
                </a:solidFill>
              </a:rPr>
              <a:t>Application</a:t>
            </a:r>
            <a:endParaRPr lang="en-US" sz="1100" dirty="0">
              <a:solidFill>
                <a:schemeClr val="bg1"/>
              </a:solidFill>
            </a:endParaRPr>
          </a:p>
        </p:txBody>
      </p:sp>
      <p:sp>
        <p:nvSpPr>
          <p:cNvPr id="55" name="Rounded Rectangle 54"/>
          <p:cNvSpPr/>
          <p:nvPr/>
        </p:nvSpPr>
        <p:spPr bwMode="gray">
          <a:xfrm>
            <a:off x="8809086" y="5459032"/>
            <a:ext cx="1358026" cy="213385"/>
          </a:xfrm>
          <a:prstGeom prst="roundRect">
            <a:avLst/>
          </a:prstGeom>
          <a:solidFill>
            <a:schemeClr val="accent2"/>
          </a:solidFill>
          <a:ln w="15875">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solidFill>
                  <a:schemeClr val="bg1"/>
                </a:solidFill>
              </a:rPr>
              <a:t>Domain </a:t>
            </a:r>
            <a:endParaRPr lang="en-US" sz="1400" dirty="0">
              <a:solidFill>
                <a:schemeClr val="bg1"/>
              </a:solidFill>
            </a:endParaRPr>
          </a:p>
        </p:txBody>
      </p:sp>
    </p:spTree>
    <p:extLst>
      <p:ext uri="{BB962C8B-B14F-4D97-AF65-F5344CB8AC3E}">
        <p14:creationId xmlns:p14="http://schemas.microsoft.com/office/powerpoint/2010/main" val="1805914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Which model should I use?</a:t>
            </a:r>
            <a:endParaRPr lang="en-US" sz="2800" dirty="0"/>
          </a:p>
        </p:txBody>
      </p:sp>
      <p:sp>
        <p:nvSpPr>
          <p:cNvPr id="3" name="Content Placeholder 2"/>
          <p:cNvSpPr>
            <a:spLocks noGrp="1"/>
          </p:cNvSpPr>
          <p:nvPr>
            <p:ph idx="1"/>
          </p:nvPr>
        </p:nvSpPr>
        <p:spPr/>
        <p:txBody>
          <a:bodyPr>
            <a:normAutofit lnSpcReduction="10000"/>
          </a:bodyPr>
          <a:lstStyle/>
          <a:p>
            <a:pPr marL="457200" indent="-457200">
              <a:buFont typeface="Arial" charset="0"/>
              <a:buChar char="•"/>
            </a:pPr>
            <a:r>
              <a:rPr lang="en-US" dirty="0" smtClean="0"/>
              <a:t>The key difference is how updates  are handled </a:t>
            </a:r>
          </a:p>
          <a:p>
            <a:pPr marL="742950" lvl="1" indent="-285750">
              <a:buFont typeface="Arial" charset="0"/>
              <a:buChar char="•"/>
            </a:pPr>
            <a:r>
              <a:rPr lang="en-US" sz="1600" dirty="0" smtClean="0"/>
              <a:t>Java </a:t>
            </a:r>
            <a:r>
              <a:rPr lang="en-US" sz="1600" dirty="0"/>
              <a:t>updates</a:t>
            </a:r>
          </a:p>
          <a:p>
            <a:pPr marL="742950" lvl="1" indent="-285750">
              <a:buFont typeface="Arial" charset="0"/>
              <a:buChar char="•"/>
            </a:pPr>
            <a:r>
              <a:rPr lang="en-US" sz="1600" dirty="0"/>
              <a:t>WebLogic patching</a:t>
            </a:r>
          </a:p>
          <a:p>
            <a:pPr marL="742950" lvl="1" indent="-285750">
              <a:buFont typeface="Arial" charset="0"/>
              <a:buChar char="•"/>
            </a:pPr>
            <a:r>
              <a:rPr lang="en-US" sz="1600" dirty="0"/>
              <a:t>WebLogic configuration changes</a:t>
            </a:r>
          </a:p>
          <a:p>
            <a:pPr marL="742950" lvl="1" indent="-285750">
              <a:buFont typeface="Arial" charset="0"/>
              <a:buChar char="•"/>
            </a:pPr>
            <a:r>
              <a:rPr lang="en-US" sz="1600" dirty="0" smtClean="0"/>
              <a:t>Application </a:t>
            </a:r>
            <a:r>
              <a:rPr lang="en-US" sz="1600" dirty="0"/>
              <a:t>updates</a:t>
            </a:r>
          </a:p>
          <a:p>
            <a:pPr marL="457200" indent="-457200">
              <a:buFont typeface="Arial" charset="0"/>
              <a:buChar char="•"/>
            </a:pPr>
            <a:r>
              <a:rPr lang="en-US" dirty="0" smtClean="0"/>
              <a:t>Are you fully </a:t>
            </a:r>
            <a:r>
              <a:rPr lang="en-US" dirty="0"/>
              <a:t>embracing the CI/CD "DevOps" model and </a:t>
            </a:r>
            <a:r>
              <a:rPr lang="en-US" dirty="0" smtClean="0"/>
              <a:t>intend </a:t>
            </a:r>
            <a:r>
              <a:rPr lang="en-US" dirty="0"/>
              <a:t>to manage change through that </a:t>
            </a:r>
            <a:r>
              <a:rPr lang="en-US" dirty="0" smtClean="0"/>
              <a:t>process? </a:t>
            </a:r>
          </a:p>
          <a:p>
            <a:pPr lvl="2"/>
            <a:r>
              <a:rPr lang="en-US" dirty="0" smtClean="0"/>
              <a:t>E.g. create new images every time there is an update.</a:t>
            </a:r>
          </a:p>
          <a:p>
            <a:pPr marL="457200" indent="-457200">
              <a:buFont typeface="Arial" charset="0"/>
              <a:buChar char="•"/>
            </a:pPr>
            <a:r>
              <a:rPr lang="en-US" dirty="0" smtClean="0"/>
              <a:t>Are you making </a:t>
            </a:r>
            <a:r>
              <a:rPr lang="en-US" dirty="0"/>
              <a:t>changes to configurations and deployments in running </a:t>
            </a:r>
            <a:r>
              <a:rPr lang="en-US" dirty="0" smtClean="0"/>
              <a:t>systems? </a:t>
            </a:r>
          </a:p>
          <a:p>
            <a:pPr lvl="2"/>
            <a:r>
              <a:rPr lang="en-US" dirty="0" smtClean="0"/>
              <a:t>E.g. run WLST online to dynamically change your domain configuration.</a:t>
            </a:r>
            <a:endParaRPr lang="en-US" dirty="0"/>
          </a:p>
          <a:p>
            <a:endParaRPr lang="en-US" dirty="0"/>
          </a:p>
        </p:txBody>
      </p:sp>
    </p:spTree>
    <p:extLst>
      <p:ext uri="{BB962C8B-B14F-4D97-AF65-F5344CB8AC3E}">
        <p14:creationId xmlns:p14="http://schemas.microsoft.com/office/powerpoint/2010/main" val="43890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Configuration Overrides</a:t>
            </a:r>
            <a:endParaRPr lang="en-US" sz="2800" dirty="0"/>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13754423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Configuration Overrides</a:t>
            </a:r>
          </a:p>
        </p:txBody>
      </p:sp>
      <p:sp>
        <p:nvSpPr>
          <p:cNvPr id="3" name="Content Placeholder 2"/>
          <p:cNvSpPr>
            <a:spLocks noGrp="1"/>
          </p:cNvSpPr>
          <p:nvPr>
            <p:ph idx="1"/>
          </p:nvPr>
        </p:nvSpPr>
        <p:spPr>
          <a:xfrm>
            <a:off x="531289" y="1981199"/>
            <a:ext cx="11129420" cy="4325007"/>
          </a:xfrm>
        </p:spPr>
        <p:txBody>
          <a:bodyPr/>
          <a:lstStyle/>
          <a:p>
            <a:pPr marL="457200" indent="-457200">
              <a:buFont typeface="Arial" charset="0"/>
              <a:buChar char="•"/>
            </a:pPr>
            <a:r>
              <a:rPr lang="en-US" dirty="0" smtClean="0"/>
              <a:t>WebLogic Images containing Application, domain configuration, resources are immutable.</a:t>
            </a:r>
            <a:endParaRPr lang="en-US" dirty="0"/>
          </a:p>
          <a:p>
            <a:pPr marL="457200" indent="-457200">
              <a:buFont typeface="Arial" charset="0"/>
              <a:buChar char="•"/>
            </a:pPr>
            <a:r>
              <a:rPr lang="en-US" dirty="0"/>
              <a:t>These Docker images must be </a:t>
            </a:r>
            <a:r>
              <a:rPr lang="en-US" dirty="0" smtClean="0"/>
              <a:t>portable  </a:t>
            </a:r>
          </a:p>
          <a:p>
            <a:pPr lvl="2"/>
            <a:r>
              <a:rPr lang="en-US" dirty="0" smtClean="0"/>
              <a:t>Development -&gt; Testing -&gt; Production.</a:t>
            </a:r>
          </a:p>
          <a:p>
            <a:pPr marL="457200" indent="-457200">
              <a:buFont typeface="Arial" charset="0"/>
              <a:buChar char="•"/>
            </a:pPr>
            <a:r>
              <a:rPr lang="en-US" dirty="0" smtClean="0"/>
              <a:t>Follow </a:t>
            </a:r>
            <a:r>
              <a:rPr lang="en-US" dirty="0"/>
              <a:t>the customer’s </a:t>
            </a:r>
            <a:r>
              <a:rPr lang="en-US" dirty="0" smtClean="0"/>
              <a:t>CI/CD process.</a:t>
            </a:r>
            <a:endParaRPr lang="en-US" dirty="0"/>
          </a:p>
          <a:p>
            <a:pPr marL="457200" indent="-457200">
              <a:buFont typeface="Arial" charset="0"/>
              <a:buChar char="•"/>
            </a:pPr>
            <a:r>
              <a:rPr lang="en-US" dirty="0"/>
              <a:t>Therefore, customers need a mechanism to override </a:t>
            </a:r>
            <a:r>
              <a:rPr lang="en-US" dirty="0" smtClean="0"/>
              <a:t>certain domain configuration</a:t>
            </a:r>
            <a:endParaRPr lang="en-US" dirty="0"/>
          </a:p>
          <a:p>
            <a:pPr lvl="2"/>
            <a:r>
              <a:rPr lang="en-US" dirty="0"/>
              <a:t>E.g. Provide data source URL and credentials</a:t>
            </a:r>
          </a:p>
        </p:txBody>
      </p:sp>
    </p:spTree>
    <p:extLst>
      <p:ext uri="{BB962C8B-B14F-4D97-AF65-F5344CB8AC3E}">
        <p14:creationId xmlns:p14="http://schemas.microsoft.com/office/powerpoint/2010/main" val="5875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97EAA-1940-C444-8D55-006012DD3567}"/>
              </a:ext>
            </a:extLst>
          </p:cNvPr>
          <p:cNvSpPr>
            <a:spLocks noGrp="1"/>
          </p:cNvSpPr>
          <p:nvPr>
            <p:ph type="title"/>
          </p:nvPr>
        </p:nvSpPr>
        <p:spPr/>
        <p:txBody>
          <a:bodyPr>
            <a:normAutofit/>
          </a:bodyPr>
          <a:lstStyle/>
          <a:p>
            <a:r>
              <a:rPr lang="en-US" sz="2800" dirty="0"/>
              <a:t>Domain Introspection and Config Override Generation</a:t>
            </a:r>
          </a:p>
        </p:txBody>
      </p:sp>
      <p:pic>
        <p:nvPicPr>
          <p:cNvPr id="7" name="Picture 6">
            <a:extLst>
              <a:ext uri="{FF2B5EF4-FFF2-40B4-BE49-F238E27FC236}">
                <a16:creationId xmlns:a16="http://schemas.microsoft.com/office/drawing/2014/main" xmlns="" id="{4097A5E1-6108-DE4F-96B2-D8FCF91B1067}"/>
              </a:ext>
            </a:extLst>
          </p:cNvPr>
          <p:cNvPicPr>
            <a:picLocks noChangeAspect="1"/>
          </p:cNvPicPr>
          <p:nvPr/>
        </p:nvPicPr>
        <p:blipFill>
          <a:blip r:embed="rId2"/>
          <a:stretch>
            <a:fillRect/>
          </a:stretch>
        </p:blipFill>
        <p:spPr>
          <a:xfrm>
            <a:off x="5095299" y="1991067"/>
            <a:ext cx="5318920" cy="3678249"/>
          </a:xfrm>
          <a:prstGeom prst="rect">
            <a:avLst/>
          </a:prstGeom>
        </p:spPr>
      </p:pic>
      <p:sp>
        <p:nvSpPr>
          <p:cNvPr id="8" name="TextBox 7">
            <a:extLst>
              <a:ext uri="{FF2B5EF4-FFF2-40B4-BE49-F238E27FC236}">
                <a16:creationId xmlns:a16="http://schemas.microsoft.com/office/drawing/2014/main" xmlns="" id="{38D88F22-5542-2145-9FFA-A78276C85ED0}"/>
              </a:ext>
            </a:extLst>
          </p:cNvPr>
          <p:cNvSpPr txBox="1"/>
          <p:nvPr/>
        </p:nvSpPr>
        <p:spPr>
          <a:xfrm>
            <a:off x="6709185" y="1800054"/>
            <a:ext cx="1735133" cy="191010"/>
          </a:xfrm>
          <a:prstGeom prst="rect">
            <a:avLst/>
          </a:prstGeom>
          <a:noFill/>
        </p:spPr>
        <p:txBody>
          <a:bodyPr wrap="square" lIns="0" tIns="0" rIns="0" bIns="0" rtlCol="0">
            <a:noAutofit/>
          </a:bodyPr>
          <a:lstStyle/>
          <a:p>
            <a:pPr algn="ctr">
              <a:lnSpc>
                <a:spcPct val="90000"/>
              </a:lnSpc>
            </a:pPr>
            <a:r>
              <a:rPr lang="en-US" sz="1400" dirty="0"/>
              <a:t>Introspection Job</a:t>
            </a:r>
          </a:p>
        </p:txBody>
      </p:sp>
      <p:pic>
        <p:nvPicPr>
          <p:cNvPr id="9" name="Picture 12" descr="Image result for customer icon">
            <a:extLst>
              <a:ext uri="{FF2B5EF4-FFF2-40B4-BE49-F238E27FC236}">
                <a16:creationId xmlns:a16="http://schemas.microsoft.com/office/drawing/2014/main" xmlns="" id="{CC2F5CE2-D5C4-4F46-B6E1-D2E66A7DC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8716" y="2058896"/>
            <a:ext cx="1496080" cy="1496080"/>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Can 9">
            <a:extLst>
              <a:ext uri="{FF2B5EF4-FFF2-40B4-BE49-F238E27FC236}">
                <a16:creationId xmlns:a16="http://schemas.microsoft.com/office/drawing/2014/main" xmlns="" id="{867A784D-4D9E-1B46-B3A1-001AA7D07A37}"/>
              </a:ext>
            </a:extLst>
          </p:cNvPr>
          <p:cNvSpPr/>
          <p:nvPr/>
        </p:nvSpPr>
        <p:spPr bwMode="gray">
          <a:xfrm>
            <a:off x="2154411" y="2451104"/>
            <a:ext cx="999280" cy="711666"/>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r>
              <a:rPr lang="en-US" sz="1797" dirty="0">
                <a:solidFill>
                  <a:schemeClr val="bg1"/>
                </a:solidFill>
              </a:rPr>
              <a:t>Domain</a:t>
            </a:r>
          </a:p>
        </p:txBody>
      </p:sp>
      <p:sp>
        <p:nvSpPr>
          <p:cNvPr id="11" name="TextBox 10">
            <a:extLst>
              <a:ext uri="{FF2B5EF4-FFF2-40B4-BE49-F238E27FC236}">
                <a16:creationId xmlns:a16="http://schemas.microsoft.com/office/drawing/2014/main" xmlns="" id="{F2449288-7ED7-B342-8473-157C31314304}"/>
              </a:ext>
            </a:extLst>
          </p:cNvPr>
          <p:cNvSpPr txBox="1"/>
          <p:nvPr/>
        </p:nvSpPr>
        <p:spPr>
          <a:xfrm>
            <a:off x="1784915" y="3333495"/>
            <a:ext cx="1735133" cy="191010"/>
          </a:xfrm>
          <a:prstGeom prst="rect">
            <a:avLst/>
          </a:prstGeom>
          <a:noFill/>
        </p:spPr>
        <p:txBody>
          <a:bodyPr wrap="square" lIns="0" tIns="0" rIns="0" bIns="0" rtlCol="0">
            <a:noAutofit/>
          </a:bodyPr>
          <a:lstStyle/>
          <a:p>
            <a:pPr algn="ctr">
              <a:lnSpc>
                <a:spcPct val="90000"/>
              </a:lnSpc>
            </a:pPr>
            <a:r>
              <a:rPr lang="en-US" sz="1400" dirty="0"/>
              <a:t>Customer provided override templates</a:t>
            </a:r>
          </a:p>
        </p:txBody>
      </p:sp>
      <p:sp>
        <p:nvSpPr>
          <p:cNvPr id="12" name="Oval 11">
            <a:extLst>
              <a:ext uri="{FF2B5EF4-FFF2-40B4-BE49-F238E27FC236}">
                <a16:creationId xmlns:a16="http://schemas.microsoft.com/office/drawing/2014/main" xmlns="" id="{56D74352-772C-C943-A9A1-845F2A4E219C}"/>
              </a:ext>
            </a:extLst>
          </p:cNvPr>
          <p:cNvSpPr>
            <a:spLocks noChangeAspect="1"/>
          </p:cNvSpPr>
          <p:nvPr/>
        </p:nvSpPr>
        <p:spPr>
          <a:xfrm>
            <a:off x="1081464" y="4549106"/>
            <a:ext cx="1799338" cy="32314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sp>
        <p:nvSpPr>
          <p:cNvPr id="13" name="TextBox 12">
            <a:extLst>
              <a:ext uri="{FF2B5EF4-FFF2-40B4-BE49-F238E27FC236}">
                <a16:creationId xmlns:a16="http://schemas.microsoft.com/office/drawing/2014/main" xmlns="" id="{951627CC-58FA-DD4B-97DB-C0983E3F8AD4}"/>
              </a:ext>
            </a:extLst>
          </p:cNvPr>
          <p:cNvSpPr txBox="1"/>
          <p:nvPr/>
        </p:nvSpPr>
        <p:spPr>
          <a:xfrm>
            <a:off x="1784915" y="4949250"/>
            <a:ext cx="1735133" cy="191010"/>
          </a:xfrm>
          <a:prstGeom prst="rect">
            <a:avLst/>
          </a:prstGeom>
          <a:noFill/>
        </p:spPr>
        <p:txBody>
          <a:bodyPr wrap="square" lIns="0" tIns="0" rIns="0" bIns="0" rtlCol="0">
            <a:noAutofit/>
          </a:bodyPr>
          <a:lstStyle/>
          <a:p>
            <a:pPr algn="ctr">
              <a:lnSpc>
                <a:spcPct val="90000"/>
              </a:lnSpc>
            </a:pPr>
            <a:r>
              <a:rPr lang="en-US" sz="1400" dirty="0"/>
              <a:t>Operator overrides</a:t>
            </a:r>
          </a:p>
        </p:txBody>
      </p:sp>
      <p:cxnSp>
        <p:nvCxnSpPr>
          <p:cNvPr id="14" name="Straight Arrow Connector 13">
            <a:extLst>
              <a:ext uri="{FF2B5EF4-FFF2-40B4-BE49-F238E27FC236}">
                <a16:creationId xmlns:a16="http://schemas.microsoft.com/office/drawing/2014/main" xmlns="" id="{DD0086A3-E748-604C-B59C-4F82753CFF37}"/>
              </a:ext>
            </a:extLst>
          </p:cNvPr>
          <p:cNvCxnSpPr>
            <a:cxnSpLocks/>
          </p:cNvCxnSpPr>
          <p:nvPr/>
        </p:nvCxnSpPr>
        <p:spPr>
          <a:xfrm>
            <a:off x="3359866" y="2871935"/>
            <a:ext cx="2374679" cy="82542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9B2064CC-24A5-3B40-8A89-14BD7065905C}"/>
              </a:ext>
            </a:extLst>
          </p:cNvPr>
          <p:cNvCxnSpPr>
            <a:cxnSpLocks/>
          </p:cNvCxnSpPr>
          <p:nvPr/>
        </p:nvCxnSpPr>
        <p:spPr>
          <a:xfrm flipV="1">
            <a:off x="3068748" y="3829878"/>
            <a:ext cx="2665796" cy="834888"/>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xmlns="" id="{CCF65740-C66B-A348-A974-D313B3894BA8}"/>
              </a:ext>
            </a:extLst>
          </p:cNvPr>
          <p:cNvSpPr txBox="1"/>
          <p:nvPr/>
        </p:nvSpPr>
        <p:spPr>
          <a:xfrm>
            <a:off x="6219251" y="3265172"/>
            <a:ext cx="3071012" cy="1779585"/>
          </a:xfrm>
          <a:prstGeom prst="rect">
            <a:avLst/>
          </a:prstGeom>
          <a:noFill/>
        </p:spPr>
        <p:txBody>
          <a:bodyPr wrap="square" lIns="0" tIns="0" rIns="0" bIns="0" rtlCol="0">
            <a:noAutofit/>
          </a:bodyPr>
          <a:lstStyle/>
          <a:p>
            <a:pPr marL="285664" indent="-285664">
              <a:lnSpc>
                <a:spcPct val="90000"/>
              </a:lnSpc>
              <a:buFont typeface="Arial" charset="0"/>
              <a:buChar char="•"/>
            </a:pPr>
            <a:r>
              <a:rPr lang="en-US" sz="1799" dirty="0">
                <a:latin typeface="Oracle Sans" charset="0"/>
                <a:ea typeface="Oracle Sans" charset="0"/>
                <a:cs typeface="Oracle Sans" charset="0"/>
              </a:rPr>
              <a:t>Scan domain configuration for topology and to validate</a:t>
            </a:r>
          </a:p>
          <a:p>
            <a:pPr marL="285664" indent="-285664">
              <a:lnSpc>
                <a:spcPct val="90000"/>
              </a:lnSpc>
              <a:buFont typeface="Arial" charset="0"/>
              <a:buChar char="•"/>
            </a:pPr>
            <a:r>
              <a:rPr lang="en-US" sz="1799" dirty="0">
                <a:latin typeface="Oracle Sans" charset="0"/>
                <a:ea typeface="Oracle Sans" charset="0"/>
                <a:cs typeface="Oracle Sans" charset="0"/>
              </a:rPr>
              <a:t>Generation of final configuration overrides </a:t>
            </a:r>
          </a:p>
        </p:txBody>
      </p:sp>
      <p:sp>
        <p:nvSpPr>
          <p:cNvPr id="16" name="Left Brace 15"/>
          <p:cNvSpPr/>
          <p:nvPr/>
        </p:nvSpPr>
        <p:spPr>
          <a:xfrm>
            <a:off x="5951814" y="2977410"/>
            <a:ext cx="172278" cy="1571696"/>
          </a:xfrm>
          <a:prstGeom prst="leftBrac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bwMode="gray">
          <a:xfrm>
            <a:off x="6463528" y="2234051"/>
            <a:ext cx="1980789" cy="63788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spTree>
    <p:extLst>
      <p:ext uri="{BB962C8B-B14F-4D97-AF65-F5344CB8AC3E}">
        <p14:creationId xmlns:p14="http://schemas.microsoft.com/office/powerpoint/2010/main" val="16018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User Configuration </a:t>
            </a:r>
            <a:r>
              <a:rPr lang="en-US" sz="2800" dirty="0"/>
              <a:t>Overrides</a:t>
            </a:r>
          </a:p>
        </p:txBody>
      </p:sp>
      <p:sp>
        <p:nvSpPr>
          <p:cNvPr id="3" name="Content Placeholder 2"/>
          <p:cNvSpPr>
            <a:spLocks noGrp="1"/>
          </p:cNvSpPr>
          <p:nvPr>
            <p:ph idx="1"/>
          </p:nvPr>
        </p:nvSpPr>
        <p:spPr>
          <a:xfrm>
            <a:off x="532078" y="1568245"/>
            <a:ext cx="11126522" cy="3962400"/>
          </a:xfrm>
        </p:spPr>
        <p:txBody>
          <a:bodyPr/>
          <a:lstStyle/>
          <a:p>
            <a:pPr marL="457200" indent="-457200">
              <a:buFont typeface="Arial" charset="0"/>
              <a:buChar char="•"/>
            </a:pPr>
            <a:r>
              <a:rPr lang="en-US" dirty="0"/>
              <a:t>Typical attributes for overrides include:</a:t>
            </a:r>
          </a:p>
          <a:p>
            <a:pPr marL="800100" lvl="1" indent="-342900">
              <a:buFont typeface="Arial" charset="0"/>
              <a:buChar char="•"/>
            </a:pPr>
            <a:r>
              <a:rPr lang="en-US" dirty="0"/>
              <a:t>User names, passwords, and URLs for: </a:t>
            </a:r>
          </a:p>
          <a:p>
            <a:pPr marL="1257300" lvl="2" indent="-342900">
              <a:buFont typeface="Arial" charset="0"/>
              <a:buChar char="•"/>
            </a:pPr>
            <a:r>
              <a:rPr lang="en-US" dirty="0"/>
              <a:t>JDBC </a:t>
            </a:r>
            <a:r>
              <a:rPr lang="en-US" dirty="0" err="1"/>
              <a:t>datasources</a:t>
            </a:r>
            <a:endParaRPr lang="en-US" dirty="0"/>
          </a:p>
          <a:p>
            <a:pPr marL="1257300" lvl="2" indent="-342900">
              <a:buFont typeface="Arial" charset="0"/>
              <a:buChar char="•"/>
            </a:pPr>
            <a:r>
              <a:rPr lang="en-US" dirty="0"/>
              <a:t>JMS bridges, foreign servers, and SAF</a:t>
            </a:r>
          </a:p>
          <a:p>
            <a:pPr marL="800100" lvl="1" indent="-342900">
              <a:buFont typeface="Arial" charset="0"/>
              <a:buChar char="•"/>
            </a:pPr>
            <a:r>
              <a:rPr lang="en-US" dirty="0"/>
              <a:t>Network channel public addresses: </a:t>
            </a:r>
          </a:p>
          <a:p>
            <a:pPr marL="1257300" lvl="2" indent="-342900">
              <a:buFont typeface="Arial" charset="0"/>
              <a:buChar char="•"/>
            </a:pPr>
            <a:r>
              <a:rPr lang="en-US" dirty="0"/>
              <a:t>For remote RMI clients (T3, JMS, EJB, JTA)</a:t>
            </a:r>
          </a:p>
          <a:p>
            <a:pPr marL="1257300" lvl="2" indent="-342900">
              <a:buFont typeface="Arial" charset="0"/>
              <a:buChar char="•"/>
            </a:pPr>
            <a:r>
              <a:rPr lang="en-US" dirty="0"/>
              <a:t>For remote WLST clients</a:t>
            </a:r>
          </a:p>
          <a:p>
            <a:pPr marL="800100" lvl="1" indent="-342900">
              <a:buFont typeface="Arial" charset="0"/>
              <a:buChar char="•"/>
            </a:pPr>
            <a:r>
              <a:rPr lang="en-US" dirty="0"/>
              <a:t>Debugging</a:t>
            </a:r>
          </a:p>
          <a:p>
            <a:pPr marL="800100" lvl="1" indent="-342900">
              <a:buFont typeface="Arial" charset="0"/>
              <a:buChar char="•"/>
            </a:pPr>
            <a:r>
              <a:rPr lang="en-US" dirty="0"/>
              <a:t>Tuning (</a:t>
            </a:r>
            <a:r>
              <a:rPr lang="en-US" dirty="0" err="1"/>
              <a:t>MaxMessageSize</a:t>
            </a:r>
            <a:r>
              <a:rPr lang="en-US" dirty="0"/>
              <a:t>, etc</a:t>
            </a:r>
            <a:r>
              <a:rPr lang="en-US" dirty="0" smtClean="0"/>
              <a:t>.)</a:t>
            </a:r>
          </a:p>
        </p:txBody>
      </p:sp>
    </p:spTree>
    <p:extLst>
      <p:ext uri="{BB962C8B-B14F-4D97-AF65-F5344CB8AC3E}">
        <p14:creationId xmlns:p14="http://schemas.microsoft.com/office/powerpoint/2010/main" val="151331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Configuration Overrides</a:t>
            </a:r>
            <a:endParaRPr lang="en-US" sz="2800" dirty="0"/>
          </a:p>
        </p:txBody>
      </p:sp>
      <p:sp>
        <p:nvSpPr>
          <p:cNvPr id="3" name="Content Placeholder 2"/>
          <p:cNvSpPr>
            <a:spLocks noGrp="1"/>
          </p:cNvSpPr>
          <p:nvPr>
            <p:ph idx="1"/>
          </p:nvPr>
        </p:nvSpPr>
        <p:spPr>
          <a:xfrm>
            <a:off x="533401" y="1795381"/>
            <a:ext cx="5264965" cy="3856119"/>
          </a:xfrm>
        </p:spPr>
        <p:txBody>
          <a:bodyPr>
            <a:normAutofit/>
          </a:bodyPr>
          <a:lstStyle/>
          <a:p>
            <a:pPr marL="342900" indent="-342900">
              <a:buFont typeface="Arial" charset="0"/>
              <a:buChar char="•"/>
            </a:pPr>
            <a:r>
              <a:rPr lang="en-US" sz="2000" dirty="0"/>
              <a:t>Create a Kubernetes configuration map that contains: </a:t>
            </a:r>
          </a:p>
          <a:p>
            <a:pPr lvl="1"/>
            <a:r>
              <a:rPr lang="en-US" sz="2000" dirty="0"/>
              <a:t>Override templates </a:t>
            </a:r>
            <a:endParaRPr lang="en-US" sz="2000" dirty="0" smtClean="0"/>
          </a:p>
          <a:p>
            <a:pPr marL="342900" indent="-342900">
              <a:buFont typeface="Arial" charset="0"/>
              <a:buChar char="•"/>
            </a:pPr>
            <a:r>
              <a:rPr lang="en-US" sz="2000" dirty="0" smtClean="0"/>
              <a:t>Create </a:t>
            </a:r>
            <a:r>
              <a:rPr lang="en-US" sz="2000" dirty="0"/>
              <a:t>Kubernetes secrets that </a:t>
            </a:r>
            <a:r>
              <a:rPr lang="en-US" sz="2000" dirty="0" smtClean="0"/>
              <a:t>contains:</a:t>
            </a:r>
          </a:p>
          <a:p>
            <a:pPr lvl="1"/>
            <a:r>
              <a:rPr lang="en-US" sz="2000" dirty="0" smtClean="0"/>
              <a:t> </a:t>
            </a:r>
            <a:r>
              <a:rPr lang="en-US" sz="2000" dirty="0"/>
              <a:t>D</a:t>
            </a:r>
            <a:r>
              <a:rPr lang="en-US" sz="2000" dirty="0" smtClean="0"/>
              <a:t>ata </a:t>
            </a:r>
            <a:r>
              <a:rPr lang="en-US" sz="2000" dirty="0"/>
              <a:t>source username and password</a:t>
            </a:r>
            <a:r>
              <a:rPr lang="en-US" sz="1600" dirty="0"/>
              <a:t>.</a:t>
            </a:r>
          </a:p>
          <a:p>
            <a:pPr marL="342900" indent="-342900">
              <a:buFont typeface="Arial" charset="0"/>
              <a:buChar char="•"/>
            </a:pPr>
            <a:r>
              <a:rPr lang="en-US" sz="2000" dirty="0" smtClean="0"/>
              <a:t>Set </a:t>
            </a:r>
            <a:r>
              <a:rPr lang="en-US" sz="2000" dirty="0"/>
              <a:t>your domain </a:t>
            </a:r>
            <a:r>
              <a:rPr lang="en-US" sz="2000" dirty="0" smtClean="0"/>
              <a:t>CR</a:t>
            </a:r>
            <a:endParaRPr lang="en-US" sz="2000" dirty="0"/>
          </a:p>
          <a:p>
            <a:pPr marL="800100" lvl="1" indent="-342900">
              <a:buFont typeface="Arial" charset="0"/>
              <a:buChar char="•"/>
            </a:pPr>
            <a:r>
              <a:rPr lang="en-US" sz="2000" dirty="0" err="1" smtClean="0"/>
              <a:t>Config</a:t>
            </a:r>
            <a:r>
              <a:rPr lang="en-US" sz="2000" dirty="0" smtClean="0"/>
              <a:t> map.</a:t>
            </a:r>
          </a:p>
          <a:p>
            <a:pPr marL="800100" lvl="1" indent="-342900">
              <a:buFont typeface="Arial" charset="0"/>
              <a:buChar char="•"/>
            </a:pPr>
            <a:r>
              <a:rPr lang="en-US" sz="2000" dirty="0" smtClean="0"/>
              <a:t>Secret with the </a:t>
            </a:r>
            <a:r>
              <a:rPr lang="en-US" sz="2000" dirty="0" err="1" smtClean="0"/>
              <a:t>Config</a:t>
            </a:r>
            <a:r>
              <a:rPr lang="en-US" sz="2000" dirty="0" smtClean="0"/>
              <a:t> Override</a:t>
            </a:r>
            <a:endParaRPr lang="en-US" sz="2000" dirty="0"/>
          </a:p>
          <a:p>
            <a:pPr marL="342900" indent="-342900">
              <a:buFont typeface="Arial" charset="0"/>
              <a:buChar char="•"/>
            </a:pPr>
            <a:r>
              <a:rPr lang="en-US" sz="2000" dirty="0"/>
              <a:t>Start or restart your domain</a:t>
            </a:r>
            <a:r>
              <a:rPr lang="en-US" sz="2000" dirty="0" smtClean="0"/>
              <a:t>.</a:t>
            </a:r>
            <a:endParaRPr lang="en-US"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705" y="2273300"/>
            <a:ext cx="5211506" cy="3378200"/>
          </a:xfrm>
          <a:prstGeom prst="rect">
            <a:avLst/>
          </a:prstGeom>
        </p:spPr>
      </p:pic>
      <p:sp>
        <p:nvSpPr>
          <p:cNvPr id="8" name="Rectangle 7"/>
          <p:cNvSpPr/>
          <p:nvPr/>
        </p:nvSpPr>
        <p:spPr bwMode="gray">
          <a:xfrm>
            <a:off x="6154705" y="4837471"/>
            <a:ext cx="5211506" cy="412955"/>
          </a:xfrm>
          <a:prstGeom prst="rect">
            <a:avLst/>
          </a:prstGeom>
          <a:noFill/>
          <a:ln w="15875">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Tree>
    <p:extLst>
      <p:ext uri="{BB962C8B-B14F-4D97-AF65-F5344CB8AC3E}">
        <p14:creationId xmlns:p14="http://schemas.microsoft.com/office/powerpoint/2010/main" val="158353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a:t>Life Cycle Operations</a:t>
            </a:r>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21228416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534" y="406400"/>
            <a:ext cx="11125200" cy="889000"/>
          </a:xfrm>
        </p:spPr>
        <p:txBody>
          <a:bodyPr>
            <a:normAutofit/>
          </a:bodyPr>
          <a:lstStyle/>
          <a:p>
            <a:r>
              <a:rPr lang="en-US" sz="2800" dirty="0"/>
              <a:t>WebLogic Operator </a:t>
            </a:r>
            <a:r>
              <a:rPr lang="en-US" sz="2800" dirty="0" err="1"/>
              <a:t>Lifecyle</a:t>
            </a:r>
            <a:r>
              <a:rPr lang="en-US" sz="2800" dirty="0"/>
              <a:t> </a:t>
            </a:r>
            <a:r>
              <a:rPr lang="en-US" sz="2800" dirty="0" smtClean="0"/>
              <a:t>Management</a:t>
            </a:r>
            <a:endParaRPr lang="en-US" sz="28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623455" y="2062988"/>
            <a:ext cx="6479356" cy="3304032"/>
          </a:xfrm>
        </p:spPr>
      </p:pic>
      <p:sp>
        <p:nvSpPr>
          <p:cNvPr id="8" name="TextBox 7"/>
          <p:cNvSpPr txBox="1"/>
          <p:nvPr/>
        </p:nvSpPr>
        <p:spPr>
          <a:xfrm>
            <a:off x="499535" y="1809436"/>
            <a:ext cx="4700587" cy="3304032"/>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latin typeface="Oracle Sans" charset="0"/>
                <a:ea typeface="Oracle Sans" charset="0"/>
                <a:cs typeface="Oracle Sans" charset="0"/>
              </a:rPr>
              <a:t>ENTRYPOINT </a:t>
            </a:r>
            <a:r>
              <a:rPr lang="mr-IN" sz="2400" dirty="0">
                <a:latin typeface="Oracle Sans" charset="0"/>
                <a:ea typeface="Oracle Sans" charset="0"/>
                <a:cs typeface="Oracle Sans" charset="0"/>
              </a:rPr>
              <a:t>–</a:t>
            </a:r>
            <a:r>
              <a:rPr lang="en-US" sz="2400" dirty="0">
                <a:latin typeface="Oracle Sans" charset="0"/>
                <a:ea typeface="Oracle Sans" charset="0"/>
                <a:cs typeface="Oracle Sans" charset="0"/>
              </a:rPr>
              <a:t> start WebLogic Server</a:t>
            </a: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a:latin typeface="Oracle Sans" charset="0"/>
                <a:ea typeface="Oracle Sans" charset="0"/>
                <a:cs typeface="Oracle Sans" charset="0"/>
              </a:rPr>
              <a:t>Liveliness probe </a:t>
            </a:r>
            <a:r>
              <a:rPr lang="mr-IN" sz="2400" dirty="0">
                <a:latin typeface="Oracle Sans" charset="0"/>
                <a:ea typeface="Oracle Sans" charset="0"/>
                <a:cs typeface="Oracle Sans" charset="0"/>
              </a:rPr>
              <a:t>–</a:t>
            </a:r>
            <a:r>
              <a:rPr lang="en-US" sz="2400" dirty="0">
                <a:latin typeface="Oracle Sans" charset="0"/>
                <a:ea typeface="Oracle Sans" charset="0"/>
                <a:cs typeface="Oracle Sans" charset="0"/>
              </a:rPr>
              <a:t> check if the the WebLogic server is alive</a:t>
            </a: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a:latin typeface="Oracle Sans" charset="0"/>
                <a:ea typeface="Oracle Sans" charset="0"/>
                <a:cs typeface="Oracle Sans" charset="0"/>
              </a:rPr>
              <a:t>Readiness probe </a:t>
            </a:r>
            <a:r>
              <a:rPr lang="mr-IN" sz="2400" dirty="0">
                <a:latin typeface="Oracle Sans" charset="0"/>
                <a:ea typeface="Oracle Sans" charset="0"/>
                <a:cs typeface="Oracle Sans" charset="0"/>
              </a:rPr>
              <a:t>–</a:t>
            </a:r>
            <a:r>
              <a:rPr lang="en-US" sz="2400" dirty="0">
                <a:latin typeface="Oracle Sans" charset="0"/>
                <a:ea typeface="Oracle Sans" charset="0"/>
                <a:cs typeface="Oracle Sans" charset="0"/>
              </a:rPr>
              <a:t> query if the WebLogic server is ready to receive requests</a:t>
            </a: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a:latin typeface="Oracle Sans" charset="0"/>
                <a:ea typeface="Oracle Sans" charset="0"/>
                <a:cs typeface="Oracle Sans" charset="0"/>
              </a:rPr>
              <a:t>Shutdown Hook </a:t>
            </a:r>
            <a:r>
              <a:rPr lang="mr-IN" sz="2400" dirty="0">
                <a:latin typeface="Oracle Sans" charset="0"/>
                <a:ea typeface="Oracle Sans" charset="0"/>
                <a:cs typeface="Oracle Sans" charset="0"/>
              </a:rPr>
              <a:t>–</a:t>
            </a:r>
            <a:r>
              <a:rPr lang="en-US" sz="2400" dirty="0">
                <a:latin typeface="Oracle Sans" charset="0"/>
                <a:ea typeface="Oracle Sans" charset="0"/>
                <a:cs typeface="Oracle Sans" charset="0"/>
              </a:rPr>
              <a:t> gracefully shutdown the WebLogic server</a:t>
            </a:r>
          </a:p>
        </p:txBody>
      </p:sp>
    </p:spTree>
    <p:extLst>
      <p:ext uri="{BB962C8B-B14F-4D97-AF65-F5344CB8AC3E}">
        <p14:creationId xmlns:p14="http://schemas.microsoft.com/office/powerpoint/2010/main" val="11477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a:off x="9644365" y="3822544"/>
            <a:ext cx="680170"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9534" y="406400"/>
            <a:ext cx="11125200" cy="889000"/>
          </a:xfrm>
        </p:spPr>
        <p:txBody>
          <a:bodyPr>
            <a:normAutofit/>
          </a:bodyPr>
          <a:lstStyle/>
          <a:p>
            <a:r>
              <a:rPr lang="en-US" sz="2800" dirty="0"/>
              <a:t>WebLogic </a:t>
            </a:r>
            <a:r>
              <a:rPr lang="en-US" sz="2800" dirty="0" err="1" smtClean="0"/>
              <a:t>Lifecyle</a:t>
            </a:r>
            <a:r>
              <a:rPr lang="en-US" sz="2800" dirty="0" smtClean="0"/>
              <a:t> Management</a:t>
            </a:r>
            <a:endParaRPr lang="en-US" sz="2800" dirty="0"/>
          </a:p>
        </p:txBody>
      </p:sp>
      <p:sp>
        <p:nvSpPr>
          <p:cNvPr id="8" name="TextBox 7"/>
          <p:cNvSpPr txBox="1"/>
          <p:nvPr/>
        </p:nvSpPr>
        <p:spPr>
          <a:xfrm>
            <a:off x="358738" y="1492412"/>
            <a:ext cx="4700587" cy="5063836"/>
          </a:xfrm>
          <a:prstGeom prst="rect">
            <a:avLst/>
          </a:prstGeom>
          <a:noFill/>
        </p:spPr>
        <p:txBody>
          <a:bodyPr wrap="square" lIns="0" tIns="0" rIns="0" bIns="0" rtlCol="0">
            <a:noAutofit/>
          </a:bodyPr>
          <a:lstStyle/>
          <a:p>
            <a:pPr marL="285750" indent="-285750">
              <a:lnSpc>
                <a:spcPct val="90000"/>
              </a:lnSpc>
              <a:buFont typeface="Arial" charset="0"/>
              <a:buChar char="•"/>
            </a:pPr>
            <a:r>
              <a:rPr lang="en-US" sz="2000" dirty="0">
                <a:latin typeface="Oracle Sans" charset="0"/>
                <a:ea typeface="Oracle Sans" charset="0"/>
                <a:cs typeface="Oracle Sans" charset="0"/>
              </a:rPr>
              <a:t>The operator automatically recreates server pods when :</a:t>
            </a:r>
          </a:p>
          <a:p>
            <a:pPr marL="800100" lvl="1" indent="-342900">
              <a:lnSpc>
                <a:spcPct val="90000"/>
              </a:lnSpc>
              <a:buFont typeface=".AppleSystemUIFont" charset="-120"/>
              <a:buChar char="-"/>
            </a:pPr>
            <a:r>
              <a:rPr lang="en-US" sz="2000" dirty="0" smtClean="0">
                <a:latin typeface="Oracle Sans" charset="0"/>
                <a:ea typeface="Oracle Sans" charset="0"/>
                <a:cs typeface="Oracle Sans" charset="0"/>
              </a:rPr>
              <a:t>Changes to the domain CR  </a:t>
            </a:r>
            <a:r>
              <a:rPr lang="en-US" sz="2000" dirty="0">
                <a:latin typeface="Oracle Sans" charset="0"/>
                <a:ea typeface="Oracle Sans" charset="0"/>
                <a:cs typeface="Oracle Sans" charset="0"/>
              </a:rPr>
              <a:t>that affect server pods </a:t>
            </a:r>
            <a:r>
              <a:rPr lang="en-US" sz="2000" dirty="0" smtClean="0">
                <a:latin typeface="Oracle Sans" charset="0"/>
                <a:ea typeface="Oracle Sans" charset="0"/>
                <a:cs typeface="Oracle Sans" charset="0"/>
              </a:rPr>
              <a:t>(</a:t>
            </a:r>
            <a:r>
              <a:rPr lang="en-US" sz="2000" dirty="0">
                <a:latin typeface="Oracle Sans" charset="0"/>
                <a:ea typeface="Oracle Sans" charset="0"/>
                <a:cs typeface="Oracle Sans" charset="0"/>
              </a:rPr>
              <a:t>image, volumes, and </a:t>
            </a:r>
            <a:r>
              <a:rPr lang="en-US" sz="2000" dirty="0" err="1">
                <a:latin typeface="Oracle Sans" charset="0"/>
                <a:ea typeface="Oracle Sans" charset="0"/>
                <a:cs typeface="Oracle Sans" charset="0"/>
              </a:rPr>
              <a:t>env</a:t>
            </a:r>
            <a:r>
              <a:rPr lang="en-US" sz="2000" dirty="0">
                <a:latin typeface="Oracle Sans" charset="0"/>
                <a:ea typeface="Oracle Sans" charset="0"/>
                <a:cs typeface="Oracle Sans" charset="0"/>
              </a:rPr>
              <a:t>).</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A user can control lifecycle of the WebLogic domain/cluster/server by editing Domain Custom Resource</a:t>
            </a:r>
          </a:p>
          <a:p>
            <a:pPr marL="800100" lvl="1" indent="-342900">
              <a:lnSpc>
                <a:spcPct val="90000"/>
              </a:lnSpc>
              <a:buFont typeface=".AppleSystemUIFont" charset="-120"/>
              <a:buChar char="-"/>
            </a:pPr>
            <a:r>
              <a:rPr lang="en-US" sz="2000" dirty="0">
                <a:latin typeface="Oracle Sans" charset="0"/>
                <a:ea typeface="Oracle Sans" charset="0"/>
                <a:cs typeface="Oracle Sans" charset="0"/>
              </a:rPr>
              <a:t>Start/stop/re-start</a:t>
            </a:r>
          </a:p>
          <a:p>
            <a:pPr marL="800100" lvl="1" indent="-342900">
              <a:lnSpc>
                <a:spcPct val="90000"/>
              </a:lnSpc>
              <a:buFont typeface=".AppleSystemUIFont" charset="-120"/>
              <a:buChar char="-"/>
            </a:pPr>
            <a:r>
              <a:rPr lang="en-US" sz="2000" dirty="0">
                <a:latin typeface="Oracle Sans" charset="0"/>
                <a:ea typeface="Oracle Sans" charset="0"/>
                <a:cs typeface="Oracle Sans" charset="0"/>
              </a:rPr>
              <a:t>initiate a rolling-restart of the domain.</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r>
              <a:rPr lang="en-US" sz="2000" dirty="0">
                <a:latin typeface="Oracle Sans" charset="0"/>
                <a:ea typeface="Oracle Sans" charset="0"/>
                <a:cs typeface="Oracle Sans" charset="0"/>
              </a:rPr>
              <a:t>The Operator reacts and performs the correct lifecycle operation.</a:t>
            </a:r>
          </a:p>
          <a:p>
            <a:pPr marL="285750" indent="-285750">
              <a:lnSpc>
                <a:spcPct val="90000"/>
              </a:lnSpc>
              <a:buFont typeface="Arial" charset="0"/>
              <a:buChar char="•"/>
            </a:pPr>
            <a:endParaRPr lang="en-US" sz="2000" dirty="0">
              <a:latin typeface="Oracle Sans" charset="0"/>
              <a:ea typeface="Oracle Sans" charset="0"/>
              <a:cs typeface="Oracle Sans" charset="0"/>
            </a:endParaRPr>
          </a:p>
          <a:p>
            <a:pPr marL="285750" indent="-285750">
              <a:lnSpc>
                <a:spcPct val="90000"/>
              </a:lnSpc>
              <a:buFont typeface="Arial" charset="0"/>
              <a:buChar char="•"/>
            </a:pPr>
            <a:endParaRPr lang="en-US" sz="2400" dirty="0"/>
          </a:p>
        </p:txBody>
      </p:sp>
      <p:sp>
        <p:nvSpPr>
          <p:cNvPr id="9" name="Content Placeholder 8">
            <a:extLst>
              <a:ext uri="{FF2B5EF4-FFF2-40B4-BE49-F238E27FC236}">
                <a16:creationId xmlns="" xmlns:a16="http://schemas.microsoft.com/office/drawing/2014/main" id="{1414AB89-CA5E-B045-B0D0-FD0AC3548F31}"/>
              </a:ext>
            </a:extLst>
          </p:cNvPr>
          <p:cNvSpPr>
            <a:spLocks noGrp="1"/>
          </p:cNvSpPr>
          <p:nvPr>
            <p:ph idx="1"/>
          </p:nvPr>
        </p:nvSpPr>
        <p:spPr bwMode="gray">
          <a:xfrm>
            <a:off x="10324536" y="2873599"/>
            <a:ext cx="1230759" cy="1623391"/>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798" dirty="0">
                <a:solidFill>
                  <a:schemeClr val="bg1"/>
                </a:solidFill>
              </a:rPr>
              <a:t>Domain </a:t>
            </a:r>
            <a:r>
              <a:rPr lang="en-US" sz="1798">
                <a:solidFill>
                  <a:schemeClr val="bg1"/>
                </a:solidFill>
              </a:rPr>
              <a:t>Custom Resource</a:t>
            </a:r>
            <a:endParaRPr lang="en-US" sz="1798" dirty="0">
              <a:solidFill>
                <a:schemeClr val="bg1"/>
              </a:solidFill>
            </a:endParaRPr>
          </a:p>
        </p:txBody>
      </p:sp>
      <p:pic>
        <p:nvPicPr>
          <p:cNvPr id="10" name="Picture 12" descr="Image result for customer icon">
            <a:extLst>
              <a:ext uri="{FF2B5EF4-FFF2-40B4-BE49-F238E27FC236}">
                <a16:creationId xmlns:a16="http://schemas.microsoft.com/office/drawing/2014/main" xmlns="" id="{CC2F5CE2-D5C4-4F46-B6E1-D2E66A7DC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027417" y="3091373"/>
            <a:ext cx="1366087" cy="149608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7386689" y="3052856"/>
            <a:ext cx="914400" cy="914400"/>
          </a:xfrm>
          <a:prstGeom prst="rect">
            <a:avLst/>
          </a:prstGeom>
          <a:noFill/>
        </p:spPr>
        <p:txBody>
          <a:bodyPr wrap="none" lIns="0" tIns="0" rIns="0" bIns="0" rtlCol="0">
            <a:noAutofit/>
          </a:bodyPr>
          <a:lstStyle/>
          <a:p>
            <a:pPr>
              <a:lnSpc>
                <a:spcPct val="90000"/>
              </a:lnSpc>
            </a:pPr>
            <a:r>
              <a:rPr lang="en-US" dirty="0"/>
              <a:t>Edit Domain CR</a:t>
            </a:r>
          </a:p>
        </p:txBody>
      </p:sp>
      <p:sp>
        <p:nvSpPr>
          <p:cNvPr id="14" name="TextBox 13"/>
          <p:cNvSpPr txBox="1"/>
          <p:nvPr/>
        </p:nvSpPr>
        <p:spPr>
          <a:xfrm>
            <a:off x="5730962" y="1948108"/>
            <a:ext cx="4225854" cy="212034"/>
          </a:xfrm>
          <a:prstGeom prst="rect">
            <a:avLst/>
          </a:prstGeom>
          <a:noFill/>
        </p:spPr>
        <p:txBody>
          <a:bodyPr wrap="square" lIns="0" tIns="0" rIns="0" bIns="0" rtlCol="0">
            <a:noAutofit/>
          </a:bodyPr>
          <a:lstStyle/>
          <a:p>
            <a:pPr algn="ctr">
              <a:lnSpc>
                <a:spcPct val="90000"/>
              </a:lnSpc>
            </a:pPr>
            <a:r>
              <a:rPr lang="en-US" sz="2000" b="1" dirty="0"/>
              <a:t>Stop Clustered Manage Server 1</a:t>
            </a:r>
          </a:p>
        </p:txBody>
      </p:sp>
      <p:sp>
        <p:nvSpPr>
          <p:cNvPr id="13" name="TextBox 12"/>
          <p:cNvSpPr txBox="1"/>
          <p:nvPr/>
        </p:nvSpPr>
        <p:spPr>
          <a:xfrm>
            <a:off x="6808401" y="3407706"/>
            <a:ext cx="2835965" cy="1162878"/>
          </a:xfrm>
          <a:prstGeom prst="rect">
            <a:avLst/>
          </a:prstGeom>
          <a:solidFill>
            <a:schemeClr val="bg1"/>
          </a:solidFill>
          <a:ln w="41275" cap="rnd">
            <a:solidFill>
              <a:srgbClr val="0070C0"/>
            </a:solidFill>
          </a:ln>
        </p:spPr>
        <p:txBody>
          <a:bodyPr wrap="square" lIns="0" tIns="0" rIns="0" bIns="0" rtlCol="0">
            <a:noAutofit/>
          </a:bodyPr>
          <a:lstStyle/>
          <a:p>
            <a:pPr>
              <a:lnSpc>
                <a:spcPct val="90000"/>
              </a:lnSpc>
            </a:pPr>
            <a:r>
              <a:rPr lang="en-US" dirty="0"/>
              <a:t> </a:t>
            </a:r>
            <a:r>
              <a:rPr lang="en-US" sz="1400" dirty="0"/>
              <a:t>domain: </a:t>
            </a:r>
          </a:p>
          <a:p>
            <a:pPr>
              <a:lnSpc>
                <a:spcPct val="90000"/>
              </a:lnSpc>
            </a:pPr>
            <a:r>
              <a:rPr lang="en-US" sz="1400" dirty="0"/>
              <a:t>     spec: </a:t>
            </a:r>
          </a:p>
          <a:p>
            <a:pPr>
              <a:lnSpc>
                <a:spcPct val="90000"/>
              </a:lnSpc>
            </a:pPr>
            <a:r>
              <a:rPr lang="en-US" sz="1400" dirty="0"/>
              <a:t>        </a:t>
            </a:r>
            <a:r>
              <a:rPr lang="en-US" sz="1400" dirty="0" err="1"/>
              <a:t>managedServers</a:t>
            </a:r>
            <a:r>
              <a:rPr lang="en-US" sz="1400" dirty="0"/>
              <a:t>: </a:t>
            </a:r>
          </a:p>
          <a:p>
            <a:pPr>
              <a:lnSpc>
                <a:spcPct val="90000"/>
              </a:lnSpc>
            </a:pPr>
            <a:r>
              <a:rPr lang="en-US" sz="1400" dirty="0"/>
              <a:t>         - </a:t>
            </a:r>
            <a:r>
              <a:rPr lang="en-US" sz="1400" dirty="0" err="1"/>
              <a:t>serverName</a:t>
            </a:r>
            <a:r>
              <a:rPr lang="en-US" sz="1400" dirty="0"/>
              <a:t>: "cluster1_server1”</a:t>
            </a:r>
          </a:p>
          <a:p>
            <a:pPr>
              <a:lnSpc>
                <a:spcPct val="90000"/>
              </a:lnSpc>
            </a:pPr>
            <a:r>
              <a:rPr lang="en-US" sz="1400" dirty="0"/>
              <a:t>           </a:t>
            </a:r>
            <a:r>
              <a:rPr lang="en-US" sz="1400" dirty="0" err="1"/>
              <a:t>serverStartPolicy</a:t>
            </a:r>
            <a:r>
              <a:rPr lang="en-US" sz="1400" dirty="0"/>
              <a:t>: ”NEVER" ...</a:t>
            </a:r>
          </a:p>
        </p:txBody>
      </p:sp>
      <p:cxnSp>
        <p:nvCxnSpPr>
          <p:cNvPr id="19" name="Straight Connector 18"/>
          <p:cNvCxnSpPr/>
          <p:nvPr/>
        </p:nvCxnSpPr>
        <p:spPr>
          <a:xfrm>
            <a:off x="6190354" y="3822544"/>
            <a:ext cx="618047" cy="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80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645F9C7-D64B-F945-BAA9-35BB9E11AD38}"/>
              </a:ext>
            </a:extLst>
          </p:cNvPr>
          <p:cNvSpPr>
            <a:spLocks noGrp="1"/>
          </p:cNvSpPr>
          <p:nvPr>
            <p:ph type="ftr" sz="quarter" idx="3"/>
          </p:nvPr>
        </p:nvSpPr>
        <p:spPr>
          <a:xfrm>
            <a:off x="1050573"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964676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Demo</a:t>
            </a:r>
            <a:endParaRPr lang="en-US" sz="2800" dirty="0"/>
          </a:p>
        </p:txBody>
      </p:sp>
    </p:spTree>
    <p:extLst>
      <p:ext uri="{BB962C8B-B14F-4D97-AF65-F5344CB8AC3E}">
        <p14:creationId xmlns:p14="http://schemas.microsoft.com/office/powerpoint/2010/main" val="12422415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a:t>Assigning Pods to Nodes</a:t>
            </a:r>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16755044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a:off x="9644365" y="3822544"/>
            <a:ext cx="680170"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9534" y="406400"/>
            <a:ext cx="11125200" cy="889000"/>
          </a:xfrm>
        </p:spPr>
        <p:txBody>
          <a:bodyPr>
            <a:normAutofit/>
          </a:bodyPr>
          <a:lstStyle/>
          <a:p>
            <a:r>
              <a:rPr lang="en-US" sz="2800" dirty="0"/>
              <a:t>Assigning WebLogic Pods to Nodes</a:t>
            </a:r>
          </a:p>
        </p:txBody>
      </p:sp>
      <p:sp>
        <p:nvSpPr>
          <p:cNvPr id="8" name="TextBox 7"/>
          <p:cNvSpPr txBox="1"/>
          <p:nvPr/>
        </p:nvSpPr>
        <p:spPr>
          <a:xfrm>
            <a:off x="326830" y="1519084"/>
            <a:ext cx="5183354" cy="4852218"/>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smtClean="0">
                <a:latin typeface="Oracle Sans" charset="0"/>
                <a:ea typeface="Oracle Sans" charset="0"/>
                <a:cs typeface="Oracle Sans" charset="0"/>
              </a:rPr>
              <a:t>Use </a:t>
            </a:r>
            <a:r>
              <a:rPr lang="en-US" sz="2400" b="1" dirty="0" smtClean="0">
                <a:latin typeface="Oracle Sans" charset="0"/>
                <a:ea typeface="Oracle Sans" charset="0"/>
                <a:cs typeface="Oracle Sans" charset="0"/>
              </a:rPr>
              <a:t>Node </a:t>
            </a:r>
            <a:r>
              <a:rPr lang="en-US" sz="2400" b="1" dirty="0">
                <a:latin typeface="Oracle Sans" charset="0"/>
                <a:ea typeface="Oracle Sans" charset="0"/>
                <a:cs typeface="Oracle Sans" charset="0"/>
              </a:rPr>
              <a:t>Selector </a:t>
            </a:r>
            <a:r>
              <a:rPr lang="en-US" sz="2400" dirty="0">
                <a:latin typeface="Oracle Sans" charset="0"/>
                <a:ea typeface="Oracle Sans" charset="0"/>
                <a:cs typeface="Oracle Sans" charset="0"/>
              </a:rPr>
              <a:t>to constrain a pod to only be able to run on particular nodes.</a:t>
            </a: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a:latin typeface="Oracle Sans" charset="0"/>
                <a:ea typeface="Oracle Sans" charset="0"/>
                <a:cs typeface="Oracle Sans" charset="0"/>
              </a:rPr>
              <a:t>Assign a </a:t>
            </a:r>
            <a:r>
              <a:rPr lang="en-US" sz="2400" b="1" dirty="0">
                <a:latin typeface="Oracle Sans" charset="0"/>
                <a:ea typeface="Oracle Sans" charset="0"/>
                <a:cs typeface="Oracle Sans" charset="0"/>
              </a:rPr>
              <a:t>label</a:t>
            </a:r>
            <a:r>
              <a:rPr lang="en-US" sz="2400" dirty="0">
                <a:latin typeface="Oracle Sans" charset="0"/>
                <a:ea typeface="Oracle Sans" charset="0"/>
                <a:cs typeface="Oracle Sans" charset="0"/>
              </a:rPr>
              <a:t> (</a:t>
            </a:r>
            <a:r>
              <a:rPr lang="en-US" sz="2400" i="1" dirty="0">
                <a:latin typeface="Oracle Sans" charset="0"/>
                <a:ea typeface="Oracle Sans" charset="0"/>
                <a:cs typeface="Oracle Sans" charset="0"/>
              </a:rPr>
              <a:t>key=value</a:t>
            </a:r>
            <a:r>
              <a:rPr lang="en-US" sz="2400" dirty="0">
                <a:latin typeface="Oracle Sans" charset="0"/>
                <a:ea typeface="Oracle Sans" charset="0"/>
                <a:cs typeface="Oracle Sans" charset="0"/>
              </a:rPr>
              <a:t>)to the node: </a:t>
            </a:r>
          </a:p>
          <a:p>
            <a:pPr lvl="1">
              <a:lnSpc>
                <a:spcPct val="90000"/>
              </a:lnSpc>
            </a:pPr>
            <a:r>
              <a:rPr lang="en-US" sz="2400" dirty="0" err="1">
                <a:latin typeface="Oracle Sans" charset="0"/>
                <a:ea typeface="Oracle Sans" charset="0"/>
                <a:cs typeface="Oracle Sans" charset="0"/>
              </a:rPr>
              <a:t>kubectl</a:t>
            </a:r>
            <a:r>
              <a:rPr lang="en-US" sz="2400" dirty="0">
                <a:latin typeface="Oracle Sans" charset="0"/>
                <a:ea typeface="Oracle Sans" charset="0"/>
                <a:cs typeface="Oracle Sans" charset="0"/>
              </a:rPr>
              <a:t> label nodes kubernetes-foo-node-1 licensed-for-</a:t>
            </a:r>
            <a:r>
              <a:rPr lang="en-US" sz="2400" dirty="0" err="1">
                <a:latin typeface="Oracle Sans" charset="0"/>
                <a:ea typeface="Oracle Sans" charset="0"/>
                <a:cs typeface="Oracle Sans" charset="0"/>
              </a:rPr>
              <a:t>weblogic</a:t>
            </a:r>
            <a:r>
              <a:rPr lang="en-US" sz="2400" dirty="0">
                <a:latin typeface="Oracle Sans" charset="0"/>
                <a:ea typeface="Oracle Sans" charset="0"/>
                <a:cs typeface="Oracle Sans" charset="0"/>
              </a:rPr>
              <a:t>=true</a:t>
            </a:r>
          </a:p>
          <a:p>
            <a:pPr lvl="1">
              <a:lnSpc>
                <a:spcPct val="90000"/>
              </a:lnSpc>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a:latin typeface="Oracle Sans" charset="0"/>
                <a:ea typeface="Oracle Sans" charset="0"/>
                <a:cs typeface="Oracle Sans" charset="0"/>
              </a:rPr>
              <a:t>Edit the Domain Custom Resource at the domain/cluster/server level and assign </a:t>
            </a:r>
            <a:r>
              <a:rPr lang="en-US" sz="2400" i="1" dirty="0" err="1">
                <a:latin typeface="Oracle Sans" charset="0"/>
                <a:ea typeface="Oracle Sans" charset="0"/>
                <a:cs typeface="Oracle Sans" charset="0"/>
              </a:rPr>
              <a:t>key:value</a:t>
            </a:r>
            <a:r>
              <a:rPr lang="en-US" sz="2400" dirty="0">
                <a:latin typeface="Oracle Sans" charset="0"/>
                <a:ea typeface="Oracle Sans" charset="0"/>
                <a:cs typeface="Oracle Sans" charset="0"/>
              </a:rPr>
              <a:t>  </a:t>
            </a:r>
            <a:r>
              <a:rPr lang="en-US" sz="2400" b="1" dirty="0" err="1">
                <a:latin typeface="Oracle Sans" charset="0"/>
                <a:ea typeface="Oracle Sans" charset="0"/>
                <a:cs typeface="Oracle Sans" charset="0"/>
              </a:rPr>
              <a:t>nodeSelector</a:t>
            </a:r>
            <a:r>
              <a:rPr lang="en-US" sz="2400" dirty="0">
                <a:latin typeface="Oracle Sans" charset="0"/>
                <a:ea typeface="Oracle Sans" charset="0"/>
                <a:cs typeface="Oracle Sans" charset="0"/>
              </a:rPr>
              <a:t>.</a:t>
            </a:r>
          </a:p>
          <a:p>
            <a:pPr marL="285750" indent="-285750">
              <a:lnSpc>
                <a:spcPct val="90000"/>
              </a:lnSpc>
              <a:buFont typeface="Arial" charset="0"/>
              <a:buChar char="•"/>
            </a:pPr>
            <a:endParaRPr lang="en-US" sz="2400" dirty="0"/>
          </a:p>
        </p:txBody>
      </p:sp>
      <p:sp>
        <p:nvSpPr>
          <p:cNvPr id="9" name="Content Placeholder 8">
            <a:extLst>
              <a:ext uri="{FF2B5EF4-FFF2-40B4-BE49-F238E27FC236}">
                <a16:creationId xmlns:a16="http://schemas.microsoft.com/office/drawing/2014/main" xmlns="" id="{1414AB89-CA5E-B045-B0D0-FD0AC3548F31}"/>
              </a:ext>
            </a:extLst>
          </p:cNvPr>
          <p:cNvSpPr>
            <a:spLocks noGrp="1"/>
          </p:cNvSpPr>
          <p:nvPr>
            <p:ph idx="1"/>
          </p:nvPr>
        </p:nvSpPr>
        <p:spPr bwMode="gray">
          <a:xfrm>
            <a:off x="10324536" y="2873599"/>
            <a:ext cx="1230759" cy="1623391"/>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798" dirty="0">
                <a:solidFill>
                  <a:schemeClr val="bg1"/>
                </a:solidFill>
              </a:rPr>
              <a:t>Domain </a:t>
            </a:r>
            <a:r>
              <a:rPr lang="en-US" sz="1798">
                <a:solidFill>
                  <a:schemeClr val="bg1"/>
                </a:solidFill>
              </a:rPr>
              <a:t>Custom Resource</a:t>
            </a:r>
            <a:endParaRPr lang="en-US" sz="1798" dirty="0">
              <a:solidFill>
                <a:schemeClr val="bg1"/>
              </a:solidFill>
            </a:endParaRPr>
          </a:p>
        </p:txBody>
      </p:sp>
      <p:pic>
        <p:nvPicPr>
          <p:cNvPr id="10" name="Picture 12" descr="Image result for customer icon">
            <a:extLst>
              <a:ext uri="{FF2B5EF4-FFF2-40B4-BE49-F238E27FC236}">
                <a16:creationId xmlns="" xmlns:a16="http://schemas.microsoft.com/office/drawing/2014/main" id="{CC2F5CE2-D5C4-4F46-B6E1-D2E66A7DC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27417" y="3091373"/>
            <a:ext cx="1366087" cy="149608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7386689" y="3052856"/>
            <a:ext cx="914400" cy="914400"/>
          </a:xfrm>
          <a:prstGeom prst="rect">
            <a:avLst/>
          </a:prstGeom>
          <a:noFill/>
        </p:spPr>
        <p:txBody>
          <a:bodyPr wrap="none" lIns="0" tIns="0" rIns="0" bIns="0" rtlCol="0">
            <a:noAutofit/>
          </a:bodyPr>
          <a:lstStyle/>
          <a:p>
            <a:pPr>
              <a:lnSpc>
                <a:spcPct val="90000"/>
              </a:lnSpc>
            </a:pPr>
            <a:r>
              <a:rPr lang="en-US" dirty="0"/>
              <a:t>Edit Domain CR</a:t>
            </a:r>
          </a:p>
        </p:txBody>
      </p:sp>
      <p:sp>
        <p:nvSpPr>
          <p:cNvPr id="13" name="TextBox 12"/>
          <p:cNvSpPr txBox="1"/>
          <p:nvPr/>
        </p:nvSpPr>
        <p:spPr>
          <a:xfrm>
            <a:off x="6808401" y="3407707"/>
            <a:ext cx="2835965" cy="751339"/>
          </a:xfrm>
          <a:prstGeom prst="rect">
            <a:avLst/>
          </a:prstGeom>
          <a:solidFill>
            <a:schemeClr val="bg1"/>
          </a:solidFill>
          <a:ln w="41275" cap="rnd">
            <a:solidFill>
              <a:srgbClr val="0070C0"/>
            </a:solidFill>
          </a:ln>
        </p:spPr>
        <p:txBody>
          <a:bodyPr wrap="square" lIns="0" tIns="0" rIns="0" bIns="0" rtlCol="0">
            <a:noAutofit/>
          </a:bodyPr>
          <a:lstStyle/>
          <a:p>
            <a:pPr>
              <a:lnSpc>
                <a:spcPct val="90000"/>
              </a:lnSpc>
            </a:pPr>
            <a:r>
              <a:rPr lang="en-US" dirty="0"/>
              <a:t> </a:t>
            </a:r>
            <a:r>
              <a:rPr lang="en-US" sz="1400" dirty="0" err="1"/>
              <a:t>serverPod</a:t>
            </a:r>
            <a:r>
              <a:rPr lang="en-US" sz="1400" dirty="0"/>
              <a:t>:   </a:t>
            </a:r>
          </a:p>
          <a:p>
            <a:pPr>
              <a:lnSpc>
                <a:spcPct val="90000"/>
              </a:lnSpc>
            </a:pPr>
            <a:r>
              <a:rPr lang="en-US" sz="1400" dirty="0"/>
              <a:t>     </a:t>
            </a:r>
            <a:r>
              <a:rPr lang="en-US" sz="1400" dirty="0" err="1"/>
              <a:t>nodeSelector</a:t>
            </a:r>
            <a:r>
              <a:rPr lang="en-US" sz="1400" dirty="0"/>
              <a:t>:     </a:t>
            </a:r>
          </a:p>
          <a:p>
            <a:pPr>
              <a:lnSpc>
                <a:spcPct val="90000"/>
              </a:lnSpc>
            </a:pPr>
            <a:r>
              <a:rPr lang="en-US" sz="1400" dirty="0"/>
              <a:t>          licensed-for-</a:t>
            </a:r>
            <a:r>
              <a:rPr lang="en-US" sz="1400" dirty="0" err="1"/>
              <a:t>weblogic</a:t>
            </a:r>
            <a:r>
              <a:rPr lang="en-US" sz="1400" dirty="0"/>
              <a:t>: true </a:t>
            </a:r>
          </a:p>
        </p:txBody>
      </p:sp>
      <p:cxnSp>
        <p:nvCxnSpPr>
          <p:cNvPr id="19" name="Straight Connector 18"/>
          <p:cNvCxnSpPr/>
          <p:nvPr/>
        </p:nvCxnSpPr>
        <p:spPr>
          <a:xfrm>
            <a:off x="6190354" y="3822544"/>
            <a:ext cx="618047" cy="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7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a:off x="9644365" y="3822544"/>
            <a:ext cx="680170" cy="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9534" y="406400"/>
            <a:ext cx="11125200" cy="889000"/>
          </a:xfrm>
        </p:spPr>
        <p:txBody>
          <a:bodyPr>
            <a:normAutofit/>
          </a:bodyPr>
          <a:lstStyle/>
          <a:p>
            <a:r>
              <a:rPr lang="en-US" sz="2800" dirty="0"/>
              <a:t>Assigning WebLogic Pods to Nodes</a:t>
            </a:r>
          </a:p>
        </p:txBody>
      </p:sp>
      <p:sp>
        <p:nvSpPr>
          <p:cNvPr id="8" name="TextBox 7"/>
          <p:cNvSpPr txBox="1"/>
          <p:nvPr/>
        </p:nvSpPr>
        <p:spPr>
          <a:xfrm>
            <a:off x="326830" y="1295400"/>
            <a:ext cx="4700587" cy="5075903"/>
          </a:xfrm>
          <a:prstGeom prst="rect">
            <a:avLst/>
          </a:prstGeom>
          <a:noFill/>
        </p:spPr>
        <p:txBody>
          <a:bodyPr wrap="square" lIns="0" tIns="0" rIns="0" bIns="0" rtlCol="0">
            <a:noAutofit/>
          </a:bodyPr>
          <a:lstStyle/>
          <a:p>
            <a:pPr marL="285750" indent="-285750">
              <a:lnSpc>
                <a:spcPct val="90000"/>
              </a:lnSpc>
              <a:buFont typeface="Arial" charset="0"/>
              <a:buChar char="•"/>
            </a:pPr>
            <a:endParaRPr lang="en-US" sz="2400" dirty="0"/>
          </a:p>
          <a:p>
            <a:pPr marL="285750" indent="-285750">
              <a:lnSpc>
                <a:spcPct val="90000"/>
              </a:lnSpc>
              <a:buFont typeface="Arial" charset="0"/>
              <a:buChar char="•"/>
            </a:pPr>
            <a:r>
              <a:rPr lang="en-US" sz="2400" dirty="0">
                <a:latin typeface="Oracle Sans" charset="0"/>
                <a:ea typeface="Oracle Sans" charset="0"/>
                <a:cs typeface="Oracle Sans" charset="0"/>
              </a:rPr>
              <a:t>Assign pods to Nodes based on resources, e.g. CPU and Memory usage</a:t>
            </a: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a:latin typeface="Oracle Sans" charset="0"/>
                <a:ea typeface="Oracle Sans" charset="0"/>
                <a:cs typeface="Oracle Sans" charset="0"/>
              </a:rPr>
              <a:t>A Pod is scheduled to run on a Node only if the Node has enough CPU resources available.</a:t>
            </a:r>
          </a:p>
        </p:txBody>
      </p:sp>
      <p:sp>
        <p:nvSpPr>
          <p:cNvPr id="9" name="Content Placeholder 8">
            <a:extLst>
              <a:ext uri="{FF2B5EF4-FFF2-40B4-BE49-F238E27FC236}">
                <a16:creationId xmlns:a16="http://schemas.microsoft.com/office/drawing/2014/main" xmlns="" id="{1414AB89-CA5E-B045-B0D0-FD0AC3548F31}"/>
              </a:ext>
            </a:extLst>
          </p:cNvPr>
          <p:cNvSpPr>
            <a:spLocks noGrp="1"/>
          </p:cNvSpPr>
          <p:nvPr>
            <p:ph idx="1"/>
          </p:nvPr>
        </p:nvSpPr>
        <p:spPr bwMode="gray">
          <a:xfrm>
            <a:off x="10324536" y="2873599"/>
            <a:ext cx="1230759" cy="1623391"/>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1798" dirty="0">
                <a:solidFill>
                  <a:schemeClr val="bg1"/>
                </a:solidFill>
              </a:rPr>
              <a:t>Domain </a:t>
            </a:r>
            <a:r>
              <a:rPr lang="en-US" sz="1798">
                <a:solidFill>
                  <a:schemeClr val="bg1"/>
                </a:solidFill>
              </a:rPr>
              <a:t>Custom Resource</a:t>
            </a:r>
            <a:endParaRPr lang="en-US" sz="1798" dirty="0">
              <a:solidFill>
                <a:schemeClr val="bg1"/>
              </a:solidFill>
            </a:endParaRPr>
          </a:p>
        </p:txBody>
      </p:sp>
      <p:pic>
        <p:nvPicPr>
          <p:cNvPr id="10" name="Picture 12" descr="Image result for customer icon">
            <a:extLst>
              <a:ext uri="{FF2B5EF4-FFF2-40B4-BE49-F238E27FC236}">
                <a16:creationId xmlns="" xmlns:a16="http://schemas.microsoft.com/office/drawing/2014/main" id="{CC2F5CE2-D5C4-4F46-B6E1-D2E66A7DC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27417" y="3091373"/>
            <a:ext cx="1366087" cy="149608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7386689" y="3052856"/>
            <a:ext cx="914400" cy="914400"/>
          </a:xfrm>
          <a:prstGeom prst="rect">
            <a:avLst/>
          </a:prstGeom>
          <a:noFill/>
        </p:spPr>
        <p:txBody>
          <a:bodyPr wrap="none" lIns="0" tIns="0" rIns="0" bIns="0" rtlCol="0">
            <a:noAutofit/>
          </a:bodyPr>
          <a:lstStyle/>
          <a:p>
            <a:pPr>
              <a:lnSpc>
                <a:spcPct val="90000"/>
              </a:lnSpc>
            </a:pPr>
            <a:r>
              <a:rPr lang="en-US" dirty="0"/>
              <a:t>Edit Domain CR</a:t>
            </a:r>
          </a:p>
        </p:txBody>
      </p:sp>
      <p:sp>
        <p:nvSpPr>
          <p:cNvPr id="13" name="TextBox 12"/>
          <p:cNvSpPr txBox="1"/>
          <p:nvPr/>
        </p:nvSpPr>
        <p:spPr>
          <a:xfrm>
            <a:off x="6808401" y="3407707"/>
            <a:ext cx="2835965" cy="1739481"/>
          </a:xfrm>
          <a:prstGeom prst="rect">
            <a:avLst/>
          </a:prstGeom>
          <a:solidFill>
            <a:schemeClr val="bg1"/>
          </a:solidFill>
          <a:ln w="41275" cap="rnd">
            <a:solidFill>
              <a:srgbClr val="0070C0"/>
            </a:solidFill>
          </a:ln>
        </p:spPr>
        <p:txBody>
          <a:bodyPr wrap="square" lIns="0" tIns="0" rIns="0" bIns="0" rtlCol="0">
            <a:noAutofit/>
          </a:bodyPr>
          <a:lstStyle/>
          <a:p>
            <a:pPr>
              <a:lnSpc>
                <a:spcPct val="90000"/>
              </a:lnSpc>
            </a:pPr>
            <a:r>
              <a:rPr lang="en-US" dirty="0"/>
              <a:t> </a:t>
            </a:r>
            <a:r>
              <a:rPr lang="en-US" sz="1400" dirty="0" err="1"/>
              <a:t>serverPod</a:t>
            </a:r>
            <a:r>
              <a:rPr lang="en-US" sz="1400" dirty="0"/>
              <a:t>:   </a:t>
            </a:r>
          </a:p>
          <a:p>
            <a:pPr>
              <a:lnSpc>
                <a:spcPct val="90000"/>
              </a:lnSpc>
            </a:pPr>
            <a:r>
              <a:rPr lang="en-US" sz="1400" dirty="0"/>
              <a:t>     resources:     </a:t>
            </a:r>
          </a:p>
          <a:p>
            <a:pPr>
              <a:lnSpc>
                <a:spcPct val="90000"/>
              </a:lnSpc>
            </a:pPr>
            <a:r>
              <a:rPr lang="en-US" sz="1400" dirty="0"/>
              <a:t>          requests:       </a:t>
            </a:r>
          </a:p>
          <a:p>
            <a:pPr>
              <a:lnSpc>
                <a:spcPct val="90000"/>
              </a:lnSpc>
            </a:pPr>
            <a:r>
              <a:rPr lang="en-US" sz="1400" dirty="0"/>
              <a:t>                  memory: "8Gb"       </a:t>
            </a:r>
          </a:p>
          <a:p>
            <a:pPr>
              <a:lnSpc>
                <a:spcPct val="90000"/>
              </a:lnSpc>
            </a:pPr>
            <a:r>
              <a:rPr lang="en-US" sz="1400" dirty="0"/>
              <a:t>                  </a:t>
            </a:r>
            <a:r>
              <a:rPr lang="en-US" sz="1400" dirty="0" err="1"/>
              <a:t>cpu</a:t>
            </a:r>
            <a:r>
              <a:rPr lang="en-US" sz="1400" dirty="0"/>
              <a:t>: "250m"     </a:t>
            </a:r>
          </a:p>
          <a:p>
            <a:pPr>
              <a:lnSpc>
                <a:spcPct val="90000"/>
              </a:lnSpc>
            </a:pPr>
            <a:r>
              <a:rPr lang="en-US" sz="1400" dirty="0"/>
              <a:t>              limits:       </a:t>
            </a:r>
          </a:p>
          <a:p>
            <a:pPr>
              <a:lnSpc>
                <a:spcPct val="90000"/>
              </a:lnSpc>
            </a:pPr>
            <a:r>
              <a:rPr lang="en-US" sz="1400" dirty="0"/>
              <a:t>                  memory: "128Mi"       </a:t>
            </a:r>
          </a:p>
          <a:p>
            <a:pPr>
              <a:lnSpc>
                <a:spcPct val="90000"/>
              </a:lnSpc>
            </a:pPr>
            <a:r>
              <a:rPr lang="en-US" sz="1400" dirty="0"/>
              <a:t>                  </a:t>
            </a:r>
            <a:r>
              <a:rPr lang="en-US" sz="1400" dirty="0" err="1"/>
              <a:t>cpu</a:t>
            </a:r>
            <a:r>
              <a:rPr lang="en-US" sz="1400" dirty="0"/>
              <a:t>: "500m"`</a:t>
            </a:r>
          </a:p>
        </p:txBody>
      </p:sp>
      <p:cxnSp>
        <p:nvCxnSpPr>
          <p:cNvPr id="19" name="Straight Connector 18"/>
          <p:cNvCxnSpPr/>
          <p:nvPr/>
        </p:nvCxnSpPr>
        <p:spPr>
          <a:xfrm>
            <a:off x="6190354" y="3822544"/>
            <a:ext cx="618047" cy="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534" y="406400"/>
            <a:ext cx="11125200" cy="889000"/>
          </a:xfrm>
        </p:spPr>
        <p:txBody>
          <a:bodyPr>
            <a:normAutofit/>
          </a:bodyPr>
          <a:lstStyle/>
          <a:p>
            <a:r>
              <a:rPr lang="en-US" sz="2800" dirty="0" smtClean="0"/>
              <a:t>Inter-Pod Affinity and Anti-Affinity</a:t>
            </a:r>
            <a:endParaRPr lang="en-US" sz="2800" dirty="0"/>
          </a:p>
        </p:txBody>
      </p:sp>
      <p:sp>
        <p:nvSpPr>
          <p:cNvPr id="8" name="TextBox 7"/>
          <p:cNvSpPr txBox="1"/>
          <p:nvPr/>
        </p:nvSpPr>
        <p:spPr>
          <a:xfrm>
            <a:off x="326830" y="1295400"/>
            <a:ext cx="4700587" cy="5075903"/>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smtClean="0">
                <a:latin typeface="Oracle Sans" charset="0"/>
                <a:ea typeface="Oracle Sans" charset="0"/>
                <a:cs typeface="Oracle Sans" charset="0"/>
              </a:rPr>
              <a:t>Which K8s nodes to schedule or re-schedule pods with respect to other WebLogic pods </a:t>
            </a:r>
            <a:endParaRPr lang="en-US" sz="2400" dirty="0">
              <a:latin typeface="Oracle Sans" charset="0"/>
              <a:ea typeface="Oracle Sans" charset="0"/>
              <a:cs typeface="Oracle Sans" charset="0"/>
            </a:endParaRP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smtClean="0">
                <a:latin typeface="Oracle Sans" charset="0"/>
                <a:ea typeface="Oracle Sans" charset="0"/>
                <a:cs typeface="Oracle Sans" charset="0"/>
              </a:rPr>
              <a:t>Possible types of Node affinity/anti-affinity:</a:t>
            </a:r>
          </a:p>
          <a:p>
            <a:pPr marL="742950" lvl="1" indent="-285750">
              <a:lnSpc>
                <a:spcPct val="90000"/>
              </a:lnSpc>
              <a:buFont typeface="Arial" charset="0"/>
              <a:buChar char="•"/>
            </a:pPr>
            <a:r>
              <a:rPr lang="en-US" sz="2400" dirty="0" smtClean="0">
                <a:latin typeface="Oracle Sans" charset="0"/>
                <a:ea typeface="Oracle Sans" charset="0"/>
                <a:cs typeface="Oracle Sans" charset="0"/>
              </a:rPr>
              <a:t>Preferred (soft affinity)</a:t>
            </a:r>
          </a:p>
          <a:p>
            <a:pPr marL="742950" lvl="1" indent="-285750">
              <a:lnSpc>
                <a:spcPct val="90000"/>
              </a:lnSpc>
              <a:buFont typeface="Arial" charset="0"/>
              <a:buChar char="•"/>
            </a:pPr>
            <a:r>
              <a:rPr lang="en-US" sz="2400" dirty="0" smtClean="0">
                <a:latin typeface="Oracle Sans" charset="0"/>
                <a:ea typeface="Oracle Sans" charset="0"/>
                <a:cs typeface="Oracle Sans" charset="0"/>
              </a:rPr>
              <a:t>Required  (hard affinity)</a:t>
            </a:r>
          </a:p>
          <a:p>
            <a:pPr marL="742950" lvl="1"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smtClean="0">
                <a:latin typeface="Oracle Sans" charset="0"/>
                <a:ea typeface="Oracle Sans" charset="0"/>
                <a:cs typeface="Oracle Sans" charset="0"/>
              </a:rPr>
              <a:t>Match labels for Affinity/Anti-affinity</a:t>
            </a:r>
          </a:p>
          <a:p>
            <a:pPr marL="742950" lvl="1" indent="-285750">
              <a:lnSpc>
                <a:spcPct val="90000"/>
              </a:lnSpc>
              <a:buFont typeface="Arial" charset="0"/>
              <a:buChar char="•"/>
            </a:pPr>
            <a:r>
              <a:rPr lang="en-US" sz="2400" dirty="0">
                <a:latin typeface="Oracle Sans" charset="0"/>
                <a:ea typeface="Oracle Sans" charset="0"/>
                <a:cs typeface="Oracle Sans" charset="0"/>
              </a:rPr>
              <a:t>Operator: </a:t>
            </a:r>
            <a:r>
              <a:rPr lang="en-US" sz="2400" dirty="0" smtClean="0">
                <a:latin typeface="Oracle Sans" charset="0"/>
                <a:ea typeface="Oracle Sans" charset="0"/>
                <a:cs typeface="Oracle Sans" charset="0"/>
              </a:rPr>
              <a:t>In </a:t>
            </a:r>
            <a:endParaRPr lang="en-US" sz="2400" dirty="0">
              <a:latin typeface="Oracle Sans" charset="0"/>
              <a:ea typeface="Oracle Sans" charset="0"/>
              <a:cs typeface="Oracle Sans" charset="0"/>
            </a:endParaRPr>
          </a:p>
          <a:p>
            <a:pPr marL="742950" lvl="1" indent="-285750">
              <a:lnSpc>
                <a:spcPct val="90000"/>
              </a:lnSpc>
              <a:buFont typeface="Arial" charset="0"/>
              <a:buChar char="•"/>
            </a:pPr>
            <a:r>
              <a:rPr lang="en-US" sz="2400" dirty="0">
                <a:latin typeface="Oracle Sans" charset="0"/>
                <a:ea typeface="Oracle Sans" charset="0"/>
                <a:cs typeface="Oracle Sans" charset="0"/>
              </a:rPr>
              <a:t>Operator: </a:t>
            </a:r>
            <a:r>
              <a:rPr lang="en-US" sz="2400" dirty="0" smtClean="0">
                <a:latin typeface="Oracle Sans" charset="0"/>
                <a:ea typeface="Oracle Sans" charset="0"/>
                <a:cs typeface="Oracle Sans" charset="0"/>
              </a:rPr>
              <a:t>Exists</a:t>
            </a:r>
          </a:p>
          <a:p>
            <a:pPr marL="742950" lvl="1" indent="-285750">
              <a:lnSpc>
                <a:spcPct val="90000"/>
              </a:lnSpc>
              <a:buFont typeface="Arial" charset="0"/>
              <a:buChar char="•"/>
            </a:pPr>
            <a:r>
              <a:rPr lang="en-US" sz="2400" dirty="0" smtClean="0">
                <a:latin typeface="Oracle Sans" charset="0"/>
                <a:ea typeface="Oracle Sans" charset="0"/>
                <a:cs typeface="Oracle Sans" charset="0"/>
              </a:rPr>
              <a:t>Operator: </a:t>
            </a:r>
            <a:r>
              <a:rPr lang="en-US" sz="2400" dirty="0" err="1" smtClean="0">
                <a:latin typeface="Oracle Sans" charset="0"/>
                <a:ea typeface="Oracle Sans" charset="0"/>
                <a:cs typeface="Oracle Sans" charset="0"/>
              </a:rPr>
              <a:t>NotIn</a:t>
            </a:r>
            <a:r>
              <a:rPr lang="en-US" sz="2400" dirty="0" smtClean="0">
                <a:latin typeface="Oracle Sans" charset="0"/>
                <a:ea typeface="Oracle Sans" charset="0"/>
                <a:cs typeface="Oracle Sans" charset="0"/>
              </a:rPr>
              <a:t> </a:t>
            </a:r>
          </a:p>
          <a:p>
            <a:pPr marL="742950" lvl="1" indent="-285750">
              <a:lnSpc>
                <a:spcPct val="90000"/>
              </a:lnSpc>
              <a:buFont typeface="Arial" charset="0"/>
              <a:buChar char="•"/>
            </a:pPr>
            <a:r>
              <a:rPr lang="en-US" sz="2400" dirty="0" smtClean="0">
                <a:latin typeface="Oracle Sans" charset="0"/>
                <a:ea typeface="Oracle Sans" charset="0"/>
                <a:cs typeface="Oracle Sans" charset="0"/>
              </a:rPr>
              <a:t>Operator: </a:t>
            </a:r>
            <a:r>
              <a:rPr lang="en-US" sz="2400" dirty="0" err="1" smtClean="0">
                <a:latin typeface="Oracle Sans" charset="0"/>
                <a:ea typeface="Oracle Sans" charset="0"/>
                <a:cs typeface="Oracle Sans" charset="0"/>
              </a:rPr>
              <a:t>DoesNotExist</a:t>
            </a:r>
            <a:endParaRPr lang="en-US" sz="2400" dirty="0">
              <a:latin typeface="Oracle Sans" charset="0"/>
              <a:ea typeface="Oracle Sans" charset="0"/>
              <a:cs typeface="Oracle Sans" charset="0"/>
            </a:endParaRPr>
          </a:p>
          <a:p>
            <a:pPr marL="285750" indent="-285750">
              <a:lnSpc>
                <a:spcPct val="90000"/>
              </a:lnSpc>
              <a:buFont typeface="Arial" charset="0"/>
              <a:buChar char="•"/>
            </a:pPr>
            <a:endParaRPr lang="en-US" sz="2400" dirty="0"/>
          </a:p>
        </p:txBody>
      </p:sp>
      <p:pic>
        <p:nvPicPr>
          <p:cNvPr id="10" name="Picture 12" descr="Image result for customer icon">
            <a:extLst>
              <a:ext uri="{FF2B5EF4-FFF2-40B4-BE49-F238E27FC236}">
                <a16:creationId xmlns="" xmlns:a16="http://schemas.microsoft.com/office/drawing/2014/main" id="{CC2F5CE2-D5C4-4F46-B6E1-D2E66A7DC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027417" y="3091373"/>
            <a:ext cx="1366087" cy="149608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8382600" y="2811556"/>
            <a:ext cx="914400" cy="914400"/>
          </a:xfrm>
          <a:prstGeom prst="rect">
            <a:avLst/>
          </a:prstGeom>
          <a:noFill/>
        </p:spPr>
        <p:txBody>
          <a:bodyPr wrap="none" lIns="0" tIns="0" rIns="0" bIns="0" rtlCol="0">
            <a:noAutofit/>
          </a:bodyPr>
          <a:lstStyle/>
          <a:p>
            <a:pPr>
              <a:lnSpc>
                <a:spcPct val="90000"/>
              </a:lnSpc>
            </a:pPr>
            <a:r>
              <a:rPr lang="en-US" dirty="0"/>
              <a:t>Edit Domain CR</a:t>
            </a:r>
          </a:p>
        </p:txBody>
      </p:sp>
      <p:sp>
        <p:nvSpPr>
          <p:cNvPr id="13" name="TextBox 12"/>
          <p:cNvSpPr txBox="1"/>
          <p:nvPr/>
        </p:nvSpPr>
        <p:spPr>
          <a:xfrm>
            <a:off x="6808401" y="3407708"/>
            <a:ext cx="4977199" cy="1960160"/>
          </a:xfrm>
          <a:prstGeom prst="rect">
            <a:avLst/>
          </a:prstGeom>
          <a:solidFill>
            <a:schemeClr val="bg1"/>
          </a:solidFill>
          <a:ln w="41275" cap="rnd">
            <a:solidFill>
              <a:srgbClr val="0070C0"/>
            </a:solidFill>
          </a:ln>
        </p:spPr>
        <p:txBody>
          <a:bodyPr wrap="square" lIns="0" tIns="0" rIns="0" bIns="0" rtlCol="0">
            <a:noAutofit/>
          </a:bodyPr>
          <a:lstStyle/>
          <a:p>
            <a:pPr>
              <a:lnSpc>
                <a:spcPct val="90000"/>
              </a:lnSpc>
            </a:pPr>
            <a:r>
              <a:rPr lang="en-US" dirty="0"/>
              <a:t> </a:t>
            </a:r>
            <a:r>
              <a:rPr lang="en-US" sz="1400" dirty="0" err="1"/>
              <a:t>serverPod</a:t>
            </a:r>
            <a:r>
              <a:rPr lang="en-US" sz="1400" dirty="0"/>
              <a:t>:   </a:t>
            </a:r>
          </a:p>
          <a:p>
            <a:pPr>
              <a:lnSpc>
                <a:spcPct val="90000"/>
              </a:lnSpc>
            </a:pPr>
            <a:r>
              <a:rPr lang="en-US" sz="1400" dirty="0"/>
              <a:t> </a:t>
            </a:r>
            <a:r>
              <a:rPr lang="en-US" sz="1400" dirty="0" smtClean="0"/>
              <a:t>    affinity</a:t>
            </a:r>
            <a:r>
              <a:rPr lang="en-US" sz="1400" dirty="0"/>
              <a:t>: </a:t>
            </a:r>
            <a:r>
              <a:rPr lang="en-US" sz="1400" dirty="0" err="1"/>
              <a:t>podAntiAffinity</a:t>
            </a:r>
            <a:r>
              <a:rPr lang="en-US" sz="1400" dirty="0"/>
              <a:t>: </a:t>
            </a:r>
            <a:r>
              <a:rPr lang="en-US" sz="1400" dirty="0" smtClean="0"/>
              <a:t>        </a:t>
            </a:r>
          </a:p>
          <a:p>
            <a:pPr>
              <a:lnSpc>
                <a:spcPct val="90000"/>
              </a:lnSpc>
            </a:pPr>
            <a:r>
              <a:rPr lang="en-US" sz="1400" dirty="0" smtClean="0"/>
              <a:t>         </a:t>
            </a:r>
            <a:r>
              <a:rPr lang="en-US" sz="1400" dirty="0" err="1" smtClean="0"/>
              <a:t>preferredDuringSchedulingIgnoredDuringExecution</a:t>
            </a:r>
            <a:r>
              <a:rPr lang="en-US" sz="1400" dirty="0" smtClean="0"/>
              <a:t>:</a:t>
            </a:r>
          </a:p>
          <a:p>
            <a:pPr>
              <a:lnSpc>
                <a:spcPct val="90000"/>
              </a:lnSpc>
            </a:pPr>
            <a:r>
              <a:rPr lang="en-US" sz="1400" dirty="0"/>
              <a:t> </a:t>
            </a:r>
            <a:r>
              <a:rPr lang="en-US" sz="1400" dirty="0" smtClean="0"/>
              <a:t>           - </a:t>
            </a:r>
            <a:r>
              <a:rPr lang="en-US" sz="1400" dirty="0" err="1" smtClean="0"/>
              <a:t>labelSelector</a:t>
            </a:r>
            <a:r>
              <a:rPr lang="en-US" sz="1400" dirty="0"/>
              <a:t>: </a:t>
            </a:r>
            <a:endParaRPr lang="en-US" sz="1400" dirty="0" smtClean="0"/>
          </a:p>
          <a:p>
            <a:pPr>
              <a:lnSpc>
                <a:spcPct val="90000"/>
              </a:lnSpc>
            </a:pPr>
            <a:r>
              <a:rPr lang="en-US" sz="1400" dirty="0"/>
              <a:t> </a:t>
            </a:r>
            <a:r>
              <a:rPr lang="en-US" sz="1400" dirty="0" smtClean="0"/>
              <a:t>                </a:t>
            </a:r>
            <a:r>
              <a:rPr lang="en-US" sz="1400" dirty="0" err="1" smtClean="0"/>
              <a:t>matchExpressions</a:t>
            </a:r>
            <a:r>
              <a:rPr lang="en-US" sz="1400" dirty="0"/>
              <a:t>: </a:t>
            </a:r>
          </a:p>
          <a:p>
            <a:pPr>
              <a:lnSpc>
                <a:spcPct val="90000"/>
              </a:lnSpc>
            </a:pPr>
            <a:r>
              <a:rPr lang="en-US" sz="1400" dirty="0" smtClean="0"/>
              <a:t>                      - key</a:t>
            </a:r>
            <a:r>
              <a:rPr lang="en-US" sz="1400" dirty="0"/>
              <a:t>: "</a:t>
            </a:r>
            <a:r>
              <a:rPr lang="en-US" sz="1400" dirty="0" err="1"/>
              <a:t>weblogic.clusterName</a:t>
            </a:r>
            <a:r>
              <a:rPr lang="en-US" sz="1400" dirty="0"/>
              <a:t>" </a:t>
            </a:r>
            <a:endParaRPr lang="en-US" sz="1400" dirty="0" smtClean="0"/>
          </a:p>
          <a:p>
            <a:pPr>
              <a:lnSpc>
                <a:spcPct val="90000"/>
              </a:lnSpc>
            </a:pPr>
            <a:r>
              <a:rPr lang="en-US" sz="1400" dirty="0" smtClean="0"/>
              <a:t>                         </a:t>
            </a:r>
            <a:r>
              <a:rPr lang="en-US" sz="1400" b="1" dirty="0" smtClean="0"/>
              <a:t>operator</a:t>
            </a:r>
            <a:r>
              <a:rPr lang="en-US" sz="1400" b="1" dirty="0"/>
              <a:t>: In </a:t>
            </a:r>
            <a:endParaRPr lang="en-US" sz="1400" b="1" dirty="0" smtClean="0"/>
          </a:p>
          <a:p>
            <a:pPr>
              <a:lnSpc>
                <a:spcPct val="90000"/>
              </a:lnSpc>
            </a:pPr>
            <a:r>
              <a:rPr lang="en-US" sz="1400" dirty="0" smtClean="0"/>
              <a:t>                         values</a:t>
            </a:r>
            <a:r>
              <a:rPr lang="en-US" sz="1400" dirty="0"/>
              <a:t>: - cluster-1 </a:t>
            </a:r>
            <a:endParaRPr lang="en-US" sz="1400" dirty="0" smtClean="0"/>
          </a:p>
          <a:p>
            <a:pPr>
              <a:lnSpc>
                <a:spcPct val="90000"/>
              </a:lnSpc>
            </a:pPr>
            <a:r>
              <a:rPr lang="en-US" sz="1400" dirty="0" smtClean="0"/>
              <a:t>              </a:t>
            </a:r>
            <a:r>
              <a:rPr lang="en-US" sz="1400" dirty="0" err="1" smtClean="0"/>
              <a:t>topologyKey</a:t>
            </a:r>
            <a:r>
              <a:rPr lang="en-US" sz="1400" dirty="0"/>
              <a:t>: "</a:t>
            </a:r>
            <a:r>
              <a:rPr lang="en-US" sz="1400" dirty="0" err="1"/>
              <a:t>kubernetes.io</a:t>
            </a:r>
            <a:r>
              <a:rPr lang="en-US" sz="1400" dirty="0"/>
              <a:t>/hostname"</a:t>
            </a:r>
          </a:p>
        </p:txBody>
      </p:sp>
      <p:cxnSp>
        <p:nvCxnSpPr>
          <p:cNvPr id="19" name="Straight Connector 18"/>
          <p:cNvCxnSpPr/>
          <p:nvPr/>
        </p:nvCxnSpPr>
        <p:spPr>
          <a:xfrm>
            <a:off x="6190354" y="3822544"/>
            <a:ext cx="618047" cy="0"/>
          </a:xfrm>
          <a:prstGeom prst="line">
            <a:avLst/>
          </a:prstGeom>
          <a:ln w="19050">
            <a:solidFill>
              <a:schemeClr val="accent2"/>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3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1952" y="1717041"/>
            <a:ext cx="11128097" cy="280416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8200"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Node 1</a:t>
            </a:r>
            <a:endParaRPr lang="en-US" dirty="0">
              <a:solidFill>
                <a:schemeClr val="tx1"/>
              </a:solidFill>
            </a:endParaRPr>
          </a:p>
        </p:txBody>
      </p:sp>
      <p:sp>
        <p:nvSpPr>
          <p:cNvPr id="8" name="Rounded Rectangle 7"/>
          <p:cNvSpPr/>
          <p:nvPr/>
        </p:nvSpPr>
        <p:spPr>
          <a:xfrm>
            <a:off x="8103686"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a:t>
            </a:r>
            <a:r>
              <a:rPr lang="en-US" dirty="0" smtClean="0">
                <a:solidFill>
                  <a:schemeClr val="tx1"/>
                </a:solidFill>
              </a:rPr>
              <a:t>3</a:t>
            </a:r>
            <a:endParaRPr lang="en-US" dirty="0">
              <a:solidFill>
                <a:schemeClr val="tx1"/>
              </a:solidFill>
            </a:endParaRPr>
          </a:p>
        </p:txBody>
      </p:sp>
      <p:sp>
        <p:nvSpPr>
          <p:cNvPr id="9" name="Rounded Rectangle 8"/>
          <p:cNvSpPr/>
          <p:nvPr/>
        </p:nvSpPr>
        <p:spPr>
          <a:xfrm>
            <a:off x="4470943"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a:t>
            </a:r>
            <a:r>
              <a:rPr lang="en-US" dirty="0" smtClean="0">
                <a:solidFill>
                  <a:schemeClr val="tx1"/>
                </a:solidFill>
              </a:rPr>
              <a:t>2</a:t>
            </a:r>
            <a:endParaRPr lang="en-US" dirty="0">
              <a:solidFill>
                <a:schemeClr val="tx1"/>
              </a:solidFill>
            </a:endParaRPr>
          </a:p>
        </p:txBody>
      </p:sp>
      <p:sp>
        <p:nvSpPr>
          <p:cNvPr id="10" name="TextBox 9"/>
          <p:cNvSpPr txBox="1"/>
          <p:nvPr/>
        </p:nvSpPr>
        <p:spPr>
          <a:xfrm>
            <a:off x="531952" y="4813300"/>
            <a:ext cx="5525948" cy="2419124"/>
          </a:xfrm>
          <a:prstGeom prst="rect">
            <a:avLst/>
          </a:prstGeom>
          <a:noFill/>
        </p:spPr>
        <p:txBody>
          <a:bodyPr wrap="square" rtlCol="0">
            <a:spAutoFit/>
          </a:bodyPr>
          <a:lstStyle/>
          <a:p>
            <a:pPr>
              <a:lnSpc>
                <a:spcPct val="90000"/>
              </a:lnSpc>
            </a:pPr>
            <a:r>
              <a:rPr lang="en-US" sz="1600" dirty="0" err="1"/>
              <a:t>nodeSelector</a:t>
            </a:r>
            <a:r>
              <a:rPr lang="en-US" sz="1600" dirty="0"/>
              <a:t>:     </a:t>
            </a:r>
          </a:p>
          <a:p>
            <a:pPr>
              <a:lnSpc>
                <a:spcPct val="90000"/>
              </a:lnSpc>
            </a:pPr>
            <a:r>
              <a:rPr lang="en-US" sz="1600" dirty="0"/>
              <a:t>          licensed-for-</a:t>
            </a:r>
            <a:r>
              <a:rPr lang="en-US" sz="1600" dirty="0" err="1"/>
              <a:t>weblogic</a:t>
            </a:r>
            <a:r>
              <a:rPr lang="en-US" sz="1600" dirty="0"/>
              <a:t>: </a:t>
            </a:r>
            <a:r>
              <a:rPr lang="en-US" sz="1600" dirty="0" smtClean="0"/>
              <a:t>true</a:t>
            </a:r>
          </a:p>
          <a:p>
            <a:pPr>
              <a:lnSpc>
                <a:spcPct val="90000"/>
              </a:lnSpc>
            </a:pPr>
            <a:r>
              <a:rPr lang="en-US" sz="1600" dirty="0" smtClean="0"/>
              <a:t> </a:t>
            </a:r>
          </a:p>
          <a:p>
            <a:pPr>
              <a:lnSpc>
                <a:spcPct val="90000"/>
              </a:lnSpc>
            </a:pPr>
            <a:r>
              <a:rPr lang="en-US" sz="1600" dirty="0" smtClean="0"/>
              <a:t>affinity</a:t>
            </a:r>
            <a:r>
              <a:rPr lang="en-US" sz="1600" dirty="0"/>
              <a:t>: </a:t>
            </a:r>
            <a:r>
              <a:rPr lang="en-US" sz="1600" dirty="0" err="1"/>
              <a:t>podAntiAffinity</a:t>
            </a:r>
            <a:r>
              <a:rPr lang="en-US" sz="1600" dirty="0"/>
              <a:t>:         </a:t>
            </a:r>
          </a:p>
          <a:p>
            <a:pPr>
              <a:lnSpc>
                <a:spcPct val="90000"/>
              </a:lnSpc>
            </a:pPr>
            <a:r>
              <a:rPr lang="en-US" sz="1600" dirty="0"/>
              <a:t>         </a:t>
            </a:r>
            <a:r>
              <a:rPr lang="en-US" sz="1600" dirty="0" err="1"/>
              <a:t>preferredDuringSchedulingIgnoredDuringExecution</a:t>
            </a:r>
            <a:r>
              <a:rPr lang="en-US" sz="1600" dirty="0"/>
              <a:t>:</a:t>
            </a:r>
          </a:p>
          <a:p>
            <a:pPr>
              <a:lnSpc>
                <a:spcPct val="90000"/>
              </a:lnSpc>
            </a:pPr>
            <a:r>
              <a:rPr lang="en-US" sz="1600" dirty="0"/>
              <a:t>            - </a:t>
            </a:r>
            <a:r>
              <a:rPr lang="en-US" sz="1600" dirty="0" err="1"/>
              <a:t>labelSelector</a:t>
            </a:r>
            <a:r>
              <a:rPr lang="en-US" sz="1600" dirty="0"/>
              <a:t>: </a:t>
            </a:r>
          </a:p>
          <a:p>
            <a:pPr>
              <a:lnSpc>
                <a:spcPct val="90000"/>
              </a:lnSpc>
            </a:pPr>
            <a:r>
              <a:rPr lang="en-US" sz="1600" dirty="0"/>
              <a:t>                 </a:t>
            </a:r>
            <a:r>
              <a:rPr lang="en-US" sz="1600" dirty="0" err="1"/>
              <a:t>matchExpressions</a:t>
            </a:r>
            <a:r>
              <a:rPr lang="en-US" sz="1600" dirty="0"/>
              <a:t>: </a:t>
            </a:r>
          </a:p>
          <a:p>
            <a:pPr>
              <a:lnSpc>
                <a:spcPct val="90000"/>
              </a:lnSpc>
            </a:pPr>
            <a:r>
              <a:rPr lang="en-US" sz="1600" dirty="0"/>
              <a:t>                      - key: "</a:t>
            </a:r>
            <a:r>
              <a:rPr lang="en-US" sz="1600" dirty="0" err="1"/>
              <a:t>weblogic.clusterName</a:t>
            </a:r>
            <a:r>
              <a:rPr lang="en-US" sz="1600" dirty="0"/>
              <a:t>" </a:t>
            </a:r>
          </a:p>
          <a:p>
            <a:pPr marL="285750" indent="-285750">
              <a:lnSpc>
                <a:spcPct val="90000"/>
              </a:lnSpc>
              <a:buFontTx/>
              <a:buChar char="-"/>
            </a:pPr>
            <a:r>
              <a:rPr lang="en-US" sz="1600" dirty="0"/>
              <a:t>                     </a:t>
            </a:r>
            <a:r>
              <a:rPr lang="en-US" sz="1600" b="1" dirty="0"/>
              <a:t>operator: In </a:t>
            </a:r>
          </a:p>
          <a:p>
            <a:pPr>
              <a:lnSpc>
                <a:spcPct val="90000"/>
              </a:lnSpc>
            </a:pPr>
            <a:endParaRPr lang="en-US" sz="2400" dirty="0"/>
          </a:p>
        </p:txBody>
      </p:sp>
      <p:sp>
        <p:nvSpPr>
          <p:cNvPr id="11" name="TextBox 10"/>
          <p:cNvSpPr txBox="1"/>
          <p:nvPr/>
        </p:nvSpPr>
        <p:spPr>
          <a:xfrm>
            <a:off x="1371600" y="4043899"/>
            <a:ext cx="2667000" cy="338554"/>
          </a:xfrm>
          <a:prstGeom prst="rect">
            <a:avLst/>
          </a:prstGeom>
          <a:noFill/>
        </p:spPr>
        <p:txBody>
          <a:bodyPr wrap="square" rtlCol="0">
            <a:spAutoFit/>
          </a:bodyPr>
          <a:lstStyle/>
          <a:p>
            <a:pPr algn="l"/>
            <a:r>
              <a:rPr lang="en-US" sz="1600" i="1" dirty="0" smtClean="0">
                <a:latin typeface="Oracle Sans Light" panose="020B0403020204020204" pitchFamily="34" charset="0"/>
                <a:cs typeface="Oracle Sans Light" panose="020B0403020204020204" pitchFamily="34" charset="0"/>
              </a:rPr>
              <a:t>Licensed-for-</a:t>
            </a:r>
            <a:r>
              <a:rPr lang="en-US" sz="1600" i="1" dirty="0" err="1" smtClean="0">
                <a:latin typeface="Oracle Sans Light" panose="020B0403020204020204" pitchFamily="34" charset="0"/>
                <a:cs typeface="Oracle Sans Light" panose="020B0403020204020204" pitchFamily="34" charset="0"/>
              </a:rPr>
              <a:t>weblogic</a:t>
            </a:r>
            <a:endParaRPr lang="en-US" sz="1600" i="1" dirty="0" smtClean="0">
              <a:latin typeface="Oracle Sans Light" panose="020B0403020204020204" pitchFamily="34" charset="0"/>
              <a:cs typeface="Oracle Sans Light" panose="020B0403020204020204" pitchFamily="34" charset="0"/>
            </a:endParaRPr>
          </a:p>
        </p:txBody>
      </p:sp>
      <p:sp>
        <p:nvSpPr>
          <p:cNvPr id="12" name="TextBox 11"/>
          <p:cNvSpPr txBox="1"/>
          <p:nvPr/>
        </p:nvSpPr>
        <p:spPr>
          <a:xfrm>
            <a:off x="5081448" y="4017546"/>
            <a:ext cx="2667000" cy="338554"/>
          </a:xfrm>
          <a:prstGeom prst="rect">
            <a:avLst/>
          </a:prstGeom>
          <a:noFill/>
        </p:spPr>
        <p:txBody>
          <a:bodyPr wrap="square" rtlCol="0">
            <a:spAutoFit/>
          </a:bodyPr>
          <a:lstStyle/>
          <a:p>
            <a:pPr algn="l"/>
            <a:r>
              <a:rPr lang="en-US" sz="1600" i="1" dirty="0" smtClean="0">
                <a:latin typeface="Oracle Sans Light" panose="020B0403020204020204" pitchFamily="34" charset="0"/>
                <a:cs typeface="Oracle Sans Light" panose="020B0403020204020204" pitchFamily="34" charset="0"/>
              </a:rPr>
              <a:t>Licensed-for-</a:t>
            </a:r>
            <a:r>
              <a:rPr lang="en-US" sz="1600" i="1" dirty="0" err="1" smtClean="0">
                <a:latin typeface="Oracle Sans Light" panose="020B0403020204020204" pitchFamily="34" charset="0"/>
                <a:cs typeface="Oracle Sans Light" panose="020B0403020204020204" pitchFamily="34" charset="0"/>
              </a:rPr>
              <a:t>weblogic</a:t>
            </a:r>
            <a:endParaRPr lang="en-US" sz="1600" i="1" dirty="0" smtClean="0">
              <a:latin typeface="Oracle Sans Light" panose="020B0403020204020204" pitchFamily="34" charset="0"/>
              <a:cs typeface="Oracle Sans Light" panose="020B0403020204020204" pitchFamily="34" charset="0"/>
            </a:endParaRPr>
          </a:p>
        </p:txBody>
      </p:sp>
      <p:sp>
        <p:nvSpPr>
          <p:cNvPr id="14" name="Cube 13"/>
          <p:cNvSpPr/>
          <p:nvPr/>
        </p:nvSpPr>
        <p:spPr>
          <a:xfrm>
            <a:off x="1160454" y="2683495"/>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POD1</a:t>
            </a:r>
          </a:p>
        </p:txBody>
      </p:sp>
      <p:sp>
        <p:nvSpPr>
          <p:cNvPr id="16" name="Cube 15"/>
          <p:cNvSpPr/>
          <p:nvPr/>
        </p:nvSpPr>
        <p:spPr>
          <a:xfrm>
            <a:off x="7629096" y="561011"/>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a:t>
            </a:r>
            <a:r>
              <a:rPr lang="en-US" sz="1400" dirty="0" smtClean="0"/>
              <a:t>POD2</a:t>
            </a:r>
            <a:endParaRPr lang="en-US" sz="1400" dirty="0"/>
          </a:p>
        </p:txBody>
      </p:sp>
      <p:sp>
        <p:nvSpPr>
          <p:cNvPr id="17" name="TextBox 16"/>
          <p:cNvSpPr txBox="1"/>
          <p:nvPr/>
        </p:nvSpPr>
        <p:spPr>
          <a:xfrm>
            <a:off x="5626643" y="861413"/>
            <a:ext cx="1430071" cy="461665"/>
          </a:xfrm>
          <a:prstGeom prst="rect">
            <a:avLst/>
          </a:prstGeom>
          <a:noFill/>
        </p:spPr>
        <p:txBody>
          <a:bodyPr wrap="none" rtlCol="0">
            <a:spAutoFit/>
          </a:bodyPr>
          <a:lstStyle/>
          <a:p>
            <a:pPr algn="l"/>
            <a:r>
              <a:rPr lang="en-US" sz="2400" dirty="0" smtClean="0">
                <a:latin typeface="Oracle Sans Light" panose="020B0403020204020204" pitchFamily="34" charset="0"/>
                <a:cs typeface="Oracle Sans Light" panose="020B0403020204020204" pitchFamily="34" charset="0"/>
              </a:rPr>
              <a:t>Schedule</a:t>
            </a:r>
          </a:p>
        </p:txBody>
      </p:sp>
      <p:sp>
        <p:nvSpPr>
          <p:cNvPr id="18" name="Oval 17"/>
          <p:cNvSpPr>
            <a:spLocks noChangeAspect="1"/>
          </p:cNvSpPr>
          <p:nvPr/>
        </p:nvSpPr>
        <p:spPr>
          <a:xfrm>
            <a:off x="3346909" y="709520"/>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smtClean="0">
                <a:solidFill>
                  <a:schemeClr val="bg1"/>
                </a:solidFill>
              </a:rPr>
              <a:t>Operator</a:t>
            </a:r>
            <a:endParaRPr lang="en-US" sz="2000" dirty="0">
              <a:solidFill>
                <a:schemeClr val="bg1"/>
              </a:solidFill>
            </a:endParaRPr>
          </a:p>
        </p:txBody>
      </p:sp>
      <p:sp>
        <p:nvSpPr>
          <p:cNvPr id="3" name="Rectangle 2"/>
          <p:cNvSpPr/>
          <p:nvPr/>
        </p:nvSpPr>
        <p:spPr>
          <a:xfrm>
            <a:off x="838200" y="3501010"/>
            <a:ext cx="1343638" cy="246221"/>
          </a:xfrm>
          <a:prstGeom prst="rect">
            <a:avLst/>
          </a:prstGeom>
        </p:spPr>
        <p:txBody>
          <a:bodyPr wrap="none">
            <a:spAutoFit/>
          </a:bodyPr>
          <a:lstStyle/>
          <a:p>
            <a:r>
              <a:rPr lang="en-US" sz="1000" dirty="0" err="1"/>
              <a:t>weblogic.clusterName</a:t>
            </a:r>
            <a:endParaRPr lang="en-US" sz="1000" dirty="0"/>
          </a:p>
        </p:txBody>
      </p:sp>
    </p:spTree>
    <p:extLst>
      <p:ext uri="{BB962C8B-B14F-4D97-AF65-F5344CB8AC3E}">
        <p14:creationId xmlns:p14="http://schemas.microsoft.com/office/powerpoint/2010/main" val="106018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1952" y="1717041"/>
            <a:ext cx="11128097" cy="280416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8200"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Node 1</a:t>
            </a:r>
            <a:endParaRPr lang="en-US" dirty="0">
              <a:solidFill>
                <a:schemeClr val="tx1"/>
              </a:solidFill>
            </a:endParaRPr>
          </a:p>
        </p:txBody>
      </p:sp>
      <p:sp>
        <p:nvSpPr>
          <p:cNvPr id="8" name="Rounded Rectangle 7"/>
          <p:cNvSpPr/>
          <p:nvPr/>
        </p:nvSpPr>
        <p:spPr>
          <a:xfrm>
            <a:off x="8103686"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a:t>
            </a:r>
            <a:r>
              <a:rPr lang="en-US" dirty="0" smtClean="0">
                <a:solidFill>
                  <a:schemeClr val="tx1"/>
                </a:solidFill>
              </a:rPr>
              <a:t>3</a:t>
            </a:r>
            <a:endParaRPr lang="en-US" dirty="0">
              <a:solidFill>
                <a:schemeClr val="tx1"/>
              </a:solidFill>
            </a:endParaRPr>
          </a:p>
        </p:txBody>
      </p:sp>
      <p:sp>
        <p:nvSpPr>
          <p:cNvPr id="9" name="Rounded Rectangle 8"/>
          <p:cNvSpPr/>
          <p:nvPr/>
        </p:nvSpPr>
        <p:spPr>
          <a:xfrm>
            <a:off x="4470943"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a:t>
            </a:r>
            <a:r>
              <a:rPr lang="en-US" dirty="0" smtClean="0">
                <a:solidFill>
                  <a:schemeClr val="tx1"/>
                </a:solidFill>
              </a:rPr>
              <a:t>2</a:t>
            </a:r>
            <a:endParaRPr lang="en-US" dirty="0">
              <a:solidFill>
                <a:schemeClr val="tx1"/>
              </a:solidFill>
            </a:endParaRPr>
          </a:p>
        </p:txBody>
      </p:sp>
      <p:sp>
        <p:nvSpPr>
          <p:cNvPr id="10" name="TextBox 9"/>
          <p:cNvSpPr txBox="1"/>
          <p:nvPr/>
        </p:nvSpPr>
        <p:spPr>
          <a:xfrm>
            <a:off x="531952" y="4813300"/>
            <a:ext cx="5525948" cy="2419124"/>
          </a:xfrm>
          <a:prstGeom prst="rect">
            <a:avLst/>
          </a:prstGeom>
          <a:noFill/>
        </p:spPr>
        <p:txBody>
          <a:bodyPr wrap="square" rtlCol="0">
            <a:spAutoFit/>
          </a:bodyPr>
          <a:lstStyle/>
          <a:p>
            <a:pPr>
              <a:lnSpc>
                <a:spcPct val="90000"/>
              </a:lnSpc>
            </a:pPr>
            <a:r>
              <a:rPr lang="en-US" sz="1600" dirty="0" err="1"/>
              <a:t>nodeSelector</a:t>
            </a:r>
            <a:r>
              <a:rPr lang="en-US" sz="1600" dirty="0"/>
              <a:t>:     </a:t>
            </a:r>
          </a:p>
          <a:p>
            <a:pPr>
              <a:lnSpc>
                <a:spcPct val="90000"/>
              </a:lnSpc>
            </a:pPr>
            <a:r>
              <a:rPr lang="en-US" sz="1600" dirty="0"/>
              <a:t>          licensed-for-</a:t>
            </a:r>
            <a:r>
              <a:rPr lang="en-US" sz="1600" dirty="0" err="1"/>
              <a:t>weblogic</a:t>
            </a:r>
            <a:r>
              <a:rPr lang="en-US" sz="1600" dirty="0"/>
              <a:t>: </a:t>
            </a:r>
            <a:r>
              <a:rPr lang="en-US" sz="1600" dirty="0" smtClean="0"/>
              <a:t>true</a:t>
            </a:r>
          </a:p>
          <a:p>
            <a:pPr>
              <a:lnSpc>
                <a:spcPct val="90000"/>
              </a:lnSpc>
            </a:pPr>
            <a:r>
              <a:rPr lang="en-US" sz="1600" dirty="0" smtClean="0"/>
              <a:t> </a:t>
            </a:r>
          </a:p>
          <a:p>
            <a:pPr>
              <a:lnSpc>
                <a:spcPct val="90000"/>
              </a:lnSpc>
            </a:pPr>
            <a:r>
              <a:rPr lang="en-US" sz="1600" dirty="0" smtClean="0"/>
              <a:t>affinity</a:t>
            </a:r>
            <a:r>
              <a:rPr lang="en-US" sz="1600" dirty="0"/>
              <a:t>: </a:t>
            </a:r>
            <a:r>
              <a:rPr lang="en-US" sz="1600" dirty="0" err="1"/>
              <a:t>podAntiAffinity</a:t>
            </a:r>
            <a:r>
              <a:rPr lang="en-US" sz="1600" dirty="0"/>
              <a:t>:         </a:t>
            </a:r>
          </a:p>
          <a:p>
            <a:pPr>
              <a:lnSpc>
                <a:spcPct val="90000"/>
              </a:lnSpc>
            </a:pPr>
            <a:r>
              <a:rPr lang="en-US" sz="1600" dirty="0"/>
              <a:t>         </a:t>
            </a:r>
            <a:r>
              <a:rPr lang="en-US" sz="1600" b="1" dirty="0" err="1"/>
              <a:t>preferredDuringSchedulingIgnoredDuringExecution</a:t>
            </a:r>
            <a:r>
              <a:rPr lang="en-US" sz="1600" dirty="0"/>
              <a:t>:</a:t>
            </a:r>
          </a:p>
          <a:p>
            <a:pPr>
              <a:lnSpc>
                <a:spcPct val="90000"/>
              </a:lnSpc>
            </a:pPr>
            <a:r>
              <a:rPr lang="en-US" sz="1600" dirty="0"/>
              <a:t>            - </a:t>
            </a:r>
            <a:r>
              <a:rPr lang="en-US" sz="1600" dirty="0" err="1"/>
              <a:t>labelSelector</a:t>
            </a:r>
            <a:r>
              <a:rPr lang="en-US" sz="1600" dirty="0"/>
              <a:t>: </a:t>
            </a:r>
          </a:p>
          <a:p>
            <a:pPr>
              <a:lnSpc>
                <a:spcPct val="90000"/>
              </a:lnSpc>
            </a:pPr>
            <a:r>
              <a:rPr lang="en-US" sz="1600" dirty="0"/>
              <a:t>                 </a:t>
            </a:r>
            <a:r>
              <a:rPr lang="en-US" sz="1600" dirty="0" err="1"/>
              <a:t>matchExpressions</a:t>
            </a:r>
            <a:r>
              <a:rPr lang="en-US" sz="1600" dirty="0"/>
              <a:t>: </a:t>
            </a:r>
          </a:p>
          <a:p>
            <a:pPr>
              <a:lnSpc>
                <a:spcPct val="90000"/>
              </a:lnSpc>
            </a:pPr>
            <a:r>
              <a:rPr lang="en-US" sz="1600" dirty="0"/>
              <a:t>                      - key: "</a:t>
            </a:r>
            <a:r>
              <a:rPr lang="en-US" sz="1600" dirty="0" err="1"/>
              <a:t>weblogic.clusterName</a:t>
            </a:r>
            <a:r>
              <a:rPr lang="en-US" sz="1600" dirty="0"/>
              <a:t>" </a:t>
            </a:r>
          </a:p>
          <a:p>
            <a:pPr marL="285750" indent="-285750">
              <a:lnSpc>
                <a:spcPct val="90000"/>
              </a:lnSpc>
              <a:buFontTx/>
              <a:buChar char="-"/>
            </a:pPr>
            <a:r>
              <a:rPr lang="en-US" sz="1600" dirty="0"/>
              <a:t>                     </a:t>
            </a:r>
            <a:r>
              <a:rPr lang="en-US" sz="1600" b="1" dirty="0"/>
              <a:t>operator: In </a:t>
            </a:r>
          </a:p>
          <a:p>
            <a:pPr>
              <a:lnSpc>
                <a:spcPct val="90000"/>
              </a:lnSpc>
            </a:pPr>
            <a:endParaRPr lang="en-US" sz="2400" dirty="0"/>
          </a:p>
        </p:txBody>
      </p:sp>
      <p:sp>
        <p:nvSpPr>
          <p:cNvPr id="11" name="TextBox 10"/>
          <p:cNvSpPr txBox="1"/>
          <p:nvPr/>
        </p:nvSpPr>
        <p:spPr>
          <a:xfrm>
            <a:off x="1371600" y="4043899"/>
            <a:ext cx="2667000" cy="338554"/>
          </a:xfrm>
          <a:prstGeom prst="rect">
            <a:avLst/>
          </a:prstGeom>
          <a:noFill/>
        </p:spPr>
        <p:txBody>
          <a:bodyPr wrap="square" rtlCol="0">
            <a:spAutoFit/>
          </a:bodyPr>
          <a:lstStyle/>
          <a:p>
            <a:pPr algn="l"/>
            <a:r>
              <a:rPr lang="en-US" sz="1600" i="1" dirty="0" smtClean="0">
                <a:latin typeface="Oracle Sans Light" panose="020B0403020204020204" pitchFamily="34" charset="0"/>
                <a:cs typeface="Oracle Sans Light" panose="020B0403020204020204" pitchFamily="34" charset="0"/>
              </a:rPr>
              <a:t>Licensed-for-</a:t>
            </a:r>
            <a:r>
              <a:rPr lang="en-US" sz="1600" i="1" dirty="0" err="1" smtClean="0">
                <a:latin typeface="Oracle Sans Light" panose="020B0403020204020204" pitchFamily="34" charset="0"/>
                <a:cs typeface="Oracle Sans Light" panose="020B0403020204020204" pitchFamily="34" charset="0"/>
              </a:rPr>
              <a:t>weblogic</a:t>
            </a:r>
            <a:endParaRPr lang="en-US" sz="1600" i="1" dirty="0" smtClean="0">
              <a:latin typeface="Oracle Sans Light" panose="020B0403020204020204" pitchFamily="34" charset="0"/>
              <a:cs typeface="Oracle Sans Light" panose="020B0403020204020204" pitchFamily="34" charset="0"/>
            </a:endParaRPr>
          </a:p>
        </p:txBody>
      </p:sp>
      <p:sp>
        <p:nvSpPr>
          <p:cNvPr id="12" name="TextBox 11"/>
          <p:cNvSpPr txBox="1"/>
          <p:nvPr/>
        </p:nvSpPr>
        <p:spPr>
          <a:xfrm>
            <a:off x="5081448" y="4017546"/>
            <a:ext cx="2667000" cy="338554"/>
          </a:xfrm>
          <a:prstGeom prst="rect">
            <a:avLst/>
          </a:prstGeom>
          <a:noFill/>
        </p:spPr>
        <p:txBody>
          <a:bodyPr wrap="square" rtlCol="0">
            <a:spAutoFit/>
          </a:bodyPr>
          <a:lstStyle/>
          <a:p>
            <a:pPr algn="l"/>
            <a:r>
              <a:rPr lang="en-US" sz="1600" i="1" dirty="0" smtClean="0">
                <a:latin typeface="Oracle Sans Light" panose="020B0403020204020204" pitchFamily="34" charset="0"/>
                <a:cs typeface="Oracle Sans Light" panose="020B0403020204020204" pitchFamily="34" charset="0"/>
              </a:rPr>
              <a:t>Licensed-for-</a:t>
            </a:r>
            <a:r>
              <a:rPr lang="en-US" sz="1600" i="1" dirty="0" err="1" smtClean="0">
                <a:latin typeface="Oracle Sans Light" panose="020B0403020204020204" pitchFamily="34" charset="0"/>
                <a:cs typeface="Oracle Sans Light" panose="020B0403020204020204" pitchFamily="34" charset="0"/>
              </a:rPr>
              <a:t>weblogic</a:t>
            </a:r>
            <a:endParaRPr lang="en-US" sz="1600" i="1" dirty="0" smtClean="0">
              <a:latin typeface="Oracle Sans Light" panose="020B0403020204020204" pitchFamily="34" charset="0"/>
              <a:cs typeface="Oracle Sans Light" panose="020B0403020204020204" pitchFamily="34" charset="0"/>
            </a:endParaRPr>
          </a:p>
        </p:txBody>
      </p:sp>
      <p:sp>
        <p:nvSpPr>
          <p:cNvPr id="14" name="Cube 13"/>
          <p:cNvSpPr/>
          <p:nvPr/>
        </p:nvSpPr>
        <p:spPr>
          <a:xfrm>
            <a:off x="1160454" y="2683495"/>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POD1</a:t>
            </a:r>
          </a:p>
        </p:txBody>
      </p:sp>
      <p:sp>
        <p:nvSpPr>
          <p:cNvPr id="15" name="Cube 14"/>
          <p:cNvSpPr/>
          <p:nvPr/>
        </p:nvSpPr>
        <p:spPr>
          <a:xfrm>
            <a:off x="4885527" y="2683494"/>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a:t>
            </a:r>
            <a:r>
              <a:rPr lang="en-US" sz="1400" dirty="0" smtClean="0"/>
              <a:t>POD2</a:t>
            </a:r>
            <a:endParaRPr lang="en-US" sz="1400" dirty="0"/>
          </a:p>
        </p:txBody>
      </p:sp>
      <p:sp>
        <p:nvSpPr>
          <p:cNvPr id="21" name="Oval 20"/>
          <p:cNvSpPr>
            <a:spLocks noChangeAspect="1"/>
          </p:cNvSpPr>
          <p:nvPr/>
        </p:nvSpPr>
        <p:spPr>
          <a:xfrm>
            <a:off x="3346909" y="709520"/>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smtClean="0">
                <a:solidFill>
                  <a:schemeClr val="bg1"/>
                </a:solidFill>
              </a:rPr>
              <a:t>Operator</a:t>
            </a:r>
            <a:endParaRPr lang="en-US" sz="2000" dirty="0">
              <a:solidFill>
                <a:schemeClr val="bg1"/>
              </a:solidFill>
            </a:endParaRPr>
          </a:p>
        </p:txBody>
      </p:sp>
      <p:cxnSp>
        <p:nvCxnSpPr>
          <p:cNvPr id="23" name="Straight Arrow Connector 22"/>
          <p:cNvCxnSpPr>
            <a:stCxn id="21" idx="4"/>
          </p:cNvCxnSpPr>
          <p:nvPr/>
        </p:nvCxnSpPr>
        <p:spPr>
          <a:xfrm>
            <a:off x="4241800" y="1323078"/>
            <a:ext cx="839648" cy="1255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38200" y="3501010"/>
            <a:ext cx="1343638" cy="246221"/>
          </a:xfrm>
          <a:prstGeom prst="rect">
            <a:avLst/>
          </a:prstGeom>
        </p:spPr>
        <p:txBody>
          <a:bodyPr wrap="none">
            <a:spAutoFit/>
          </a:bodyPr>
          <a:lstStyle/>
          <a:p>
            <a:r>
              <a:rPr lang="en-US" sz="1000" dirty="0" err="1"/>
              <a:t>weblogic.clusterName</a:t>
            </a:r>
            <a:endParaRPr lang="en-US" sz="1000" dirty="0"/>
          </a:p>
        </p:txBody>
      </p:sp>
      <p:sp>
        <p:nvSpPr>
          <p:cNvPr id="25" name="Rectangle 24"/>
          <p:cNvSpPr/>
          <p:nvPr/>
        </p:nvSpPr>
        <p:spPr>
          <a:xfrm>
            <a:off x="4625362" y="3554745"/>
            <a:ext cx="1343638" cy="246221"/>
          </a:xfrm>
          <a:prstGeom prst="rect">
            <a:avLst/>
          </a:prstGeom>
        </p:spPr>
        <p:txBody>
          <a:bodyPr wrap="none">
            <a:spAutoFit/>
          </a:bodyPr>
          <a:lstStyle/>
          <a:p>
            <a:r>
              <a:rPr lang="en-US" sz="1000" dirty="0" err="1"/>
              <a:t>weblogic.clusterName</a:t>
            </a:r>
            <a:endParaRPr lang="en-US" sz="1000" dirty="0"/>
          </a:p>
        </p:txBody>
      </p:sp>
    </p:spTree>
    <p:extLst>
      <p:ext uri="{BB962C8B-B14F-4D97-AF65-F5344CB8AC3E}">
        <p14:creationId xmlns:p14="http://schemas.microsoft.com/office/powerpoint/2010/main" val="17722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1952" y="1717041"/>
            <a:ext cx="11128097" cy="280416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8200"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Node 1</a:t>
            </a:r>
            <a:endParaRPr lang="en-US" dirty="0">
              <a:solidFill>
                <a:schemeClr val="tx1"/>
              </a:solidFill>
            </a:endParaRPr>
          </a:p>
        </p:txBody>
      </p:sp>
      <p:sp>
        <p:nvSpPr>
          <p:cNvPr id="8" name="Rounded Rectangle 7"/>
          <p:cNvSpPr/>
          <p:nvPr/>
        </p:nvSpPr>
        <p:spPr>
          <a:xfrm>
            <a:off x="8103686"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a:t>
            </a:r>
            <a:r>
              <a:rPr lang="en-US" dirty="0" smtClean="0">
                <a:solidFill>
                  <a:schemeClr val="tx1"/>
                </a:solidFill>
              </a:rPr>
              <a:t>3</a:t>
            </a:r>
            <a:endParaRPr lang="en-US" dirty="0">
              <a:solidFill>
                <a:schemeClr val="tx1"/>
              </a:solidFill>
            </a:endParaRPr>
          </a:p>
        </p:txBody>
      </p:sp>
      <p:sp>
        <p:nvSpPr>
          <p:cNvPr id="9" name="Rounded Rectangle 8"/>
          <p:cNvSpPr/>
          <p:nvPr/>
        </p:nvSpPr>
        <p:spPr>
          <a:xfrm>
            <a:off x="4470943"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a:t>
            </a:r>
            <a:r>
              <a:rPr lang="en-US" dirty="0" smtClean="0">
                <a:solidFill>
                  <a:schemeClr val="tx1"/>
                </a:solidFill>
              </a:rPr>
              <a:t>2</a:t>
            </a:r>
            <a:endParaRPr lang="en-US" dirty="0">
              <a:solidFill>
                <a:schemeClr val="tx1"/>
              </a:solidFill>
            </a:endParaRPr>
          </a:p>
        </p:txBody>
      </p:sp>
      <p:sp>
        <p:nvSpPr>
          <p:cNvPr id="10" name="TextBox 9"/>
          <p:cNvSpPr txBox="1"/>
          <p:nvPr/>
        </p:nvSpPr>
        <p:spPr>
          <a:xfrm>
            <a:off x="531952" y="4813300"/>
            <a:ext cx="5525948" cy="2419124"/>
          </a:xfrm>
          <a:prstGeom prst="rect">
            <a:avLst/>
          </a:prstGeom>
          <a:noFill/>
        </p:spPr>
        <p:txBody>
          <a:bodyPr wrap="square" rtlCol="0">
            <a:spAutoFit/>
          </a:bodyPr>
          <a:lstStyle/>
          <a:p>
            <a:pPr>
              <a:lnSpc>
                <a:spcPct val="90000"/>
              </a:lnSpc>
            </a:pPr>
            <a:r>
              <a:rPr lang="en-US" sz="1600" dirty="0" err="1"/>
              <a:t>nodeSelector</a:t>
            </a:r>
            <a:r>
              <a:rPr lang="en-US" sz="1600" dirty="0"/>
              <a:t>:     </a:t>
            </a:r>
          </a:p>
          <a:p>
            <a:pPr>
              <a:lnSpc>
                <a:spcPct val="90000"/>
              </a:lnSpc>
            </a:pPr>
            <a:r>
              <a:rPr lang="en-US" sz="1600" dirty="0"/>
              <a:t>          licensed-for-</a:t>
            </a:r>
            <a:r>
              <a:rPr lang="en-US" sz="1600" dirty="0" err="1"/>
              <a:t>weblogic</a:t>
            </a:r>
            <a:r>
              <a:rPr lang="en-US" sz="1600" dirty="0"/>
              <a:t>: </a:t>
            </a:r>
            <a:r>
              <a:rPr lang="en-US" sz="1600" dirty="0" smtClean="0"/>
              <a:t>true</a:t>
            </a:r>
          </a:p>
          <a:p>
            <a:pPr>
              <a:lnSpc>
                <a:spcPct val="90000"/>
              </a:lnSpc>
            </a:pPr>
            <a:r>
              <a:rPr lang="en-US" sz="1600" dirty="0" smtClean="0"/>
              <a:t> </a:t>
            </a:r>
          </a:p>
          <a:p>
            <a:pPr>
              <a:lnSpc>
                <a:spcPct val="90000"/>
              </a:lnSpc>
            </a:pPr>
            <a:r>
              <a:rPr lang="en-US" sz="1600" dirty="0" smtClean="0"/>
              <a:t>affinity</a:t>
            </a:r>
            <a:r>
              <a:rPr lang="en-US" sz="1600" dirty="0"/>
              <a:t>: </a:t>
            </a:r>
            <a:r>
              <a:rPr lang="en-US" sz="1600" dirty="0" err="1"/>
              <a:t>podAntiAffinity</a:t>
            </a:r>
            <a:r>
              <a:rPr lang="en-US" sz="1600" dirty="0"/>
              <a:t>:         </a:t>
            </a:r>
          </a:p>
          <a:p>
            <a:pPr>
              <a:lnSpc>
                <a:spcPct val="90000"/>
              </a:lnSpc>
            </a:pPr>
            <a:r>
              <a:rPr lang="en-US" sz="1600" dirty="0"/>
              <a:t>         </a:t>
            </a:r>
            <a:r>
              <a:rPr lang="en-US" sz="1600" dirty="0" err="1"/>
              <a:t>preferredDuringSchedulingIgnoredDuringExecution</a:t>
            </a:r>
            <a:r>
              <a:rPr lang="en-US" sz="1600" dirty="0"/>
              <a:t>:</a:t>
            </a:r>
          </a:p>
          <a:p>
            <a:pPr>
              <a:lnSpc>
                <a:spcPct val="90000"/>
              </a:lnSpc>
            </a:pPr>
            <a:r>
              <a:rPr lang="en-US" sz="1600" dirty="0"/>
              <a:t>            - </a:t>
            </a:r>
            <a:r>
              <a:rPr lang="en-US" sz="1600" dirty="0" err="1"/>
              <a:t>labelSelector</a:t>
            </a:r>
            <a:r>
              <a:rPr lang="en-US" sz="1600" dirty="0"/>
              <a:t>: </a:t>
            </a:r>
          </a:p>
          <a:p>
            <a:pPr>
              <a:lnSpc>
                <a:spcPct val="90000"/>
              </a:lnSpc>
            </a:pPr>
            <a:r>
              <a:rPr lang="en-US" sz="1600" dirty="0"/>
              <a:t>                 </a:t>
            </a:r>
            <a:r>
              <a:rPr lang="en-US" sz="1600" dirty="0" err="1"/>
              <a:t>matchExpressions</a:t>
            </a:r>
            <a:r>
              <a:rPr lang="en-US" sz="1600" dirty="0"/>
              <a:t>: </a:t>
            </a:r>
          </a:p>
          <a:p>
            <a:pPr>
              <a:lnSpc>
                <a:spcPct val="90000"/>
              </a:lnSpc>
            </a:pPr>
            <a:r>
              <a:rPr lang="en-US" sz="1600" dirty="0"/>
              <a:t>                      - key: "</a:t>
            </a:r>
            <a:r>
              <a:rPr lang="en-US" sz="1600" dirty="0" err="1"/>
              <a:t>weblogic.clusterName</a:t>
            </a:r>
            <a:r>
              <a:rPr lang="en-US" sz="1600" dirty="0"/>
              <a:t>" </a:t>
            </a:r>
          </a:p>
          <a:p>
            <a:pPr marL="285750" indent="-285750">
              <a:lnSpc>
                <a:spcPct val="90000"/>
              </a:lnSpc>
              <a:buFontTx/>
              <a:buChar char="-"/>
            </a:pPr>
            <a:r>
              <a:rPr lang="en-US" sz="1600" dirty="0"/>
              <a:t>                     </a:t>
            </a:r>
            <a:r>
              <a:rPr lang="en-US" sz="1600" b="1" dirty="0"/>
              <a:t>operator: In </a:t>
            </a:r>
          </a:p>
          <a:p>
            <a:pPr>
              <a:lnSpc>
                <a:spcPct val="90000"/>
              </a:lnSpc>
            </a:pPr>
            <a:endParaRPr lang="en-US" sz="2400" dirty="0"/>
          </a:p>
        </p:txBody>
      </p:sp>
      <p:sp>
        <p:nvSpPr>
          <p:cNvPr id="11" name="TextBox 10"/>
          <p:cNvSpPr txBox="1"/>
          <p:nvPr/>
        </p:nvSpPr>
        <p:spPr>
          <a:xfrm>
            <a:off x="1371600" y="4043899"/>
            <a:ext cx="2667000" cy="338554"/>
          </a:xfrm>
          <a:prstGeom prst="rect">
            <a:avLst/>
          </a:prstGeom>
          <a:noFill/>
        </p:spPr>
        <p:txBody>
          <a:bodyPr wrap="square" rtlCol="0">
            <a:spAutoFit/>
          </a:bodyPr>
          <a:lstStyle/>
          <a:p>
            <a:pPr algn="l"/>
            <a:r>
              <a:rPr lang="en-US" sz="1600" i="1" dirty="0" smtClean="0">
                <a:latin typeface="Oracle Sans Light" panose="020B0403020204020204" pitchFamily="34" charset="0"/>
                <a:cs typeface="Oracle Sans Light" panose="020B0403020204020204" pitchFamily="34" charset="0"/>
              </a:rPr>
              <a:t>Licensed-for-</a:t>
            </a:r>
            <a:r>
              <a:rPr lang="en-US" sz="1600" i="1" dirty="0" err="1" smtClean="0">
                <a:latin typeface="Oracle Sans Light" panose="020B0403020204020204" pitchFamily="34" charset="0"/>
                <a:cs typeface="Oracle Sans Light" panose="020B0403020204020204" pitchFamily="34" charset="0"/>
              </a:rPr>
              <a:t>weblogic</a:t>
            </a:r>
            <a:endParaRPr lang="en-US" sz="1600" i="1" dirty="0" smtClean="0">
              <a:latin typeface="Oracle Sans Light" panose="020B0403020204020204" pitchFamily="34" charset="0"/>
              <a:cs typeface="Oracle Sans Light" panose="020B0403020204020204" pitchFamily="34" charset="0"/>
            </a:endParaRPr>
          </a:p>
        </p:txBody>
      </p:sp>
      <p:sp>
        <p:nvSpPr>
          <p:cNvPr id="12" name="TextBox 11"/>
          <p:cNvSpPr txBox="1"/>
          <p:nvPr/>
        </p:nvSpPr>
        <p:spPr>
          <a:xfrm>
            <a:off x="5081448" y="4017546"/>
            <a:ext cx="2667000" cy="338554"/>
          </a:xfrm>
          <a:prstGeom prst="rect">
            <a:avLst/>
          </a:prstGeom>
          <a:noFill/>
        </p:spPr>
        <p:txBody>
          <a:bodyPr wrap="square" rtlCol="0">
            <a:spAutoFit/>
          </a:bodyPr>
          <a:lstStyle/>
          <a:p>
            <a:pPr algn="l"/>
            <a:r>
              <a:rPr lang="en-US" sz="1600" i="1" dirty="0" smtClean="0">
                <a:latin typeface="Oracle Sans Light" panose="020B0403020204020204" pitchFamily="34" charset="0"/>
                <a:cs typeface="Oracle Sans Light" panose="020B0403020204020204" pitchFamily="34" charset="0"/>
              </a:rPr>
              <a:t>Licensed-for-</a:t>
            </a:r>
            <a:r>
              <a:rPr lang="en-US" sz="1600" i="1" dirty="0" err="1" smtClean="0">
                <a:latin typeface="Oracle Sans Light" panose="020B0403020204020204" pitchFamily="34" charset="0"/>
                <a:cs typeface="Oracle Sans Light" panose="020B0403020204020204" pitchFamily="34" charset="0"/>
              </a:rPr>
              <a:t>weblogic</a:t>
            </a:r>
            <a:endParaRPr lang="en-US" sz="1600" i="1" dirty="0" smtClean="0">
              <a:latin typeface="Oracle Sans Light" panose="020B0403020204020204" pitchFamily="34" charset="0"/>
              <a:cs typeface="Oracle Sans Light" panose="020B0403020204020204" pitchFamily="34" charset="0"/>
            </a:endParaRPr>
          </a:p>
        </p:txBody>
      </p:sp>
      <p:sp>
        <p:nvSpPr>
          <p:cNvPr id="14" name="Cube 13"/>
          <p:cNvSpPr/>
          <p:nvPr/>
        </p:nvSpPr>
        <p:spPr>
          <a:xfrm>
            <a:off x="1160454" y="2683495"/>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POD1</a:t>
            </a:r>
          </a:p>
        </p:txBody>
      </p:sp>
      <p:sp>
        <p:nvSpPr>
          <p:cNvPr id="16" name="Cube 15"/>
          <p:cNvSpPr/>
          <p:nvPr/>
        </p:nvSpPr>
        <p:spPr>
          <a:xfrm>
            <a:off x="7629096" y="561011"/>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a:t>
            </a:r>
            <a:r>
              <a:rPr lang="en-US" sz="1400" dirty="0" smtClean="0"/>
              <a:t>POD3</a:t>
            </a:r>
            <a:endParaRPr lang="en-US" sz="1400" dirty="0"/>
          </a:p>
        </p:txBody>
      </p:sp>
      <p:sp>
        <p:nvSpPr>
          <p:cNvPr id="17" name="TextBox 16"/>
          <p:cNvSpPr txBox="1"/>
          <p:nvPr/>
        </p:nvSpPr>
        <p:spPr>
          <a:xfrm>
            <a:off x="5626643" y="861413"/>
            <a:ext cx="1430071" cy="461665"/>
          </a:xfrm>
          <a:prstGeom prst="rect">
            <a:avLst/>
          </a:prstGeom>
          <a:noFill/>
        </p:spPr>
        <p:txBody>
          <a:bodyPr wrap="none" rtlCol="0">
            <a:spAutoFit/>
          </a:bodyPr>
          <a:lstStyle/>
          <a:p>
            <a:pPr algn="l"/>
            <a:r>
              <a:rPr lang="en-US" sz="2400" dirty="0" smtClean="0">
                <a:latin typeface="Oracle Sans Light" panose="020B0403020204020204" pitchFamily="34" charset="0"/>
                <a:cs typeface="Oracle Sans Light" panose="020B0403020204020204" pitchFamily="34" charset="0"/>
              </a:rPr>
              <a:t>Schedule</a:t>
            </a:r>
          </a:p>
        </p:txBody>
      </p:sp>
      <p:sp>
        <p:nvSpPr>
          <p:cNvPr id="18" name="Oval 17"/>
          <p:cNvSpPr>
            <a:spLocks noChangeAspect="1"/>
          </p:cNvSpPr>
          <p:nvPr/>
        </p:nvSpPr>
        <p:spPr>
          <a:xfrm>
            <a:off x="3346909" y="709520"/>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smtClean="0">
                <a:solidFill>
                  <a:schemeClr val="bg1"/>
                </a:solidFill>
              </a:rPr>
              <a:t>Operator</a:t>
            </a:r>
            <a:endParaRPr lang="en-US" sz="2000" dirty="0">
              <a:solidFill>
                <a:schemeClr val="bg1"/>
              </a:solidFill>
            </a:endParaRPr>
          </a:p>
        </p:txBody>
      </p:sp>
      <p:sp>
        <p:nvSpPr>
          <p:cNvPr id="3" name="Rectangle 2"/>
          <p:cNvSpPr/>
          <p:nvPr/>
        </p:nvSpPr>
        <p:spPr>
          <a:xfrm>
            <a:off x="838200" y="3501010"/>
            <a:ext cx="1343638" cy="246221"/>
          </a:xfrm>
          <a:prstGeom prst="rect">
            <a:avLst/>
          </a:prstGeom>
        </p:spPr>
        <p:txBody>
          <a:bodyPr wrap="none">
            <a:spAutoFit/>
          </a:bodyPr>
          <a:lstStyle/>
          <a:p>
            <a:r>
              <a:rPr lang="en-US" sz="1000" dirty="0" err="1"/>
              <a:t>weblogic.clusterName</a:t>
            </a:r>
            <a:endParaRPr lang="en-US" sz="1000" dirty="0"/>
          </a:p>
        </p:txBody>
      </p:sp>
      <p:sp>
        <p:nvSpPr>
          <p:cNvPr id="15" name="Cube 14"/>
          <p:cNvSpPr/>
          <p:nvPr/>
        </p:nvSpPr>
        <p:spPr>
          <a:xfrm>
            <a:off x="4885527" y="2683494"/>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a:t>
            </a:r>
            <a:r>
              <a:rPr lang="en-US" sz="1400" dirty="0" smtClean="0"/>
              <a:t>POD2</a:t>
            </a:r>
            <a:endParaRPr lang="en-US" sz="1400" dirty="0"/>
          </a:p>
        </p:txBody>
      </p:sp>
      <p:sp>
        <p:nvSpPr>
          <p:cNvPr id="19" name="Rectangle 18"/>
          <p:cNvSpPr/>
          <p:nvPr/>
        </p:nvSpPr>
        <p:spPr>
          <a:xfrm>
            <a:off x="4625362" y="3554745"/>
            <a:ext cx="1343638" cy="246221"/>
          </a:xfrm>
          <a:prstGeom prst="rect">
            <a:avLst/>
          </a:prstGeom>
        </p:spPr>
        <p:txBody>
          <a:bodyPr wrap="none">
            <a:spAutoFit/>
          </a:bodyPr>
          <a:lstStyle/>
          <a:p>
            <a:r>
              <a:rPr lang="en-US" sz="1000" dirty="0" err="1"/>
              <a:t>weblogic.clusterName</a:t>
            </a:r>
            <a:endParaRPr lang="en-US" sz="1000" dirty="0"/>
          </a:p>
        </p:txBody>
      </p:sp>
    </p:spTree>
    <p:extLst>
      <p:ext uri="{BB962C8B-B14F-4D97-AF65-F5344CB8AC3E}">
        <p14:creationId xmlns:p14="http://schemas.microsoft.com/office/powerpoint/2010/main" val="197360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1952" y="1717041"/>
            <a:ext cx="11128097" cy="280416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8200"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Node 1</a:t>
            </a:r>
            <a:endParaRPr lang="en-US" dirty="0">
              <a:solidFill>
                <a:schemeClr val="tx1"/>
              </a:solidFill>
            </a:endParaRPr>
          </a:p>
        </p:txBody>
      </p:sp>
      <p:sp>
        <p:nvSpPr>
          <p:cNvPr id="8" name="Rounded Rectangle 7"/>
          <p:cNvSpPr/>
          <p:nvPr/>
        </p:nvSpPr>
        <p:spPr>
          <a:xfrm>
            <a:off x="8103686"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a:t>
            </a:r>
            <a:r>
              <a:rPr lang="en-US" dirty="0" smtClean="0">
                <a:solidFill>
                  <a:schemeClr val="tx1"/>
                </a:solidFill>
              </a:rPr>
              <a:t>3</a:t>
            </a:r>
            <a:endParaRPr lang="en-US" dirty="0">
              <a:solidFill>
                <a:schemeClr val="tx1"/>
              </a:solidFill>
            </a:endParaRPr>
          </a:p>
        </p:txBody>
      </p:sp>
      <p:sp>
        <p:nvSpPr>
          <p:cNvPr id="9" name="Rounded Rectangle 8"/>
          <p:cNvSpPr/>
          <p:nvPr/>
        </p:nvSpPr>
        <p:spPr>
          <a:xfrm>
            <a:off x="4470943" y="1998537"/>
            <a:ext cx="3403600" cy="235756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Node </a:t>
            </a:r>
            <a:r>
              <a:rPr lang="en-US" dirty="0" smtClean="0">
                <a:solidFill>
                  <a:schemeClr val="tx1"/>
                </a:solidFill>
              </a:rPr>
              <a:t>2</a:t>
            </a:r>
            <a:endParaRPr lang="en-US" dirty="0">
              <a:solidFill>
                <a:schemeClr val="tx1"/>
              </a:solidFill>
            </a:endParaRPr>
          </a:p>
        </p:txBody>
      </p:sp>
      <p:sp>
        <p:nvSpPr>
          <p:cNvPr id="10" name="TextBox 9"/>
          <p:cNvSpPr txBox="1"/>
          <p:nvPr/>
        </p:nvSpPr>
        <p:spPr>
          <a:xfrm>
            <a:off x="531952" y="4813300"/>
            <a:ext cx="5525948" cy="2419124"/>
          </a:xfrm>
          <a:prstGeom prst="rect">
            <a:avLst/>
          </a:prstGeom>
          <a:noFill/>
        </p:spPr>
        <p:txBody>
          <a:bodyPr wrap="square" rtlCol="0">
            <a:spAutoFit/>
          </a:bodyPr>
          <a:lstStyle/>
          <a:p>
            <a:pPr>
              <a:lnSpc>
                <a:spcPct val="90000"/>
              </a:lnSpc>
            </a:pPr>
            <a:r>
              <a:rPr lang="en-US" sz="1600" dirty="0" err="1"/>
              <a:t>nodeSelector</a:t>
            </a:r>
            <a:r>
              <a:rPr lang="en-US" sz="1600" dirty="0"/>
              <a:t>:     </a:t>
            </a:r>
          </a:p>
          <a:p>
            <a:pPr>
              <a:lnSpc>
                <a:spcPct val="90000"/>
              </a:lnSpc>
            </a:pPr>
            <a:r>
              <a:rPr lang="en-US" sz="1600" dirty="0"/>
              <a:t>          licensed-for-</a:t>
            </a:r>
            <a:r>
              <a:rPr lang="en-US" sz="1600" dirty="0" err="1"/>
              <a:t>weblogic</a:t>
            </a:r>
            <a:r>
              <a:rPr lang="en-US" sz="1600" dirty="0"/>
              <a:t>: </a:t>
            </a:r>
            <a:r>
              <a:rPr lang="en-US" sz="1600" dirty="0" smtClean="0"/>
              <a:t>true</a:t>
            </a:r>
          </a:p>
          <a:p>
            <a:pPr>
              <a:lnSpc>
                <a:spcPct val="90000"/>
              </a:lnSpc>
            </a:pPr>
            <a:r>
              <a:rPr lang="en-US" sz="1600" dirty="0" smtClean="0"/>
              <a:t> </a:t>
            </a:r>
          </a:p>
          <a:p>
            <a:pPr>
              <a:lnSpc>
                <a:spcPct val="90000"/>
              </a:lnSpc>
            </a:pPr>
            <a:r>
              <a:rPr lang="en-US" sz="1600" dirty="0" smtClean="0"/>
              <a:t>affinity</a:t>
            </a:r>
            <a:r>
              <a:rPr lang="en-US" sz="1600" dirty="0"/>
              <a:t>: </a:t>
            </a:r>
            <a:r>
              <a:rPr lang="en-US" sz="1600" dirty="0" err="1"/>
              <a:t>podAntiAffinity</a:t>
            </a:r>
            <a:r>
              <a:rPr lang="en-US" sz="1600" dirty="0"/>
              <a:t>:         </a:t>
            </a:r>
          </a:p>
          <a:p>
            <a:pPr>
              <a:lnSpc>
                <a:spcPct val="90000"/>
              </a:lnSpc>
            </a:pPr>
            <a:r>
              <a:rPr lang="en-US" sz="1600" dirty="0"/>
              <a:t>         </a:t>
            </a:r>
            <a:r>
              <a:rPr lang="en-US" sz="1600" b="1" dirty="0" err="1"/>
              <a:t>preferredDuringSchedulingIgnoredDuringExecution</a:t>
            </a:r>
            <a:r>
              <a:rPr lang="en-US" sz="1600" dirty="0"/>
              <a:t>:</a:t>
            </a:r>
          </a:p>
          <a:p>
            <a:pPr>
              <a:lnSpc>
                <a:spcPct val="90000"/>
              </a:lnSpc>
            </a:pPr>
            <a:r>
              <a:rPr lang="en-US" sz="1600" dirty="0"/>
              <a:t>            - </a:t>
            </a:r>
            <a:r>
              <a:rPr lang="en-US" sz="1600" dirty="0" err="1"/>
              <a:t>labelSelector</a:t>
            </a:r>
            <a:r>
              <a:rPr lang="en-US" sz="1600" dirty="0"/>
              <a:t>: </a:t>
            </a:r>
          </a:p>
          <a:p>
            <a:pPr>
              <a:lnSpc>
                <a:spcPct val="90000"/>
              </a:lnSpc>
            </a:pPr>
            <a:r>
              <a:rPr lang="en-US" sz="1600" dirty="0"/>
              <a:t>                 </a:t>
            </a:r>
            <a:r>
              <a:rPr lang="en-US" sz="1600" dirty="0" err="1"/>
              <a:t>matchExpressions</a:t>
            </a:r>
            <a:r>
              <a:rPr lang="en-US" sz="1600" dirty="0"/>
              <a:t>: </a:t>
            </a:r>
          </a:p>
          <a:p>
            <a:pPr>
              <a:lnSpc>
                <a:spcPct val="90000"/>
              </a:lnSpc>
            </a:pPr>
            <a:r>
              <a:rPr lang="en-US" sz="1600" dirty="0"/>
              <a:t>                      - key: "</a:t>
            </a:r>
            <a:r>
              <a:rPr lang="en-US" sz="1600" dirty="0" err="1"/>
              <a:t>weblogic.clusterName</a:t>
            </a:r>
            <a:r>
              <a:rPr lang="en-US" sz="1600" dirty="0"/>
              <a:t>" </a:t>
            </a:r>
          </a:p>
          <a:p>
            <a:pPr marL="285750" indent="-285750">
              <a:lnSpc>
                <a:spcPct val="90000"/>
              </a:lnSpc>
              <a:buFontTx/>
              <a:buChar char="-"/>
            </a:pPr>
            <a:r>
              <a:rPr lang="en-US" sz="1600" dirty="0"/>
              <a:t>                     </a:t>
            </a:r>
            <a:r>
              <a:rPr lang="en-US" sz="1600" b="1" dirty="0"/>
              <a:t>operator: In </a:t>
            </a:r>
          </a:p>
          <a:p>
            <a:pPr>
              <a:lnSpc>
                <a:spcPct val="90000"/>
              </a:lnSpc>
            </a:pPr>
            <a:endParaRPr lang="en-US" sz="2400" dirty="0"/>
          </a:p>
        </p:txBody>
      </p:sp>
      <p:sp>
        <p:nvSpPr>
          <p:cNvPr id="11" name="TextBox 10"/>
          <p:cNvSpPr txBox="1"/>
          <p:nvPr/>
        </p:nvSpPr>
        <p:spPr>
          <a:xfrm>
            <a:off x="1371600" y="4043899"/>
            <a:ext cx="2667000" cy="338554"/>
          </a:xfrm>
          <a:prstGeom prst="rect">
            <a:avLst/>
          </a:prstGeom>
          <a:noFill/>
        </p:spPr>
        <p:txBody>
          <a:bodyPr wrap="square" rtlCol="0">
            <a:spAutoFit/>
          </a:bodyPr>
          <a:lstStyle/>
          <a:p>
            <a:pPr algn="l"/>
            <a:r>
              <a:rPr lang="en-US" sz="1600" i="1" dirty="0" smtClean="0">
                <a:latin typeface="Oracle Sans Light" panose="020B0403020204020204" pitchFamily="34" charset="0"/>
                <a:cs typeface="Oracle Sans Light" panose="020B0403020204020204" pitchFamily="34" charset="0"/>
              </a:rPr>
              <a:t>Licensed-for-</a:t>
            </a:r>
            <a:r>
              <a:rPr lang="en-US" sz="1600" i="1" dirty="0" err="1" smtClean="0">
                <a:latin typeface="Oracle Sans Light" panose="020B0403020204020204" pitchFamily="34" charset="0"/>
                <a:cs typeface="Oracle Sans Light" panose="020B0403020204020204" pitchFamily="34" charset="0"/>
              </a:rPr>
              <a:t>weblogic</a:t>
            </a:r>
            <a:endParaRPr lang="en-US" sz="1600" i="1" dirty="0" smtClean="0">
              <a:latin typeface="Oracle Sans Light" panose="020B0403020204020204" pitchFamily="34" charset="0"/>
              <a:cs typeface="Oracle Sans Light" panose="020B0403020204020204" pitchFamily="34" charset="0"/>
            </a:endParaRPr>
          </a:p>
        </p:txBody>
      </p:sp>
      <p:sp>
        <p:nvSpPr>
          <p:cNvPr id="12" name="TextBox 11"/>
          <p:cNvSpPr txBox="1"/>
          <p:nvPr/>
        </p:nvSpPr>
        <p:spPr>
          <a:xfrm>
            <a:off x="5081448" y="4017546"/>
            <a:ext cx="2667000" cy="338554"/>
          </a:xfrm>
          <a:prstGeom prst="rect">
            <a:avLst/>
          </a:prstGeom>
          <a:noFill/>
        </p:spPr>
        <p:txBody>
          <a:bodyPr wrap="square" rtlCol="0">
            <a:spAutoFit/>
          </a:bodyPr>
          <a:lstStyle/>
          <a:p>
            <a:pPr algn="l"/>
            <a:r>
              <a:rPr lang="en-US" sz="1600" i="1" dirty="0" smtClean="0">
                <a:latin typeface="Oracle Sans Light" panose="020B0403020204020204" pitchFamily="34" charset="0"/>
                <a:cs typeface="Oracle Sans Light" panose="020B0403020204020204" pitchFamily="34" charset="0"/>
              </a:rPr>
              <a:t>Licensed-for-</a:t>
            </a:r>
            <a:r>
              <a:rPr lang="en-US" sz="1600" i="1" dirty="0" err="1" smtClean="0">
                <a:latin typeface="Oracle Sans Light" panose="020B0403020204020204" pitchFamily="34" charset="0"/>
                <a:cs typeface="Oracle Sans Light" panose="020B0403020204020204" pitchFamily="34" charset="0"/>
              </a:rPr>
              <a:t>weblogic</a:t>
            </a:r>
            <a:endParaRPr lang="en-US" sz="1600" i="1" dirty="0" smtClean="0">
              <a:latin typeface="Oracle Sans Light" panose="020B0403020204020204" pitchFamily="34" charset="0"/>
              <a:cs typeface="Oracle Sans Light" panose="020B0403020204020204" pitchFamily="34" charset="0"/>
            </a:endParaRPr>
          </a:p>
        </p:txBody>
      </p:sp>
      <p:sp>
        <p:nvSpPr>
          <p:cNvPr id="14" name="Cube 13"/>
          <p:cNvSpPr/>
          <p:nvPr/>
        </p:nvSpPr>
        <p:spPr>
          <a:xfrm>
            <a:off x="1160454" y="2683495"/>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POD1</a:t>
            </a:r>
          </a:p>
        </p:txBody>
      </p:sp>
      <p:sp>
        <p:nvSpPr>
          <p:cNvPr id="15" name="Cube 14"/>
          <p:cNvSpPr/>
          <p:nvPr/>
        </p:nvSpPr>
        <p:spPr>
          <a:xfrm>
            <a:off x="4885527" y="2683494"/>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t>WLS </a:t>
            </a:r>
            <a:r>
              <a:rPr lang="en-US" sz="1400" smtClean="0"/>
              <a:t>POD2</a:t>
            </a:r>
            <a:endParaRPr lang="en-US" sz="1400" dirty="0"/>
          </a:p>
        </p:txBody>
      </p:sp>
      <p:sp>
        <p:nvSpPr>
          <p:cNvPr id="21" name="Oval 20"/>
          <p:cNvSpPr>
            <a:spLocks noChangeAspect="1"/>
          </p:cNvSpPr>
          <p:nvPr/>
        </p:nvSpPr>
        <p:spPr>
          <a:xfrm>
            <a:off x="3346909" y="709520"/>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smtClean="0">
                <a:solidFill>
                  <a:schemeClr val="bg1"/>
                </a:solidFill>
              </a:rPr>
              <a:t>Operator</a:t>
            </a:r>
            <a:endParaRPr lang="en-US" sz="2000" dirty="0">
              <a:solidFill>
                <a:schemeClr val="bg1"/>
              </a:solidFill>
            </a:endParaRPr>
          </a:p>
        </p:txBody>
      </p:sp>
      <p:cxnSp>
        <p:nvCxnSpPr>
          <p:cNvPr id="23" name="Straight Arrow Connector 22"/>
          <p:cNvCxnSpPr>
            <a:stCxn id="21" idx="4"/>
          </p:cNvCxnSpPr>
          <p:nvPr/>
        </p:nvCxnSpPr>
        <p:spPr>
          <a:xfrm flipH="1">
            <a:off x="3346909" y="1323078"/>
            <a:ext cx="894891" cy="1360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38200" y="3501010"/>
            <a:ext cx="1343638" cy="246221"/>
          </a:xfrm>
          <a:prstGeom prst="rect">
            <a:avLst/>
          </a:prstGeom>
        </p:spPr>
        <p:txBody>
          <a:bodyPr wrap="none">
            <a:spAutoFit/>
          </a:bodyPr>
          <a:lstStyle/>
          <a:p>
            <a:r>
              <a:rPr lang="en-US" sz="1000" dirty="0" err="1"/>
              <a:t>weblogic.clusterName</a:t>
            </a:r>
            <a:endParaRPr lang="en-US" sz="1000" dirty="0"/>
          </a:p>
        </p:txBody>
      </p:sp>
      <p:sp>
        <p:nvSpPr>
          <p:cNvPr id="25" name="Rectangle 24"/>
          <p:cNvSpPr/>
          <p:nvPr/>
        </p:nvSpPr>
        <p:spPr>
          <a:xfrm>
            <a:off x="4625362" y="3554745"/>
            <a:ext cx="1343638" cy="246221"/>
          </a:xfrm>
          <a:prstGeom prst="rect">
            <a:avLst/>
          </a:prstGeom>
        </p:spPr>
        <p:txBody>
          <a:bodyPr wrap="none">
            <a:spAutoFit/>
          </a:bodyPr>
          <a:lstStyle/>
          <a:p>
            <a:r>
              <a:rPr lang="en-US" sz="1000" dirty="0" err="1"/>
              <a:t>weblogic.clusterName</a:t>
            </a:r>
            <a:endParaRPr lang="en-US" sz="1000" dirty="0"/>
          </a:p>
        </p:txBody>
      </p:sp>
      <p:sp>
        <p:nvSpPr>
          <p:cNvPr id="17" name="Cube 16"/>
          <p:cNvSpPr/>
          <p:nvPr/>
        </p:nvSpPr>
        <p:spPr>
          <a:xfrm>
            <a:off x="2856587" y="2641831"/>
            <a:ext cx="896946" cy="871251"/>
          </a:xfrm>
          <a:prstGeom prst="cube">
            <a:avLst/>
          </a:prstGeom>
          <a:solidFill>
            <a:srgbClr val="759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WLS </a:t>
            </a:r>
            <a:r>
              <a:rPr lang="en-US" sz="1400" dirty="0" smtClean="0"/>
              <a:t>POD3</a:t>
            </a:r>
            <a:endParaRPr lang="en-US" sz="1400" dirty="0"/>
          </a:p>
        </p:txBody>
      </p:sp>
      <p:sp>
        <p:nvSpPr>
          <p:cNvPr id="18" name="Rectangle 17"/>
          <p:cNvSpPr/>
          <p:nvPr/>
        </p:nvSpPr>
        <p:spPr>
          <a:xfrm>
            <a:off x="2596422" y="3513082"/>
            <a:ext cx="1343638" cy="246221"/>
          </a:xfrm>
          <a:prstGeom prst="rect">
            <a:avLst/>
          </a:prstGeom>
        </p:spPr>
        <p:txBody>
          <a:bodyPr wrap="none">
            <a:spAutoFit/>
          </a:bodyPr>
          <a:lstStyle/>
          <a:p>
            <a:r>
              <a:rPr lang="en-US" sz="1000" dirty="0" err="1"/>
              <a:t>weblogic.clusterName</a:t>
            </a:r>
            <a:endParaRPr lang="en-US" sz="1000" dirty="0"/>
          </a:p>
        </p:txBody>
      </p:sp>
    </p:spTree>
    <p:extLst>
      <p:ext uri="{BB962C8B-B14F-4D97-AF65-F5344CB8AC3E}">
        <p14:creationId xmlns:p14="http://schemas.microsoft.com/office/powerpoint/2010/main" val="2727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HA and DR in Kubernetes</a:t>
            </a:r>
            <a:endParaRPr lang="en-US" sz="2800" dirty="0"/>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2047842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611" y="753087"/>
            <a:ext cx="10868134" cy="844095"/>
          </a:xfrm>
        </p:spPr>
        <p:txBody>
          <a:bodyPr>
            <a:noAutofit/>
          </a:bodyPr>
          <a:lstStyle/>
          <a:p>
            <a:r>
              <a:rPr lang="en-US" sz="2800" dirty="0"/>
              <a:t>WebLogic, Coherence and Cloud Native Trends</a:t>
            </a:r>
            <a:endParaRPr lang="en-US" sz="2800" dirty="0">
              <a:latin typeface="Georgia" panose="02040502050405020303" pitchFamily="18" charset="0"/>
            </a:endParaRPr>
          </a:p>
        </p:txBody>
      </p:sp>
      <p:sp>
        <p:nvSpPr>
          <p:cNvPr id="3" name="Text Placeholder 2"/>
          <p:cNvSpPr>
            <a:spLocks noGrp="1"/>
          </p:cNvSpPr>
          <p:nvPr>
            <p:ph type="body" idx="1"/>
          </p:nvPr>
        </p:nvSpPr>
        <p:spPr>
          <a:xfrm>
            <a:off x="760050" y="1913467"/>
            <a:ext cx="5048085" cy="4216400"/>
          </a:xfrm>
        </p:spPr>
        <p:txBody>
          <a:bodyPr>
            <a:noAutofit/>
          </a:bodyPr>
          <a:lstStyle/>
          <a:p>
            <a:pPr>
              <a:spcAft>
                <a:spcPts val="600"/>
              </a:spcAft>
            </a:pPr>
            <a:r>
              <a:rPr lang="en-US" sz="2400" dirty="0">
                <a:solidFill>
                  <a:schemeClr val="tx1"/>
                </a:solidFill>
              </a:rPr>
              <a:t>Industry trends</a:t>
            </a:r>
          </a:p>
          <a:p>
            <a:pPr lvl="1">
              <a:spcAft>
                <a:spcPts val="600"/>
              </a:spcAft>
            </a:pPr>
            <a:r>
              <a:rPr lang="en-US" dirty="0">
                <a:solidFill>
                  <a:schemeClr val="tx1"/>
                </a:solidFill>
              </a:rPr>
              <a:t>Microservices, serverless </a:t>
            </a:r>
          </a:p>
          <a:p>
            <a:pPr lvl="1">
              <a:spcAft>
                <a:spcPts val="600"/>
              </a:spcAft>
            </a:pPr>
            <a:r>
              <a:rPr lang="en-US" dirty="0">
                <a:solidFill>
                  <a:schemeClr val="tx1"/>
                </a:solidFill>
              </a:rPr>
              <a:t>Private and public clouds</a:t>
            </a:r>
          </a:p>
          <a:p>
            <a:pPr lvl="1">
              <a:spcAft>
                <a:spcPts val="600"/>
              </a:spcAft>
            </a:pPr>
            <a:r>
              <a:rPr lang="en-US" dirty="0">
                <a:solidFill>
                  <a:schemeClr val="tx1"/>
                </a:solidFill>
              </a:rPr>
              <a:t>Containers, orchestration frameworks</a:t>
            </a:r>
          </a:p>
          <a:p>
            <a:pPr>
              <a:spcAft>
                <a:spcPts val="600"/>
              </a:spcAft>
            </a:pPr>
            <a:r>
              <a:rPr lang="en-US" sz="2400" dirty="0">
                <a:solidFill>
                  <a:schemeClr val="tx1"/>
                </a:solidFill>
              </a:rPr>
              <a:t>WebLogic, Coherence customer demand</a:t>
            </a:r>
          </a:p>
          <a:p>
            <a:pPr lvl="1">
              <a:spcAft>
                <a:spcPts val="600"/>
              </a:spcAft>
            </a:pPr>
            <a:r>
              <a:rPr lang="en-US" dirty="0">
                <a:solidFill>
                  <a:schemeClr val="tx1"/>
                </a:solidFill>
              </a:rPr>
              <a:t>Leverage cloud neutral infrastructure</a:t>
            </a:r>
          </a:p>
          <a:p>
            <a:pPr lvl="1">
              <a:spcAft>
                <a:spcPts val="600"/>
              </a:spcAft>
            </a:pPr>
            <a:r>
              <a:rPr lang="en-US" dirty="0">
                <a:solidFill>
                  <a:schemeClr val="tx1"/>
                </a:solidFill>
              </a:rPr>
              <a:t>Integrate with new tools and services</a:t>
            </a:r>
          </a:p>
          <a:p>
            <a:pPr lvl="1">
              <a:spcAft>
                <a:spcPts val="600"/>
              </a:spcAft>
            </a:pPr>
            <a:r>
              <a:rPr lang="en-US" dirty="0">
                <a:solidFill>
                  <a:schemeClr val="tx1"/>
                </a:solidFill>
              </a:rPr>
              <a:t>Evolve WebLogic, Coherence for these environments</a:t>
            </a:r>
          </a:p>
        </p:txBody>
      </p:sp>
      <p:sp>
        <p:nvSpPr>
          <p:cNvPr id="7" name="Rounded Rectangle 6"/>
          <p:cNvSpPr/>
          <p:nvPr/>
        </p:nvSpPr>
        <p:spPr bwMode="gray">
          <a:xfrm>
            <a:off x="6972299" y="2323221"/>
            <a:ext cx="4102101" cy="2235200"/>
          </a:xfrm>
          <a:prstGeom prst="roundRect">
            <a:avLst/>
          </a:prstGeom>
          <a:noFill/>
          <a:ln w="38100" cmpd="sng">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p>
        </p:txBody>
      </p:sp>
      <p:grpSp>
        <p:nvGrpSpPr>
          <p:cNvPr id="8" name="Group 7"/>
          <p:cNvGrpSpPr/>
          <p:nvPr/>
        </p:nvGrpSpPr>
        <p:grpSpPr>
          <a:xfrm>
            <a:off x="7493570" y="2451736"/>
            <a:ext cx="3179131" cy="568802"/>
            <a:chOff x="7587943" y="2146936"/>
            <a:chExt cx="3179131" cy="568802"/>
          </a:xfrm>
        </p:grpSpPr>
        <p:grpSp>
          <p:nvGrpSpPr>
            <p:cNvPr id="9" name="Group 8"/>
            <p:cNvGrpSpPr/>
            <p:nvPr/>
          </p:nvGrpSpPr>
          <p:grpSpPr>
            <a:xfrm>
              <a:off x="7587943" y="2146936"/>
              <a:ext cx="912330" cy="568802"/>
              <a:chOff x="6875476" y="631527"/>
              <a:chExt cx="1138992" cy="710115"/>
            </a:xfrm>
          </p:grpSpPr>
          <p:sp>
            <p:nvSpPr>
              <p:cNvPr id="15" name="Rounded Rectangle 14"/>
              <p:cNvSpPr>
                <a:spLocks noChangeAspect="1"/>
              </p:cNvSpPr>
              <p:nvPr/>
            </p:nvSpPr>
            <p:spPr>
              <a:xfrm>
                <a:off x="6875476" y="659517"/>
                <a:ext cx="1138992" cy="680346"/>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accent4"/>
                  </a:solidFill>
                </a:endParaRPr>
              </a:p>
            </p:txBody>
          </p:sp>
          <p:pic>
            <p:nvPicPr>
              <p:cNvPr id="16" name="Picture 7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19059" y="631527"/>
                <a:ext cx="406285" cy="710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0" name="Rounded Rectangle 9"/>
            <p:cNvSpPr>
              <a:spLocks noChangeAspect="1"/>
            </p:cNvSpPr>
            <p:nvPr/>
          </p:nvSpPr>
          <p:spPr>
            <a:xfrm>
              <a:off x="9736961" y="2158859"/>
              <a:ext cx="912330" cy="544957"/>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60949" rIns="9144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accent4"/>
                </a:solidFill>
              </a:endParaRPr>
            </a:p>
          </p:txBody>
        </p:sp>
        <p:grpSp>
          <p:nvGrpSpPr>
            <p:cNvPr id="11" name="Group 10"/>
            <p:cNvGrpSpPr/>
            <p:nvPr/>
          </p:nvGrpSpPr>
          <p:grpSpPr>
            <a:xfrm>
              <a:off x="8668829" y="2158859"/>
              <a:ext cx="912330" cy="544957"/>
              <a:chOff x="9601229" y="4655784"/>
              <a:chExt cx="1138992" cy="680346"/>
            </a:xfrm>
            <a:solidFill>
              <a:schemeClr val="bg1"/>
            </a:solidFill>
          </p:grpSpPr>
          <p:sp>
            <p:nvSpPr>
              <p:cNvPr id="13" name="Rounded Rectangle 12"/>
              <p:cNvSpPr>
                <a:spLocks noChangeAspect="1"/>
              </p:cNvSpPr>
              <p:nvPr/>
            </p:nvSpPr>
            <p:spPr>
              <a:xfrm>
                <a:off x="9601229" y="4655784"/>
                <a:ext cx="1138992" cy="680346"/>
              </a:xfrm>
              <a:prstGeom prst="roundRect">
                <a:avLst/>
              </a:prstGeom>
              <a:grp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60949" rIns="9144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accent4"/>
                  </a:solidFill>
                </a:endParaRPr>
              </a:p>
            </p:txBody>
          </p:sp>
          <p:pic>
            <p:nvPicPr>
              <p:cNvPr id="14" name="Picture 7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9607270" y="4778232"/>
                <a:ext cx="1110996" cy="381554"/>
              </a:xfrm>
              <a:prstGeom prst="rect">
                <a:avLst/>
              </a:prstGeom>
              <a:solidFill>
                <a:srgbClr val="FFFFFF"/>
              </a:solidFill>
              <a:ln w="19050" cmpd="sng">
                <a:noFill/>
                <a:miter lim="800000"/>
                <a:headEnd/>
                <a:tailEnd/>
              </a:ln>
              <a:extLst/>
            </p:spPr>
          </p:pic>
        </p:grpSp>
        <p:pic>
          <p:nvPicPr>
            <p:cNvPr id="12" name="Picture 11">
              <a:extLst>
                <a:ext uri="{FF2B5EF4-FFF2-40B4-BE49-F238E27FC236}">
                  <a16:creationId xmlns:a16="http://schemas.microsoft.com/office/drawing/2014/main" xmlns="" id="{924E85DF-6294-5C4C-B187-F850264D5E6B}"/>
                </a:ext>
              </a:extLst>
            </p:cNvPr>
            <p:cNvPicPr>
              <a:picLocks noChangeAspect="1"/>
            </p:cNvPicPr>
            <p:nvPr/>
          </p:nvPicPr>
          <p:blipFill>
            <a:blip r:embed="rId4"/>
            <a:stretch>
              <a:fillRect/>
            </a:stretch>
          </p:blipFill>
          <p:spPr>
            <a:xfrm>
              <a:off x="9655049" y="2263659"/>
              <a:ext cx="1112025" cy="335356"/>
            </a:xfrm>
            <a:prstGeom prst="rect">
              <a:avLst/>
            </a:prstGeom>
            <a:ln>
              <a:noFill/>
            </a:ln>
          </p:spPr>
        </p:pic>
      </p:grpSp>
      <p:grpSp>
        <p:nvGrpSpPr>
          <p:cNvPr id="56" name="Group 55"/>
          <p:cNvGrpSpPr/>
          <p:nvPr/>
        </p:nvGrpSpPr>
        <p:grpSpPr>
          <a:xfrm>
            <a:off x="7896384" y="4669043"/>
            <a:ext cx="2253686" cy="1844379"/>
            <a:chOff x="7959884" y="4669043"/>
            <a:chExt cx="2253686" cy="1844379"/>
          </a:xfrm>
        </p:grpSpPr>
        <p:sp>
          <p:nvSpPr>
            <p:cNvPr id="6" name="Left-Right Arrow 5"/>
            <p:cNvSpPr/>
            <p:nvPr/>
          </p:nvSpPr>
          <p:spPr>
            <a:xfrm rot="5400000">
              <a:off x="8746963" y="4867114"/>
              <a:ext cx="703061" cy="306920"/>
            </a:xfrm>
            <a:prstGeom prst="leftRightArrow">
              <a:avLst/>
            </a:prstGeom>
            <a:solidFill>
              <a:schemeClr val="accent3"/>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50" name="Group 49"/>
            <p:cNvGrpSpPr/>
            <p:nvPr/>
          </p:nvGrpSpPr>
          <p:grpSpPr>
            <a:xfrm>
              <a:off x="7959884" y="6042184"/>
              <a:ext cx="2253686" cy="471238"/>
              <a:chOff x="7519618" y="6042184"/>
              <a:chExt cx="2253686" cy="471238"/>
            </a:xfrm>
          </p:grpSpPr>
          <p:sp>
            <p:nvSpPr>
              <p:cNvPr id="25" name="Freeform 24"/>
              <p:cNvSpPr>
                <a:spLocks noEditPoints="1"/>
              </p:cNvSpPr>
              <p:nvPr/>
            </p:nvSpPr>
            <p:spPr bwMode="gray">
              <a:xfrm>
                <a:off x="8878425"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26" name="Freeform 25"/>
              <p:cNvSpPr>
                <a:spLocks noEditPoints="1"/>
              </p:cNvSpPr>
              <p:nvPr/>
            </p:nvSpPr>
            <p:spPr bwMode="gray">
              <a:xfrm>
                <a:off x="9335625"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27" name="Freeform 26"/>
              <p:cNvSpPr>
                <a:spLocks noEditPoints="1"/>
              </p:cNvSpPr>
              <p:nvPr/>
            </p:nvSpPr>
            <p:spPr bwMode="gray">
              <a:xfrm>
                <a:off x="8433925"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28" name="Freeform 27"/>
              <p:cNvSpPr>
                <a:spLocks noEditPoints="1"/>
              </p:cNvSpPr>
              <p:nvPr/>
            </p:nvSpPr>
            <p:spPr bwMode="gray">
              <a:xfrm>
                <a:off x="7964117" y="6042186"/>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29" name="Freeform 28"/>
              <p:cNvSpPr>
                <a:spLocks noEditPoints="1"/>
              </p:cNvSpPr>
              <p:nvPr/>
            </p:nvSpPr>
            <p:spPr bwMode="gray">
              <a:xfrm>
                <a:off x="7519618"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grpSp>
        <p:sp>
          <p:nvSpPr>
            <p:cNvPr id="32" name="Rounded Rectangle 31"/>
            <p:cNvSpPr>
              <a:spLocks noChangeAspect="1"/>
            </p:cNvSpPr>
            <p:nvPr/>
          </p:nvSpPr>
          <p:spPr>
            <a:xfrm>
              <a:off x="8023974" y="5483813"/>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33" name="TextBox 32"/>
            <p:cNvSpPr txBox="1"/>
            <p:nvPr/>
          </p:nvSpPr>
          <p:spPr>
            <a:xfrm>
              <a:off x="8129063" y="5479584"/>
              <a:ext cx="697405" cy="427205"/>
            </a:xfrm>
            <a:prstGeom prst="rect">
              <a:avLst/>
            </a:prstGeom>
            <a:noFill/>
          </p:spPr>
          <p:txBody>
            <a:bodyPr wrap="none" lIns="0" tIns="0" rIns="0" bIns="0" rtlCol="0" anchor="ctr">
              <a:noAutofit/>
            </a:bodyPr>
            <a:lstStyle/>
            <a:p>
              <a:pPr>
                <a:lnSpc>
                  <a:spcPct val="90000"/>
                </a:lnSpc>
              </a:pPr>
              <a:r>
                <a:rPr lang="en-US" sz="1200" b="1" dirty="0">
                  <a:latin typeface="Arial"/>
                  <a:cs typeface="Arial"/>
                </a:rPr>
                <a:t>WebLogic</a:t>
              </a:r>
            </a:p>
          </p:txBody>
        </p:sp>
        <p:sp>
          <p:nvSpPr>
            <p:cNvPr id="34" name="Rounded Rectangle 33"/>
            <p:cNvSpPr>
              <a:spLocks noChangeAspect="1"/>
            </p:cNvSpPr>
            <p:nvPr/>
          </p:nvSpPr>
          <p:spPr>
            <a:xfrm>
              <a:off x="9206287" y="5483813"/>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35" name="TextBox 34"/>
            <p:cNvSpPr txBox="1"/>
            <p:nvPr/>
          </p:nvSpPr>
          <p:spPr>
            <a:xfrm>
              <a:off x="9311376" y="5479583"/>
              <a:ext cx="697405" cy="427205"/>
            </a:xfrm>
            <a:prstGeom prst="rect">
              <a:avLst/>
            </a:prstGeom>
            <a:noFill/>
          </p:spPr>
          <p:txBody>
            <a:bodyPr wrap="none" lIns="0" tIns="0" rIns="0" bIns="0" rtlCol="0" anchor="ctr">
              <a:noAutofit/>
            </a:bodyPr>
            <a:lstStyle/>
            <a:p>
              <a:pPr algn="ctr">
                <a:lnSpc>
                  <a:spcPct val="90000"/>
                </a:lnSpc>
              </a:pPr>
              <a:r>
                <a:rPr lang="en-US" sz="1200" b="1" dirty="0">
                  <a:latin typeface="Arial"/>
                  <a:cs typeface="Arial"/>
                </a:rPr>
                <a:t>Coherence</a:t>
              </a:r>
            </a:p>
          </p:txBody>
        </p:sp>
      </p:grpSp>
      <p:grpSp>
        <p:nvGrpSpPr>
          <p:cNvPr id="39" name="Group 38"/>
          <p:cNvGrpSpPr/>
          <p:nvPr/>
        </p:nvGrpSpPr>
        <p:grpSpPr>
          <a:xfrm>
            <a:off x="7565881" y="3216676"/>
            <a:ext cx="3050084" cy="570942"/>
            <a:chOff x="8069648" y="2911876"/>
            <a:chExt cx="3050084" cy="570942"/>
          </a:xfrm>
        </p:grpSpPr>
        <p:sp>
          <p:nvSpPr>
            <p:cNvPr id="41" name="Rounded Rectangle 40"/>
            <p:cNvSpPr>
              <a:spLocks noChangeAspect="1"/>
            </p:cNvSpPr>
            <p:nvPr/>
          </p:nvSpPr>
          <p:spPr>
            <a:xfrm>
              <a:off x="8069648" y="2933180"/>
              <a:ext cx="912330" cy="544957"/>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0" numCol="1" spcCol="0" rtlCol="0" fromWordArt="0" anchor="b" anchorCtr="0" forceAA="0" compatLnSpc="1">
              <a:prstTxWarp prst="textNoShape">
                <a:avLst/>
              </a:prstTxWarp>
              <a:noAutofit/>
            </a:bodyPr>
            <a:lstStyle/>
            <a:p>
              <a:pPr algn="ctr">
                <a:lnSpc>
                  <a:spcPct val="90000"/>
                </a:lnSpc>
              </a:pPr>
              <a:r>
                <a:rPr lang="en-US" sz="1200" b="1" dirty="0">
                  <a:solidFill>
                    <a:schemeClr val="bg1">
                      <a:lumMod val="50000"/>
                    </a:schemeClr>
                  </a:solidFill>
                </a:rPr>
                <a:t>Blockchain</a:t>
              </a:r>
            </a:p>
          </p:txBody>
        </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656" y="2938742"/>
              <a:ext cx="408315" cy="390646"/>
            </a:xfrm>
            <a:prstGeom prst="rect">
              <a:avLst/>
            </a:prstGeom>
          </p:spPr>
        </p:pic>
        <p:grpSp>
          <p:nvGrpSpPr>
            <p:cNvPr id="44" name="Group 43"/>
            <p:cNvGrpSpPr/>
            <p:nvPr/>
          </p:nvGrpSpPr>
          <p:grpSpPr>
            <a:xfrm>
              <a:off x="10207402" y="2911876"/>
              <a:ext cx="912330" cy="544957"/>
              <a:chOff x="9153302" y="2924576"/>
              <a:chExt cx="912330" cy="544957"/>
            </a:xfrm>
          </p:grpSpPr>
          <p:sp>
            <p:nvSpPr>
              <p:cNvPr id="48" name="Rounded Rectangle 47"/>
              <p:cNvSpPr>
                <a:spLocks noChangeAspect="1"/>
              </p:cNvSpPr>
              <p:nvPr/>
            </p:nvSpPr>
            <p:spPr>
              <a:xfrm>
                <a:off x="9153302" y="2924576"/>
                <a:ext cx="912330" cy="544957"/>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60949" rIns="9144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accent4"/>
                  </a:solidFill>
                </a:endParaRPr>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8239" y="3031320"/>
                <a:ext cx="704342" cy="393954"/>
              </a:xfrm>
              <a:prstGeom prst="rect">
                <a:avLst/>
              </a:prstGeom>
            </p:spPr>
          </p:pic>
        </p:grpSp>
        <p:grpSp>
          <p:nvGrpSpPr>
            <p:cNvPr id="45" name="Group 44"/>
            <p:cNvGrpSpPr/>
            <p:nvPr/>
          </p:nvGrpSpPr>
          <p:grpSpPr>
            <a:xfrm>
              <a:off x="9127523" y="2937861"/>
              <a:ext cx="912330" cy="544957"/>
              <a:chOff x="8195054" y="667984"/>
              <a:chExt cx="1138992" cy="680346"/>
            </a:xfrm>
          </p:grpSpPr>
          <p:sp>
            <p:nvSpPr>
              <p:cNvPr id="46" name="Rounded Rectangle 45"/>
              <p:cNvSpPr>
                <a:spLocks noChangeAspect="1"/>
              </p:cNvSpPr>
              <p:nvPr/>
            </p:nvSpPr>
            <p:spPr>
              <a:xfrm>
                <a:off x="8195054" y="667984"/>
                <a:ext cx="1138992" cy="680346"/>
              </a:xfrm>
              <a:prstGeom prst="roundRect">
                <a:avLst/>
              </a:prstGeom>
              <a:solidFill>
                <a:schemeClr val="bg1"/>
              </a:solidFill>
              <a:ln w="19050" cmpd="sng">
                <a:solidFill>
                  <a:schemeClr val="accent1">
                    <a:lumMod val="90000"/>
                    <a:lumOff val="10000"/>
                  </a:schemeClr>
                </a:solid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accent4"/>
                  </a:solidFill>
                </a:endParaRPr>
              </a:p>
            </p:txBody>
          </p:sp>
          <p:pic>
            <p:nvPicPr>
              <p:cNvPr id="47" name="Shape 20" descr="fn-cropped.png">
                <a:extLst>
                  <a:ext uri="{FF2B5EF4-FFF2-40B4-BE49-F238E27FC236}">
                    <a16:creationId xmlns:a16="http://schemas.microsoft.com/office/drawing/2014/main" xmlns="" id="{B04BB67B-DAD0-2644-A062-F16D4F57403E}"/>
                  </a:ext>
                </a:extLst>
              </p:cNvPr>
              <p:cNvPicPr preferRelativeResize="0">
                <a:picLocks noChangeAspect="1"/>
              </p:cNvPicPr>
              <p:nvPr/>
            </p:nvPicPr>
            <p:blipFill>
              <a:blip r:embed="rId7">
                <a:alphaModFix/>
              </a:blip>
              <a:stretch>
                <a:fillRect/>
              </a:stretch>
            </p:blipFill>
            <p:spPr>
              <a:xfrm>
                <a:off x="8236238" y="782766"/>
                <a:ext cx="1058337" cy="439881"/>
              </a:xfrm>
              <a:prstGeom prst="rect">
                <a:avLst/>
              </a:prstGeom>
              <a:noFill/>
              <a:ln>
                <a:noFill/>
              </a:ln>
            </p:spPr>
          </p:pic>
        </p:grpSp>
      </p:grpSp>
      <p:grpSp>
        <p:nvGrpSpPr>
          <p:cNvPr id="51" name="Group 50"/>
          <p:cNvGrpSpPr>
            <a:grpSpLocks noChangeAspect="1"/>
          </p:cNvGrpSpPr>
          <p:nvPr/>
        </p:nvGrpSpPr>
        <p:grpSpPr>
          <a:xfrm>
            <a:off x="8012320" y="3930115"/>
            <a:ext cx="2339410" cy="526694"/>
            <a:chOff x="7855683" y="4755615"/>
            <a:chExt cx="3249180" cy="731520"/>
          </a:xfrm>
        </p:grpSpPr>
        <p:pic>
          <p:nvPicPr>
            <p:cNvPr id="52" name="Picture 51"/>
            <p:cNvPicPr>
              <a:picLocks noChangeAspect="1"/>
            </p:cNvPicPr>
            <p:nvPr/>
          </p:nvPicPr>
          <p:blipFill>
            <a:blip r:embed="rId8"/>
            <a:stretch>
              <a:fillRect/>
            </a:stretch>
          </p:blipFill>
          <p:spPr>
            <a:xfrm>
              <a:off x="9878044" y="4976594"/>
              <a:ext cx="1226819" cy="289560"/>
            </a:xfrm>
            <a:prstGeom prst="rect">
              <a:avLst/>
            </a:prstGeom>
          </p:spPr>
        </p:pic>
        <p:pic>
          <p:nvPicPr>
            <p:cNvPr id="53" name="Picture 5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82088" y="4755615"/>
              <a:ext cx="731520" cy="731520"/>
            </a:xfrm>
            <a:prstGeom prst="rect">
              <a:avLst/>
            </a:prstGeom>
          </p:spPr>
        </p:pic>
        <p:pic>
          <p:nvPicPr>
            <p:cNvPr id="54" name="Picture 53"/>
            <p:cNvPicPr preferRelativeResize="0">
              <a:picLocks noChangeAspect="1"/>
            </p:cNvPicPr>
            <p:nvPr/>
          </p:nvPicPr>
          <p:blipFill>
            <a:blip r:embed="rId10"/>
            <a:stretch>
              <a:fillRect/>
            </a:stretch>
          </p:blipFill>
          <p:spPr>
            <a:xfrm>
              <a:off x="7855683" y="4812765"/>
              <a:ext cx="617220" cy="617220"/>
            </a:xfrm>
            <a:prstGeom prst="rect">
              <a:avLst/>
            </a:prstGeom>
          </p:spPr>
        </p:pic>
      </p:grpSp>
    </p:spTree>
    <p:extLst>
      <p:ext uri="{BB962C8B-B14F-4D97-AF65-F5344CB8AC3E}">
        <p14:creationId xmlns:p14="http://schemas.microsoft.com/office/powerpoint/2010/main" val="104897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9E326A4-5467-BB40-ADBD-CACCC65718E5}"/>
              </a:ext>
            </a:extLst>
          </p:cNvPr>
          <p:cNvSpPr>
            <a:spLocks noGrp="1"/>
          </p:cNvSpPr>
          <p:nvPr>
            <p:ph type="title"/>
          </p:nvPr>
        </p:nvSpPr>
        <p:spPr/>
        <p:txBody>
          <a:bodyPr/>
          <a:lstStyle/>
          <a:p>
            <a:r>
              <a:rPr lang="en-US" dirty="0" smtClean="0"/>
              <a:t>WebLogic High Availability</a:t>
            </a:r>
            <a:endParaRPr lang="en-US" dirty="0"/>
          </a:p>
        </p:txBody>
      </p:sp>
      <p:sp>
        <p:nvSpPr>
          <p:cNvPr id="5" name="Text Placeholder 4">
            <a:extLst>
              <a:ext uri="{FF2B5EF4-FFF2-40B4-BE49-F238E27FC236}">
                <a16:creationId xmlns="" xmlns:a16="http://schemas.microsoft.com/office/drawing/2014/main" id="{5C2943DE-703C-B944-AB5E-8BD3760CEBBF}"/>
              </a:ext>
            </a:extLst>
          </p:cNvPr>
          <p:cNvSpPr>
            <a:spLocks noGrp="1"/>
          </p:cNvSpPr>
          <p:nvPr>
            <p:ph type="body" idx="1"/>
          </p:nvPr>
        </p:nvSpPr>
        <p:spPr/>
        <p:txBody>
          <a:bodyPr>
            <a:noAutofit/>
          </a:bodyPr>
          <a:lstStyle/>
          <a:p>
            <a:pPr marL="342900" indent="-342900">
              <a:buFont typeface="Arial" charset="0"/>
              <a:buChar char="•"/>
            </a:pPr>
            <a:r>
              <a:rPr lang="en-US" sz="2000" dirty="0" smtClean="0">
                <a:solidFill>
                  <a:schemeClr val="tx2"/>
                </a:solidFill>
                <a:latin typeface="Oracle Sans" panose="020B0503020204020204" pitchFamily="34" charset="0"/>
                <a:cs typeface="Oracle Sans" panose="020B0503020204020204" pitchFamily="34" charset="0"/>
              </a:rPr>
              <a:t>WebLogic High Availability across Data Centers with WebLogic Stretch Clusters.</a:t>
            </a:r>
          </a:p>
          <a:p>
            <a:pPr marL="342900" indent="-342900">
              <a:buFont typeface="Arial" charset="0"/>
              <a:buChar char="•"/>
            </a:pPr>
            <a:r>
              <a:rPr lang="en-US" sz="2000" dirty="0" smtClean="0">
                <a:solidFill>
                  <a:schemeClr val="tx2"/>
                </a:solidFill>
                <a:latin typeface="Oracle Sans" panose="020B0503020204020204" pitchFamily="34" charset="0"/>
                <a:cs typeface="Oracle Sans" panose="020B0503020204020204" pitchFamily="34" charset="0"/>
              </a:rPr>
              <a:t>Span a WebLogic domain across several Availability Domains</a:t>
            </a:r>
          </a:p>
          <a:p>
            <a:pPr marL="342900" indent="-342900">
              <a:buFont typeface="Arial" charset="0"/>
              <a:buChar char="•"/>
            </a:pPr>
            <a:r>
              <a:rPr lang="en-US" sz="2000" dirty="0" smtClean="0">
                <a:solidFill>
                  <a:schemeClr val="tx2"/>
                </a:solidFill>
                <a:latin typeface="Oracle Sans" panose="020B0503020204020204" pitchFamily="34" charset="0"/>
                <a:cs typeface="Oracle Sans" panose="020B0503020204020204" pitchFamily="34" charset="0"/>
              </a:rPr>
              <a:t>Single Kubernetes Cluster</a:t>
            </a:r>
            <a:endParaRPr lang="en-US" sz="2000" dirty="0"/>
          </a:p>
        </p:txBody>
      </p:sp>
      <p:grpSp>
        <p:nvGrpSpPr>
          <p:cNvPr id="19" name="Group 18"/>
          <p:cNvGrpSpPr/>
          <p:nvPr/>
        </p:nvGrpSpPr>
        <p:grpSpPr>
          <a:xfrm>
            <a:off x="280416" y="1719072"/>
            <a:ext cx="5583936" cy="4462272"/>
            <a:chOff x="280416" y="1719072"/>
            <a:chExt cx="5583936" cy="4462272"/>
          </a:xfrm>
        </p:grpSpPr>
        <p:sp>
          <p:nvSpPr>
            <p:cNvPr id="20" name="Rounded Rectangle 19"/>
            <p:cNvSpPr/>
            <p:nvPr/>
          </p:nvSpPr>
          <p:spPr>
            <a:xfrm>
              <a:off x="280416" y="1719072"/>
              <a:ext cx="5583936" cy="446227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
            <a:stretch>
              <a:fillRect/>
            </a:stretch>
          </p:blipFill>
          <p:spPr>
            <a:xfrm>
              <a:off x="4106866" y="2696223"/>
              <a:ext cx="1524132" cy="1835055"/>
            </a:xfrm>
            <a:prstGeom prst="rect">
              <a:avLst/>
            </a:prstGeom>
          </p:spPr>
        </p:pic>
        <p:pic>
          <p:nvPicPr>
            <p:cNvPr id="22" name="Picture 21" descr="GAMu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16925" y="4729454"/>
              <a:ext cx="886959" cy="550842"/>
            </a:xfrm>
            <a:prstGeom prst="rect">
              <a:avLst/>
            </a:prstGeom>
          </p:spPr>
        </p:pic>
        <p:pic>
          <p:nvPicPr>
            <p:cNvPr id="23" name="Picture 22"/>
            <p:cNvPicPr>
              <a:picLocks noChangeAspect="1"/>
            </p:cNvPicPr>
            <p:nvPr/>
          </p:nvPicPr>
          <p:blipFill>
            <a:blip r:embed="rId2"/>
            <a:stretch>
              <a:fillRect/>
            </a:stretch>
          </p:blipFill>
          <p:spPr>
            <a:xfrm>
              <a:off x="736273" y="2696223"/>
              <a:ext cx="1524132" cy="1835055"/>
            </a:xfrm>
            <a:prstGeom prst="rect">
              <a:avLst/>
            </a:prstGeom>
          </p:spPr>
        </p:pic>
        <p:pic>
          <p:nvPicPr>
            <p:cNvPr id="24" name="Picture 23"/>
            <p:cNvPicPr>
              <a:picLocks noChangeAspect="1"/>
            </p:cNvPicPr>
            <p:nvPr/>
          </p:nvPicPr>
          <p:blipFill>
            <a:blip r:embed="rId2"/>
            <a:stretch>
              <a:fillRect/>
            </a:stretch>
          </p:blipFill>
          <p:spPr>
            <a:xfrm>
              <a:off x="2449518" y="2678411"/>
              <a:ext cx="1524132" cy="1835055"/>
            </a:xfrm>
            <a:prstGeom prst="rect">
              <a:avLst/>
            </a:prstGeom>
          </p:spPr>
        </p:pic>
        <p:sp>
          <p:nvSpPr>
            <p:cNvPr id="25" name="Rectangle 24"/>
            <p:cNvSpPr/>
            <p:nvPr/>
          </p:nvSpPr>
          <p:spPr>
            <a:xfrm>
              <a:off x="939449" y="4029874"/>
              <a:ext cx="4390662" cy="3534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WebLogic domain</a:t>
              </a:r>
              <a:endParaRPr lang="en-US" dirty="0"/>
            </a:p>
          </p:txBody>
        </p:sp>
        <p:sp>
          <p:nvSpPr>
            <p:cNvPr id="26" name="TextBox 25"/>
            <p:cNvSpPr txBox="1"/>
            <p:nvPr/>
          </p:nvSpPr>
          <p:spPr>
            <a:xfrm>
              <a:off x="1330158" y="2291737"/>
              <a:ext cx="609600" cy="228600"/>
            </a:xfrm>
            <a:prstGeom prst="rect">
              <a:avLst/>
            </a:prstGeom>
            <a:noFill/>
          </p:spPr>
          <p:txBody>
            <a:bodyPr wrap="square" lIns="0" tIns="0" rIns="0" bIns="0" rtlCol="0">
              <a:noAutofit/>
            </a:bodyPr>
            <a:lstStyle/>
            <a:p>
              <a:pPr>
                <a:lnSpc>
                  <a:spcPct val="90000"/>
                </a:lnSpc>
              </a:pPr>
              <a:r>
                <a:rPr lang="en-US" sz="1200" dirty="0" smtClean="0"/>
                <a:t>AD 1</a:t>
              </a:r>
              <a:endParaRPr lang="en-US" sz="1200" dirty="0"/>
            </a:p>
            <a:p>
              <a:pPr>
                <a:lnSpc>
                  <a:spcPct val="90000"/>
                </a:lnSpc>
              </a:pPr>
              <a:endParaRPr lang="en-US" sz="1200" dirty="0"/>
            </a:p>
          </p:txBody>
        </p:sp>
        <p:sp>
          <p:nvSpPr>
            <p:cNvPr id="27" name="TextBox 26"/>
            <p:cNvSpPr txBox="1"/>
            <p:nvPr/>
          </p:nvSpPr>
          <p:spPr>
            <a:xfrm>
              <a:off x="3124514" y="2291737"/>
              <a:ext cx="609600" cy="228600"/>
            </a:xfrm>
            <a:prstGeom prst="rect">
              <a:avLst/>
            </a:prstGeom>
            <a:noFill/>
          </p:spPr>
          <p:txBody>
            <a:bodyPr wrap="square" lIns="0" tIns="0" rIns="0" bIns="0" rtlCol="0">
              <a:noAutofit/>
            </a:bodyPr>
            <a:lstStyle/>
            <a:p>
              <a:pPr>
                <a:lnSpc>
                  <a:spcPct val="90000"/>
                </a:lnSpc>
              </a:pPr>
              <a:r>
                <a:rPr lang="en-US" sz="1200" dirty="0" smtClean="0"/>
                <a:t>AD 2</a:t>
              </a:r>
              <a:endParaRPr lang="en-US" sz="1200" dirty="0"/>
            </a:p>
            <a:p>
              <a:pPr>
                <a:lnSpc>
                  <a:spcPct val="90000"/>
                </a:lnSpc>
              </a:pPr>
              <a:endParaRPr lang="en-US" sz="1200" dirty="0"/>
            </a:p>
          </p:txBody>
        </p:sp>
        <p:sp>
          <p:nvSpPr>
            <p:cNvPr id="28" name="TextBox 27"/>
            <p:cNvSpPr txBox="1"/>
            <p:nvPr/>
          </p:nvSpPr>
          <p:spPr>
            <a:xfrm>
              <a:off x="4748032" y="2279186"/>
              <a:ext cx="609600" cy="228600"/>
            </a:xfrm>
            <a:prstGeom prst="rect">
              <a:avLst/>
            </a:prstGeom>
            <a:noFill/>
          </p:spPr>
          <p:txBody>
            <a:bodyPr wrap="square" lIns="0" tIns="0" rIns="0" bIns="0" rtlCol="0">
              <a:noAutofit/>
            </a:bodyPr>
            <a:lstStyle/>
            <a:p>
              <a:pPr>
                <a:lnSpc>
                  <a:spcPct val="90000"/>
                </a:lnSpc>
              </a:pPr>
              <a:r>
                <a:rPr lang="en-US" sz="1200" dirty="0" smtClean="0"/>
                <a:t>AD 3</a:t>
              </a:r>
              <a:endParaRPr lang="en-US" sz="1200" dirty="0"/>
            </a:p>
            <a:p>
              <a:pPr>
                <a:lnSpc>
                  <a:spcPct val="90000"/>
                </a:lnSpc>
              </a:pPr>
              <a:endParaRPr lang="en-US" sz="1200" dirty="0"/>
            </a:p>
          </p:txBody>
        </p:sp>
        <p:pic>
          <p:nvPicPr>
            <p:cNvPr id="29" name="Picture 4" descr="C:\Users\rwarnick\AppData\Local\Temp\VMwareDnD\b6eeaecb\Database Tall.png"/>
            <p:cNvPicPr>
              <a:picLocks noChangeAspect="1" noChangeArrowheads="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3703097" y="4729454"/>
              <a:ext cx="640688" cy="549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29"/>
            <p:cNvPicPr>
              <a:picLocks noChangeAspect="1"/>
            </p:cNvPicPr>
            <p:nvPr/>
          </p:nvPicPr>
          <p:blipFill>
            <a:blip r:embed="rId5"/>
            <a:stretch>
              <a:fillRect/>
            </a:stretch>
          </p:blipFill>
          <p:spPr>
            <a:xfrm>
              <a:off x="2757985" y="4887891"/>
              <a:ext cx="871955" cy="356614"/>
            </a:xfrm>
            <a:prstGeom prst="rect">
              <a:avLst/>
            </a:prstGeom>
          </p:spPr>
        </p:pic>
        <p:sp>
          <p:nvSpPr>
            <p:cNvPr id="31" name="Rounded Rectangle 30"/>
            <p:cNvSpPr/>
            <p:nvPr/>
          </p:nvSpPr>
          <p:spPr>
            <a:xfrm>
              <a:off x="687191" y="2605258"/>
              <a:ext cx="4943807" cy="2101906"/>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5122" y="4423018"/>
              <a:ext cx="554798" cy="540389"/>
            </a:xfrm>
            <a:prstGeom prst="rect">
              <a:avLst/>
            </a:prstGeom>
          </p:spPr>
        </p:pic>
      </p:grpSp>
    </p:spTree>
    <p:extLst>
      <p:ext uri="{BB962C8B-B14F-4D97-AF65-F5344CB8AC3E}">
        <p14:creationId xmlns:p14="http://schemas.microsoft.com/office/powerpoint/2010/main" val="3734406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9E326A4-5467-BB40-ADBD-CACCC65718E5}"/>
              </a:ext>
            </a:extLst>
          </p:cNvPr>
          <p:cNvSpPr>
            <a:spLocks noGrp="1"/>
          </p:cNvSpPr>
          <p:nvPr>
            <p:ph type="title"/>
          </p:nvPr>
        </p:nvSpPr>
        <p:spPr/>
        <p:txBody>
          <a:bodyPr/>
          <a:lstStyle/>
          <a:p>
            <a:r>
              <a:rPr lang="en-US" dirty="0" smtClean="0"/>
              <a:t>WebLogic Disaster Recovery</a:t>
            </a:r>
            <a:endParaRPr lang="en-US" dirty="0"/>
          </a:p>
        </p:txBody>
      </p:sp>
      <p:sp>
        <p:nvSpPr>
          <p:cNvPr id="5" name="Text Placeholder 4">
            <a:extLst>
              <a:ext uri="{FF2B5EF4-FFF2-40B4-BE49-F238E27FC236}">
                <a16:creationId xmlns="" xmlns:a16="http://schemas.microsoft.com/office/drawing/2014/main" id="{5C2943DE-703C-B944-AB5E-8BD3760CEBBF}"/>
              </a:ext>
            </a:extLst>
          </p:cNvPr>
          <p:cNvSpPr>
            <a:spLocks noGrp="1"/>
          </p:cNvSpPr>
          <p:nvPr>
            <p:ph type="body" idx="1"/>
          </p:nvPr>
        </p:nvSpPr>
        <p:spPr/>
        <p:txBody>
          <a:bodyPr>
            <a:noAutofit/>
          </a:bodyPr>
          <a:lstStyle/>
          <a:p>
            <a:pPr marL="342900" indent="-342900">
              <a:buFont typeface="Arial" charset="0"/>
              <a:buChar char="•"/>
            </a:pPr>
            <a:r>
              <a:rPr lang="en-US" sz="2000" dirty="0" smtClean="0">
                <a:solidFill>
                  <a:schemeClr val="tx2"/>
                </a:solidFill>
                <a:latin typeface="Oracle Sans" panose="020B0503020204020204" pitchFamily="34" charset="0"/>
                <a:cs typeface="Oracle Sans" panose="020B0503020204020204" pitchFamily="34" charset="0"/>
              </a:rPr>
              <a:t>WebLogic DR across Regions made easier</a:t>
            </a:r>
          </a:p>
          <a:p>
            <a:pPr marL="342900" indent="-342900">
              <a:buFont typeface="Arial" charset="0"/>
              <a:buChar char="•"/>
            </a:pPr>
            <a:r>
              <a:rPr lang="en-US" sz="2000" dirty="0" smtClean="0">
                <a:solidFill>
                  <a:schemeClr val="tx2"/>
                </a:solidFill>
                <a:latin typeface="Oracle Sans" panose="020B0503020204020204" pitchFamily="34" charset="0"/>
                <a:cs typeface="Oracle Sans" panose="020B0503020204020204" pitchFamily="34" charset="0"/>
              </a:rPr>
              <a:t>WebLogic domain image contains  complete domain configuration</a:t>
            </a:r>
          </a:p>
          <a:p>
            <a:pPr marL="342900" indent="-342900">
              <a:buFont typeface="Arial" charset="0"/>
              <a:buChar char="•"/>
            </a:pPr>
            <a:r>
              <a:rPr lang="en-US" sz="2000" dirty="0" smtClean="0">
                <a:solidFill>
                  <a:schemeClr val="tx2"/>
                </a:solidFill>
                <a:latin typeface="Oracle Sans" panose="020B0503020204020204" pitchFamily="34" charset="0"/>
                <a:cs typeface="Oracle Sans" panose="020B0503020204020204" pitchFamily="34" charset="0"/>
              </a:rPr>
              <a:t>State needs to be externalized to Database</a:t>
            </a:r>
          </a:p>
          <a:p>
            <a:pPr marL="342900" indent="-342900">
              <a:buFont typeface="Arial" charset="0"/>
              <a:buChar char="•"/>
            </a:pPr>
            <a:endParaRPr lang="en-US" sz="2000" dirty="0" smtClean="0">
              <a:solidFill>
                <a:schemeClr val="tx2"/>
              </a:solidFill>
              <a:latin typeface="Oracle Sans" panose="020B0503020204020204" pitchFamily="34" charset="0"/>
              <a:cs typeface="Oracle Sans" panose="020B0503020204020204" pitchFamily="34" charset="0"/>
            </a:endParaRPr>
          </a:p>
          <a:p>
            <a:pPr marL="342900" indent="-342900">
              <a:buFont typeface="Arial" charset="0"/>
              <a:buChar char="•"/>
            </a:pPr>
            <a:endParaRPr lang="en-US" sz="2000" dirty="0"/>
          </a:p>
        </p:txBody>
      </p:sp>
      <p:sp>
        <p:nvSpPr>
          <p:cNvPr id="35" name="Rounded Rectangle 34"/>
          <p:cNvSpPr/>
          <p:nvPr/>
        </p:nvSpPr>
        <p:spPr>
          <a:xfrm>
            <a:off x="245352" y="1603666"/>
            <a:ext cx="5583936" cy="4462272"/>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17649" y="1903297"/>
            <a:ext cx="4947570" cy="2875967"/>
            <a:chOff x="6123505" y="2098369"/>
            <a:chExt cx="4947570" cy="2875967"/>
          </a:xfrm>
        </p:grpSpPr>
        <p:cxnSp>
          <p:nvCxnSpPr>
            <p:cNvPr id="37" name="Curved Connector 36"/>
            <p:cNvCxnSpPr>
              <a:stCxn id="41" idx="0"/>
              <a:endCxn id="47" idx="0"/>
            </p:cNvCxnSpPr>
            <p:nvPr/>
          </p:nvCxnSpPr>
          <p:spPr>
            <a:xfrm rot="5400000" flipH="1" flipV="1">
              <a:off x="8556827" y="1240407"/>
              <a:ext cx="52887" cy="2676817"/>
            </a:xfrm>
            <a:prstGeom prst="curvedConnector3">
              <a:avLst>
                <a:gd name="adj1" fmla="val 53224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2"/>
            <a:stretch>
              <a:fillRect/>
            </a:stretch>
          </p:blipFill>
          <p:spPr>
            <a:xfrm>
              <a:off x="8006929" y="4531278"/>
              <a:ext cx="1152684" cy="356614"/>
            </a:xfrm>
            <a:prstGeom prst="rect">
              <a:avLst/>
            </a:prstGeom>
          </p:spPr>
        </p:pic>
        <p:pic>
          <p:nvPicPr>
            <p:cNvPr id="39" name="Picture 38"/>
            <p:cNvPicPr>
              <a:picLocks noChangeAspect="1"/>
            </p:cNvPicPr>
            <p:nvPr/>
          </p:nvPicPr>
          <p:blipFill>
            <a:blip r:embed="rId3"/>
            <a:stretch>
              <a:fillRect/>
            </a:stretch>
          </p:blipFill>
          <p:spPr>
            <a:xfrm>
              <a:off x="6482796" y="2605258"/>
              <a:ext cx="1524132" cy="1835055"/>
            </a:xfrm>
            <a:prstGeom prst="rect">
              <a:avLst/>
            </a:prstGeom>
          </p:spPr>
        </p:pic>
        <p:sp>
          <p:nvSpPr>
            <p:cNvPr id="40" name="TextBox 39"/>
            <p:cNvSpPr txBox="1"/>
            <p:nvPr/>
          </p:nvSpPr>
          <p:spPr>
            <a:xfrm>
              <a:off x="6981150" y="2098369"/>
              <a:ext cx="609600" cy="228600"/>
            </a:xfrm>
            <a:prstGeom prst="rect">
              <a:avLst/>
            </a:prstGeom>
            <a:noFill/>
          </p:spPr>
          <p:txBody>
            <a:bodyPr wrap="square" lIns="0" tIns="0" rIns="0" bIns="0" rtlCol="0">
              <a:noAutofit/>
            </a:bodyPr>
            <a:lstStyle/>
            <a:p>
              <a:pPr>
                <a:lnSpc>
                  <a:spcPct val="90000"/>
                </a:lnSpc>
              </a:pPr>
              <a:r>
                <a:rPr lang="en-US" sz="1200" dirty="0" smtClean="0"/>
                <a:t>Region </a:t>
              </a:r>
              <a:r>
                <a:rPr lang="en-US" sz="1200" dirty="0"/>
                <a:t>A</a:t>
              </a:r>
            </a:p>
            <a:p>
              <a:pPr>
                <a:lnSpc>
                  <a:spcPct val="90000"/>
                </a:lnSpc>
              </a:pPr>
              <a:endParaRPr lang="en-US" sz="1200" dirty="0"/>
            </a:p>
          </p:txBody>
        </p:sp>
        <p:pic>
          <p:nvPicPr>
            <p:cNvPr id="41" name="Picture 4" descr="C:\Users\rwarnick\AppData\Local\Temp\VMwareDnD\b6eeaecb\Database Tall.png"/>
            <p:cNvPicPr>
              <a:picLocks noChangeAspect="1" noChangeArrowheads="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9551091" y="4525158"/>
              <a:ext cx="556620" cy="403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41"/>
            <p:cNvPicPr>
              <a:picLocks noChangeAspect="1"/>
            </p:cNvPicPr>
            <p:nvPr/>
          </p:nvPicPr>
          <p:blipFill>
            <a:blip r:embed="rId3"/>
            <a:stretch>
              <a:fillRect/>
            </a:stretch>
          </p:blipFill>
          <p:spPr>
            <a:xfrm>
              <a:off x="9159613" y="2552371"/>
              <a:ext cx="1524132" cy="1835055"/>
            </a:xfrm>
            <a:prstGeom prst="rect">
              <a:avLst/>
            </a:prstGeom>
          </p:spPr>
        </p:pic>
        <p:sp>
          <p:nvSpPr>
            <p:cNvPr id="43" name="TextBox 42"/>
            <p:cNvSpPr txBox="1"/>
            <p:nvPr/>
          </p:nvSpPr>
          <p:spPr>
            <a:xfrm>
              <a:off x="9682640" y="2098369"/>
              <a:ext cx="609600" cy="228600"/>
            </a:xfrm>
            <a:prstGeom prst="rect">
              <a:avLst/>
            </a:prstGeom>
            <a:noFill/>
          </p:spPr>
          <p:txBody>
            <a:bodyPr wrap="square" lIns="0" tIns="0" rIns="0" bIns="0" rtlCol="0">
              <a:noAutofit/>
            </a:bodyPr>
            <a:lstStyle/>
            <a:p>
              <a:pPr>
                <a:lnSpc>
                  <a:spcPct val="90000"/>
                </a:lnSpc>
              </a:pPr>
              <a:r>
                <a:rPr lang="en-US" sz="1200" dirty="0" smtClean="0"/>
                <a:t>Region B</a:t>
              </a:r>
              <a:endParaRPr lang="en-US" sz="1200" dirty="0"/>
            </a:p>
            <a:p>
              <a:pPr>
                <a:lnSpc>
                  <a:spcPct val="90000"/>
                </a:lnSpc>
              </a:pPr>
              <a:endParaRPr lang="en-US" sz="1200" dirty="0"/>
            </a:p>
          </p:txBody>
        </p:sp>
        <p:pic>
          <p:nvPicPr>
            <p:cNvPr id="44" name="Picture 43" descr="GAMup.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52931" y="4479298"/>
              <a:ext cx="651117" cy="495038"/>
            </a:xfrm>
            <a:prstGeom prst="rect">
              <a:avLst/>
            </a:prstGeom>
          </p:spPr>
        </p:pic>
        <p:sp>
          <p:nvSpPr>
            <p:cNvPr id="45" name="Rectangle 44"/>
            <p:cNvSpPr/>
            <p:nvPr/>
          </p:nvSpPr>
          <p:spPr>
            <a:xfrm>
              <a:off x="8212545" y="2098369"/>
              <a:ext cx="708029" cy="608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WLS Domain image</a:t>
              </a:r>
              <a:endParaRPr lang="en-US" sz="1000" dirty="0"/>
            </a:p>
          </p:txBody>
        </p:sp>
        <p:sp>
          <p:nvSpPr>
            <p:cNvPr id="47" name="Rounded Rectangle 46"/>
            <p:cNvSpPr/>
            <p:nvPr/>
          </p:nvSpPr>
          <p:spPr>
            <a:xfrm>
              <a:off x="6404458" y="2589283"/>
              <a:ext cx="1506938" cy="179401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9300582" y="2552370"/>
              <a:ext cx="1506938" cy="179401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3505" y="3938909"/>
              <a:ext cx="554798" cy="540389"/>
            </a:xfrm>
            <a:prstGeom prst="rect">
              <a:avLst/>
            </a:prstGeom>
          </p:spPr>
        </p:pic>
        <p:pic>
          <p:nvPicPr>
            <p:cNvPr id="50" name="Picture 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16277" y="3973077"/>
              <a:ext cx="554798" cy="540389"/>
            </a:xfrm>
            <a:prstGeom prst="rect">
              <a:avLst/>
            </a:prstGeom>
          </p:spPr>
        </p:pic>
      </p:grpSp>
    </p:spTree>
    <p:extLst>
      <p:ext uri="{BB962C8B-B14F-4D97-AF65-F5344CB8AC3E}">
        <p14:creationId xmlns:p14="http://schemas.microsoft.com/office/powerpoint/2010/main" val="468964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err="1"/>
              <a:t>Init</a:t>
            </a:r>
            <a:r>
              <a:rPr lang="en-US" sz="2800" dirty="0"/>
              <a:t> Containers and Sidecar Containers</a:t>
            </a:r>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6763598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505259" y="344638"/>
            <a:ext cx="11122303" cy="888768"/>
          </a:xfrm>
          <a:prstGeom prst="rect">
            <a:avLst/>
          </a:prstGeom>
        </p:spPr>
        <p:txBody>
          <a:bodyPr>
            <a:normAutofit/>
          </a:bodyPr>
          <a:lstStyle/>
          <a:p>
            <a:r>
              <a:rPr lang="en-US" sz="2800" dirty="0" err="1"/>
              <a:t>Init</a:t>
            </a:r>
            <a:r>
              <a:rPr lang="en-US" sz="2800" dirty="0"/>
              <a:t> </a:t>
            </a:r>
            <a:r>
              <a:rPr lang="en-US" sz="2800" dirty="0" smtClean="0"/>
              <a:t>Containers</a:t>
            </a:r>
            <a:endParaRPr sz="2800"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3"/>
          <a:stretch>
            <a:fillRect/>
          </a:stretch>
        </p:blipFill>
        <p:spPr>
          <a:xfrm>
            <a:off x="4319589" y="965016"/>
            <a:ext cx="7307973" cy="5381996"/>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3"/>
          <a:stretch>
            <a:fillRect/>
          </a:stretch>
        </p:blipFill>
        <p:spPr>
          <a:xfrm>
            <a:off x="4834731" y="2521986"/>
            <a:ext cx="6375185" cy="3679207"/>
          </a:xfrm>
          <a:prstGeom prst="rect">
            <a:avLst/>
          </a:prstGeom>
        </p:spPr>
      </p:pic>
      <p:grpSp>
        <p:nvGrpSpPr>
          <p:cNvPr id="75" name="Group 74">
            <a:extLst>
              <a:ext uri="{FF2B5EF4-FFF2-40B4-BE49-F238E27FC236}">
                <a16:creationId xmlns:a16="http://schemas.microsoft.com/office/drawing/2014/main" xmlns="" id="{08627FF2-8C21-EF44-A998-EE2AED621513}"/>
              </a:ext>
            </a:extLst>
          </p:cNvPr>
          <p:cNvGrpSpPr/>
          <p:nvPr/>
        </p:nvGrpSpPr>
        <p:grpSpPr>
          <a:xfrm>
            <a:off x="5428370" y="4370137"/>
            <a:ext cx="5324346" cy="977342"/>
            <a:chOff x="5472583" y="4738998"/>
            <a:chExt cx="5325732" cy="977597"/>
          </a:xfrm>
        </p:grpSpPr>
        <p:sp>
          <p:nvSpPr>
            <p:cNvPr id="76" name="Rectangle 75">
              <a:extLst>
                <a:ext uri="{FF2B5EF4-FFF2-40B4-BE49-F238E27FC236}">
                  <a16:creationId xmlns:a16="http://schemas.microsoft.com/office/drawing/2014/main" xmlns="" id="{8AA3C8BF-49B0-0F45-9F33-F2639436AEEE}"/>
                </a:ext>
              </a:extLst>
            </p:cNvPr>
            <p:cNvSpPr>
              <a:spLocks noChangeAspect="1"/>
            </p:cNvSpPr>
            <p:nvPr/>
          </p:nvSpPr>
          <p:spPr>
            <a:xfrm>
              <a:off x="5472583" y="4833129"/>
              <a:ext cx="1023195" cy="862628"/>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pic>
          <p:nvPicPr>
            <p:cNvPr id="82" name="Picture 81">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16747" y="5071571"/>
              <a:ext cx="432492" cy="464162"/>
            </a:xfrm>
            <a:prstGeom prst="rect">
              <a:avLst/>
            </a:prstGeom>
          </p:spPr>
        </p:pic>
        <p:sp>
          <p:nvSpPr>
            <p:cNvPr id="83" name="Rectangle 82">
              <a:extLst>
                <a:ext uri="{FF2B5EF4-FFF2-40B4-BE49-F238E27FC236}">
                  <a16:creationId xmlns:a16="http://schemas.microsoft.com/office/drawing/2014/main" xmlns="" id="{D1F11BD5-2526-464F-B342-1133415C91F1}"/>
                </a:ext>
              </a:extLst>
            </p:cNvPr>
            <p:cNvSpPr>
              <a:spLocks noChangeAspect="1"/>
            </p:cNvSpPr>
            <p:nvPr/>
          </p:nvSpPr>
          <p:spPr>
            <a:xfrm>
              <a:off x="6845184" y="4916718"/>
              <a:ext cx="775455" cy="705681"/>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sp>
          <p:nvSpPr>
            <p:cNvPr id="85" name="TextBox 84">
              <a:extLst>
                <a:ext uri="{FF2B5EF4-FFF2-40B4-BE49-F238E27FC236}">
                  <a16:creationId xmlns:a16="http://schemas.microsoft.com/office/drawing/2014/main" xmlns="" id="{932920A9-AFC1-864E-9F41-90A58A8A2BB8}"/>
                </a:ext>
              </a:extLst>
            </p:cNvPr>
            <p:cNvSpPr txBox="1"/>
            <p:nvPr/>
          </p:nvSpPr>
          <p:spPr>
            <a:xfrm>
              <a:off x="6104790" y="5269559"/>
              <a:ext cx="228627" cy="136380"/>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pic>
          <p:nvPicPr>
            <p:cNvPr id="87" name="Picture 86">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8148" y="4987530"/>
              <a:ext cx="432492" cy="464162"/>
            </a:xfrm>
            <a:prstGeom prst="rect">
              <a:avLst/>
            </a:prstGeom>
          </p:spPr>
        </p:pic>
        <p:sp>
          <p:nvSpPr>
            <p:cNvPr id="88" name="TextBox 87">
              <a:extLst>
                <a:ext uri="{FF2B5EF4-FFF2-40B4-BE49-F238E27FC236}">
                  <a16:creationId xmlns:a16="http://schemas.microsoft.com/office/drawing/2014/main" xmlns="" id="{C2195648-8A13-6E43-9AD4-7B43EF64678D}"/>
                </a:ext>
              </a:extLst>
            </p:cNvPr>
            <p:cNvSpPr txBox="1"/>
            <p:nvPr/>
          </p:nvSpPr>
          <p:spPr>
            <a:xfrm>
              <a:off x="7267082" y="5167302"/>
              <a:ext cx="315739" cy="112882"/>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95" name="TextBox 94">
              <a:extLst>
                <a:ext uri="{FF2B5EF4-FFF2-40B4-BE49-F238E27FC236}">
                  <a16:creationId xmlns:a16="http://schemas.microsoft.com/office/drawing/2014/main" xmlns="" id="{63F1E822-6030-F24D-B36A-F2C00EE9E8EF}"/>
                </a:ext>
              </a:extLst>
            </p:cNvPr>
            <p:cNvSpPr txBox="1"/>
            <p:nvPr/>
          </p:nvSpPr>
          <p:spPr>
            <a:xfrm>
              <a:off x="8696490" y="5229251"/>
              <a:ext cx="238696" cy="113666"/>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03" name="Rectangle 102">
              <a:extLst>
                <a:ext uri="{FF2B5EF4-FFF2-40B4-BE49-F238E27FC236}">
                  <a16:creationId xmlns:a16="http://schemas.microsoft.com/office/drawing/2014/main" xmlns="" id="{4B9BF467-2814-F548-B88C-06BCAA92F696}"/>
                </a:ext>
              </a:extLst>
            </p:cNvPr>
            <p:cNvSpPr>
              <a:spLocks noChangeAspect="1"/>
            </p:cNvSpPr>
            <p:nvPr/>
          </p:nvSpPr>
          <p:spPr>
            <a:xfrm>
              <a:off x="9315079" y="4924904"/>
              <a:ext cx="647111" cy="70710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5</a:t>
              </a:r>
            </a:p>
          </p:txBody>
        </p:sp>
        <p:sp>
          <p:nvSpPr>
            <p:cNvPr id="104" name="Rectangle 103">
              <a:extLst>
                <a:ext uri="{FF2B5EF4-FFF2-40B4-BE49-F238E27FC236}">
                  <a16:creationId xmlns:a16="http://schemas.microsoft.com/office/drawing/2014/main" xmlns="" id="{B27B9FCB-8868-6542-9313-D3C5E63A698D}"/>
                </a:ext>
              </a:extLst>
            </p:cNvPr>
            <p:cNvSpPr>
              <a:spLocks noChangeAspect="1"/>
            </p:cNvSpPr>
            <p:nvPr/>
          </p:nvSpPr>
          <p:spPr>
            <a:xfrm>
              <a:off x="10014337" y="4920687"/>
              <a:ext cx="659568" cy="708079"/>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6</a:t>
              </a:r>
            </a:p>
          </p:txBody>
        </p:sp>
        <p:grpSp>
          <p:nvGrpSpPr>
            <p:cNvPr id="107" name="Group 106">
              <a:extLst>
                <a:ext uri="{FF2B5EF4-FFF2-40B4-BE49-F238E27FC236}">
                  <a16:creationId xmlns:a16="http://schemas.microsoft.com/office/drawing/2014/main" xmlns="" id="{C7538DEF-7C1F-BE44-91D8-E5F98876DF89}"/>
                </a:ext>
              </a:extLst>
            </p:cNvPr>
            <p:cNvGrpSpPr/>
            <p:nvPr/>
          </p:nvGrpSpPr>
          <p:grpSpPr>
            <a:xfrm>
              <a:off x="10176139" y="5011381"/>
              <a:ext cx="324571" cy="363259"/>
              <a:chOff x="5631021" y="3444002"/>
              <a:chExt cx="499470" cy="559006"/>
            </a:xfrm>
          </p:grpSpPr>
          <p:sp>
            <p:nvSpPr>
              <p:cNvPr id="113" name="Cube 112">
                <a:extLst>
                  <a:ext uri="{FF2B5EF4-FFF2-40B4-BE49-F238E27FC236}">
                    <a16:creationId xmlns:a16="http://schemas.microsoft.com/office/drawing/2014/main" xmlns="" id="{4A05D52D-4B40-7A4D-BC19-1D8A196838A2}"/>
                  </a:ext>
                </a:extLst>
              </p:cNvPr>
              <p:cNvSpPr/>
              <p:nvPr/>
            </p:nvSpPr>
            <p:spPr>
              <a:xfrm>
                <a:off x="5631021" y="3444002"/>
                <a:ext cx="499470" cy="559006"/>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4" name="TextBox 113">
                <a:extLst>
                  <a:ext uri="{FF2B5EF4-FFF2-40B4-BE49-F238E27FC236}">
                    <a16:creationId xmlns:a16="http://schemas.microsoft.com/office/drawing/2014/main" xmlns="" id="{7A8270FC-6A49-3C43-8DFA-4865600F16D0}"/>
                  </a:ext>
                </a:extLst>
              </p:cNvPr>
              <p:cNvSpPr txBox="1"/>
              <p:nvPr/>
            </p:nvSpPr>
            <p:spPr>
              <a:xfrm>
                <a:off x="5668568" y="3654454"/>
                <a:ext cx="445816" cy="19616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grpSp>
          <p:nvGrpSpPr>
            <p:cNvPr id="108" name="Group 107">
              <a:extLst>
                <a:ext uri="{FF2B5EF4-FFF2-40B4-BE49-F238E27FC236}">
                  <a16:creationId xmlns:a16="http://schemas.microsoft.com/office/drawing/2014/main" xmlns="" id="{30115691-CEE7-1B4F-AEEC-AACA6543B129}"/>
                </a:ext>
              </a:extLst>
            </p:cNvPr>
            <p:cNvGrpSpPr/>
            <p:nvPr/>
          </p:nvGrpSpPr>
          <p:grpSpPr>
            <a:xfrm>
              <a:off x="9478404" y="4996843"/>
              <a:ext cx="324569" cy="388649"/>
              <a:chOff x="5645659" y="3421626"/>
              <a:chExt cx="499468" cy="598077"/>
            </a:xfrm>
          </p:grpSpPr>
          <p:sp>
            <p:nvSpPr>
              <p:cNvPr id="111" name="Cube 110">
                <a:extLst>
                  <a:ext uri="{FF2B5EF4-FFF2-40B4-BE49-F238E27FC236}">
                    <a16:creationId xmlns:a16="http://schemas.microsoft.com/office/drawing/2014/main" xmlns="" id="{F81A3D05-7853-D049-B9A9-7700CBAB1720}"/>
                  </a:ext>
                </a:extLst>
              </p:cNvPr>
              <p:cNvSpPr/>
              <p:nvPr/>
            </p:nvSpPr>
            <p:spPr>
              <a:xfrm>
                <a:off x="5645659" y="3421626"/>
                <a:ext cx="499468" cy="598077"/>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2" name="TextBox 111">
                <a:extLst>
                  <a:ext uri="{FF2B5EF4-FFF2-40B4-BE49-F238E27FC236}">
                    <a16:creationId xmlns:a16="http://schemas.microsoft.com/office/drawing/2014/main" xmlns="" id="{10B3285A-343F-8244-8B88-8F387E558D4A}"/>
                  </a:ext>
                </a:extLst>
              </p:cNvPr>
              <p:cNvSpPr txBox="1"/>
              <p:nvPr/>
            </p:nvSpPr>
            <p:spPr>
              <a:xfrm>
                <a:off x="5663795" y="3741007"/>
                <a:ext cx="446234" cy="20987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sp>
          <p:nvSpPr>
            <p:cNvPr id="109" name="Rectangle 108">
              <a:extLst>
                <a:ext uri="{FF2B5EF4-FFF2-40B4-BE49-F238E27FC236}">
                  <a16:creationId xmlns:a16="http://schemas.microsoft.com/office/drawing/2014/main" xmlns="" id="{B6CEDE45-EA4B-4A4A-95C5-7BA5027D9916}"/>
                </a:ext>
              </a:extLst>
            </p:cNvPr>
            <p:cNvSpPr/>
            <p:nvPr/>
          </p:nvSpPr>
          <p:spPr>
            <a:xfrm>
              <a:off x="6743812" y="4740689"/>
              <a:ext cx="4054503" cy="975906"/>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0" name="TextBox 109">
              <a:extLst>
                <a:ext uri="{FF2B5EF4-FFF2-40B4-BE49-F238E27FC236}">
                  <a16:creationId xmlns:a16="http://schemas.microsoft.com/office/drawing/2014/main" xmlns="" id="{3AB2E563-F4C8-BE43-A9F0-939EF5C17AA3}"/>
                </a:ext>
              </a:extLst>
            </p:cNvPr>
            <p:cNvSpPr txBox="1"/>
            <p:nvPr/>
          </p:nvSpPr>
          <p:spPr>
            <a:xfrm>
              <a:off x="7776818" y="4738998"/>
              <a:ext cx="918405" cy="109354"/>
            </a:xfrm>
            <a:prstGeom prst="rect">
              <a:avLst/>
            </a:prstGeom>
            <a:noFill/>
          </p:spPr>
          <p:txBody>
            <a:bodyPr wrap="square" lIns="0" tIns="0" rIns="0" bIns="0" rtlCol="0">
              <a:noAutofit/>
            </a:bodyPr>
            <a:lstStyle/>
            <a:p>
              <a:pPr>
                <a:lnSpc>
                  <a:spcPct val="90000"/>
                </a:lnSpc>
              </a:pPr>
              <a:r>
                <a:rPr lang="en-US" sz="1400" dirty="0"/>
                <a:t>WLS Cluster</a:t>
              </a:r>
            </a:p>
          </p:txBody>
        </p:sp>
      </p:grpSp>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131" name="Rectangle 130">
            <a:extLst>
              <a:ext uri="{FF2B5EF4-FFF2-40B4-BE49-F238E27FC236}">
                <a16:creationId xmlns:a16="http://schemas.microsoft.com/office/drawing/2014/main" xmlns="" id="{05FFBD0B-30BD-4542-A71D-1347BE61FFA2}"/>
              </a:ext>
            </a:extLst>
          </p:cNvPr>
          <p:cNvSpPr/>
          <p:nvPr/>
        </p:nvSpPr>
        <p:spPr>
          <a:xfrm>
            <a:off x="5233989" y="4225596"/>
            <a:ext cx="5643418"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32" name="TextBox 131">
            <a:extLst>
              <a:ext uri="{FF2B5EF4-FFF2-40B4-BE49-F238E27FC236}">
                <a16:creationId xmlns:a16="http://schemas.microsoft.com/office/drawing/2014/main" xmlns="" id="{64D87DA3-3499-BE4F-8BE9-7C73B448B210}"/>
              </a:ext>
            </a:extLst>
          </p:cNvPr>
          <p:cNvSpPr txBox="1"/>
          <p:nvPr/>
        </p:nvSpPr>
        <p:spPr>
          <a:xfrm>
            <a:off x="9181402" y="3959650"/>
            <a:ext cx="1735585" cy="191060"/>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136" name="Picture 135">
            <a:extLst>
              <a:ext uri="{FF2B5EF4-FFF2-40B4-BE49-F238E27FC236}">
                <a16:creationId xmlns:a16="http://schemas.microsoft.com/office/drawing/2014/main" xmlns="" id="{4BC77DB3-F15E-1047-9258-C89E5DD41A89}"/>
              </a:ext>
            </a:extLst>
          </p:cNvPr>
          <p:cNvPicPr>
            <a:picLocks noChangeAspect="1"/>
          </p:cNvPicPr>
          <p:nvPr/>
        </p:nvPicPr>
        <p:blipFill>
          <a:blip r:embed="rId5"/>
          <a:stretch>
            <a:fillRect/>
          </a:stretch>
        </p:blipFill>
        <p:spPr>
          <a:xfrm>
            <a:off x="10110364" y="3256709"/>
            <a:ext cx="806013" cy="551519"/>
          </a:xfrm>
          <a:prstGeom prst="rect">
            <a:avLst/>
          </a:prstGeom>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811658"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900172"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7335"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900172"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829" name="Can 828"/>
          <p:cNvSpPr/>
          <p:nvPr/>
        </p:nvSpPr>
        <p:spPr bwMode="gray">
          <a:xfrm>
            <a:off x="6339583" y="5646453"/>
            <a:ext cx="3627484" cy="428130"/>
          </a:xfrm>
          <a:prstGeom prst="can">
            <a:avLst/>
          </a:prstGeom>
          <a:solidFill>
            <a:schemeClr val="accent6">
              <a:lumMod val="60000"/>
              <a:lumOff val="40000"/>
            </a:schemeClr>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914" name="Rounded Rectangle 913"/>
          <p:cNvSpPr/>
          <p:nvPr/>
        </p:nvSpPr>
        <p:spPr bwMode="gray">
          <a:xfrm>
            <a:off x="6662676" y="5839119"/>
            <a:ext cx="730855" cy="155431"/>
          </a:xfrm>
          <a:prstGeom prst="roundRect">
            <a:avLst/>
          </a:prstGeom>
          <a:solidFill>
            <a:srgbClr val="7030A0"/>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sp>
        <p:nvSpPr>
          <p:cNvPr id="60" name="Can 59">
            <a:extLst>
              <a:ext uri="{FF2B5EF4-FFF2-40B4-BE49-F238E27FC236}">
                <a16:creationId xmlns:a16="http://schemas.microsoft.com/office/drawing/2014/main" xmlns="" id="{1414AB89-CA5E-B045-B0D0-FD0AC3548F31}"/>
              </a:ext>
            </a:extLst>
          </p:cNvPr>
          <p:cNvSpPr/>
          <p:nvPr/>
        </p:nvSpPr>
        <p:spPr bwMode="gray">
          <a:xfrm>
            <a:off x="5309344" y="2701551"/>
            <a:ext cx="999540" cy="711851"/>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Domain CR</a:t>
            </a:r>
          </a:p>
        </p:txBody>
      </p:sp>
      <p:sp>
        <p:nvSpPr>
          <p:cNvPr id="61" name="Oval 60">
            <a:extLst>
              <a:ext uri="{FF2B5EF4-FFF2-40B4-BE49-F238E27FC236}">
                <a16:creationId xmlns:a16="http://schemas.microsoft.com/office/drawing/2014/main" xmlns="" id="{10BD5AA8-3D26-6A42-8F5D-739C6CD47C22}"/>
              </a:ext>
            </a:extLst>
          </p:cNvPr>
          <p:cNvSpPr>
            <a:spLocks noChangeAspect="1"/>
          </p:cNvSpPr>
          <p:nvPr/>
        </p:nvSpPr>
        <p:spPr>
          <a:xfrm>
            <a:off x="7451427" y="3416845"/>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63" name="Straight Arrow Connector 62">
            <a:extLst>
              <a:ext uri="{FF2B5EF4-FFF2-40B4-BE49-F238E27FC236}">
                <a16:creationId xmlns:a16="http://schemas.microsoft.com/office/drawing/2014/main" xmlns="" id="{AFA32433-DF30-5C49-A4EB-ECAB3BC9F70B}"/>
              </a:ext>
            </a:extLst>
          </p:cNvPr>
          <p:cNvCxnSpPr>
            <a:cxnSpLocks/>
          </p:cNvCxnSpPr>
          <p:nvPr/>
        </p:nvCxnSpPr>
        <p:spPr>
          <a:xfrm>
            <a:off x="8117269" y="3746958"/>
            <a:ext cx="12257" cy="614631"/>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 xmlns:a16="http://schemas.microsoft.com/office/drawing/2014/main" id="{B824F1C7-C028-BD42-9C2B-A22D03365542}"/>
              </a:ext>
            </a:extLst>
          </p:cNvPr>
          <p:cNvCxnSpPr>
            <a:cxnSpLocks/>
          </p:cNvCxnSpPr>
          <p:nvPr/>
        </p:nvCxnSpPr>
        <p:spPr>
          <a:xfrm flipH="1" flipV="1">
            <a:off x="5809116" y="3449667"/>
            <a:ext cx="1584415" cy="125809"/>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sp>
        <p:nvSpPr>
          <p:cNvPr id="58" name="Can 57">
            <a:extLst>
              <a:ext uri="{FF2B5EF4-FFF2-40B4-BE49-F238E27FC236}">
                <a16:creationId xmlns:a16="http://schemas.microsoft.com/office/drawing/2014/main" xmlns="" id="{62811B09-68C0-3E4E-AF76-C014FA062586}"/>
              </a:ext>
            </a:extLst>
          </p:cNvPr>
          <p:cNvSpPr/>
          <p:nvPr/>
        </p:nvSpPr>
        <p:spPr bwMode="gray">
          <a:xfrm>
            <a:off x="9866143" y="2622965"/>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grpSp>
        <p:nvGrpSpPr>
          <p:cNvPr id="5" name="Group 4"/>
          <p:cNvGrpSpPr/>
          <p:nvPr/>
        </p:nvGrpSpPr>
        <p:grpSpPr>
          <a:xfrm>
            <a:off x="5560338" y="4706262"/>
            <a:ext cx="432379" cy="464041"/>
            <a:chOff x="5555396" y="4727369"/>
            <a:chExt cx="432379" cy="464041"/>
          </a:xfrm>
        </p:grpSpPr>
        <p:pic>
          <p:nvPicPr>
            <p:cNvPr id="56" name="Picture 55">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57" name="TextBox 56">
              <a:extLst>
                <a:ext uri="{FF2B5EF4-FFF2-40B4-BE49-F238E27FC236}">
                  <a16:creationId xmlns:a16="http://schemas.microsoft.com/office/drawing/2014/main" xmlns="" id="{932920A9-AFC1-864E-9F41-90A58A8A2BB8}"/>
                </a:ext>
              </a:extLst>
            </p:cNvPr>
            <p:cNvSpPr txBox="1"/>
            <p:nvPr/>
          </p:nvSpPr>
          <p:spPr>
            <a:xfrm>
              <a:off x="5643416" y="4950615"/>
              <a:ext cx="228567" cy="136344"/>
            </a:xfrm>
            <a:prstGeom prst="rect">
              <a:avLst/>
            </a:prstGeom>
            <a:noFill/>
          </p:spPr>
          <p:txBody>
            <a:bodyPr wrap="square" lIns="0" tIns="0" rIns="0" bIns="0" rtlCol="0">
              <a:noAutofit/>
            </a:bodyPr>
            <a:lstStyle/>
            <a:p>
              <a:pPr algn="ctr">
                <a:lnSpc>
                  <a:spcPct val="90000"/>
                </a:lnSpc>
              </a:pPr>
              <a:r>
                <a:rPr lang="en-US" sz="800" dirty="0" err="1">
                  <a:solidFill>
                    <a:schemeClr val="bg1"/>
                  </a:solidFill>
                </a:rPr>
                <a:t>Init</a:t>
              </a:r>
              <a:endParaRPr lang="en-US" sz="800" dirty="0">
                <a:solidFill>
                  <a:schemeClr val="bg1"/>
                </a:solidFill>
              </a:endParaRPr>
            </a:p>
          </p:txBody>
        </p:sp>
      </p:grpSp>
      <p:grpSp>
        <p:nvGrpSpPr>
          <p:cNvPr id="64" name="Group 63"/>
          <p:cNvGrpSpPr/>
          <p:nvPr/>
        </p:nvGrpSpPr>
        <p:grpSpPr>
          <a:xfrm>
            <a:off x="6811564" y="4618512"/>
            <a:ext cx="432379" cy="464041"/>
            <a:chOff x="5555396" y="4727369"/>
            <a:chExt cx="432379" cy="464041"/>
          </a:xfrm>
        </p:grpSpPr>
        <p:pic>
          <p:nvPicPr>
            <p:cNvPr id="65" name="Picture 64">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66" name="TextBox 65">
              <a:extLst>
                <a:ext uri="{FF2B5EF4-FFF2-40B4-BE49-F238E27FC236}">
                  <a16:creationId xmlns:a16="http://schemas.microsoft.com/office/drawing/2014/main" xmlns="" id="{932920A9-AFC1-864E-9F41-90A58A8A2BB8}"/>
                </a:ext>
              </a:extLst>
            </p:cNvPr>
            <p:cNvSpPr txBox="1"/>
            <p:nvPr/>
          </p:nvSpPr>
          <p:spPr>
            <a:xfrm>
              <a:off x="5643416" y="4950615"/>
              <a:ext cx="228567" cy="136344"/>
            </a:xfrm>
            <a:prstGeom prst="rect">
              <a:avLst/>
            </a:prstGeom>
            <a:noFill/>
          </p:spPr>
          <p:txBody>
            <a:bodyPr wrap="square" lIns="0" tIns="0" rIns="0" bIns="0" rtlCol="0">
              <a:noAutofit/>
            </a:bodyPr>
            <a:lstStyle/>
            <a:p>
              <a:pPr algn="ctr">
                <a:lnSpc>
                  <a:spcPct val="90000"/>
                </a:lnSpc>
              </a:pPr>
              <a:r>
                <a:rPr lang="en-US" sz="800" dirty="0" err="1">
                  <a:solidFill>
                    <a:schemeClr val="bg1"/>
                  </a:solidFill>
                </a:rPr>
                <a:t>Init</a:t>
              </a:r>
              <a:endParaRPr lang="en-US" sz="800" dirty="0">
                <a:solidFill>
                  <a:schemeClr val="bg1"/>
                </a:solidFill>
              </a:endParaRPr>
            </a:p>
          </p:txBody>
        </p:sp>
      </p:grpSp>
      <p:sp>
        <p:nvSpPr>
          <p:cNvPr id="67" name="Rectangle 66">
            <a:extLst>
              <a:ext uri="{FF2B5EF4-FFF2-40B4-BE49-F238E27FC236}">
                <a16:creationId xmlns:a16="http://schemas.microsoft.com/office/drawing/2014/main" xmlns="" id="{D1F11BD5-2526-464F-B342-1133415C91F1}"/>
              </a:ext>
            </a:extLst>
          </p:cNvPr>
          <p:cNvSpPr>
            <a:spLocks noChangeAspect="1"/>
          </p:cNvSpPr>
          <p:nvPr/>
        </p:nvSpPr>
        <p:spPr>
          <a:xfrm>
            <a:off x="7627049" y="4554177"/>
            <a:ext cx="77525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68" name="Picture 67">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9923" y="4624970"/>
            <a:ext cx="432379" cy="464041"/>
          </a:xfrm>
          <a:prstGeom prst="rect">
            <a:avLst/>
          </a:prstGeom>
        </p:spPr>
      </p:pic>
      <p:sp>
        <p:nvSpPr>
          <p:cNvPr id="69" name="TextBox 68">
            <a:extLst>
              <a:ext uri="{FF2B5EF4-FFF2-40B4-BE49-F238E27FC236}">
                <a16:creationId xmlns:a16="http://schemas.microsoft.com/office/drawing/2014/main" xmlns="" id="{C2195648-8A13-6E43-9AD4-7B43EF64678D}"/>
              </a:ext>
            </a:extLst>
          </p:cNvPr>
          <p:cNvSpPr txBox="1"/>
          <p:nvPr/>
        </p:nvSpPr>
        <p:spPr>
          <a:xfrm>
            <a:off x="8048837" y="4804695"/>
            <a:ext cx="315657" cy="11285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nvGrpSpPr>
          <p:cNvPr id="70" name="Group 69"/>
          <p:cNvGrpSpPr/>
          <p:nvPr/>
        </p:nvGrpSpPr>
        <p:grpSpPr>
          <a:xfrm>
            <a:off x="7633090" y="4631850"/>
            <a:ext cx="432379" cy="464041"/>
            <a:chOff x="5555396" y="4727369"/>
            <a:chExt cx="432379" cy="464041"/>
          </a:xfrm>
        </p:grpSpPr>
        <p:pic>
          <p:nvPicPr>
            <p:cNvPr id="71" name="Picture 70">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72" name="TextBox 71">
              <a:extLst>
                <a:ext uri="{FF2B5EF4-FFF2-40B4-BE49-F238E27FC236}">
                  <a16:creationId xmlns:a16="http://schemas.microsoft.com/office/drawing/2014/main" xmlns="" id="{932920A9-AFC1-864E-9F41-90A58A8A2BB8}"/>
                </a:ext>
              </a:extLst>
            </p:cNvPr>
            <p:cNvSpPr txBox="1"/>
            <p:nvPr/>
          </p:nvSpPr>
          <p:spPr>
            <a:xfrm>
              <a:off x="5643416" y="4950615"/>
              <a:ext cx="228567" cy="136344"/>
            </a:xfrm>
            <a:prstGeom prst="rect">
              <a:avLst/>
            </a:prstGeom>
            <a:noFill/>
          </p:spPr>
          <p:txBody>
            <a:bodyPr wrap="square" lIns="0" tIns="0" rIns="0" bIns="0" rtlCol="0">
              <a:noAutofit/>
            </a:bodyPr>
            <a:lstStyle/>
            <a:p>
              <a:pPr algn="ctr">
                <a:lnSpc>
                  <a:spcPct val="90000"/>
                </a:lnSpc>
              </a:pPr>
              <a:r>
                <a:rPr lang="en-US" sz="800" dirty="0" err="1">
                  <a:solidFill>
                    <a:schemeClr val="bg1"/>
                  </a:solidFill>
                </a:rPr>
                <a:t>Init</a:t>
              </a:r>
              <a:endParaRPr lang="en-US" sz="800" dirty="0">
                <a:solidFill>
                  <a:schemeClr val="bg1"/>
                </a:solidFill>
              </a:endParaRPr>
            </a:p>
          </p:txBody>
        </p:sp>
      </p:grpSp>
      <p:sp>
        <p:nvSpPr>
          <p:cNvPr id="78" name="Rectangle 77">
            <a:extLst>
              <a:ext uri="{FF2B5EF4-FFF2-40B4-BE49-F238E27FC236}">
                <a16:creationId xmlns:a16="http://schemas.microsoft.com/office/drawing/2014/main" xmlns="" id="{D1F11BD5-2526-464F-B342-1133415C91F1}"/>
              </a:ext>
            </a:extLst>
          </p:cNvPr>
          <p:cNvSpPr>
            <a:spLocks noChangeAspect="1"/>
          </p:cNvSpPr>
          <p:nvPr/>
        </p:nvSpPr>
        <p:spPr>
          <a:xfrm>
            <a:off x="8443957" y="4555428"/>
            <a:ext cx="775253" cy="705497"/>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a:solidFill>
                  <a:srgbClr val="0070C0"/>
                </a:solidFill>
              </a:rPr>
              <a:t>POD </a:t>
            </a:r>
            <a:r>
              <a:rPr lang="en-US" sz="1400" dirty="0">
                <a:solidFill>
                  <a:srgbClr val="0070C0"/>
                </a:solidFill>
              </a:rPr>
              <a:t>4</a:t>
            </a:r>
          </a:p>
        </p:txBody>
      </p:sp>
      <p:pic>
        <p:nvPicPr>
          <p:cNvPr id="79" name="Picture 78">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6831" y="4626221"/>
            <a:ext cx="432379" cy="464041"/>
          </a:xfrm>
          <a:prstGeom prst="rect">
            <a:avLst/>
          </a:prstGeom>
        </p:spPr>
      </p:pic>
      <p:sp>
        <p:nvSpPr>
          <p:cNvPr id="80" name="TextBox 79">
            <a:extLst>
              <a:ext uri="{FF2B5EF4-FFF2-40B4-BE49-F238E27FC236}">
                <a16:creationId xmlns:a16="http://schemas.microsoft.com/office/drawing/2014/main" xmlns="" id="{C2195648-8A13-6E43-9AD4-7B43EF64678D}"/>
              </a:ext>
            </a:extLst>
          </p:cNvPr>
          <p:cNvSpPr txBox="1"/>
          <p:nvPr/>
        </p:nvSpPr>
        <p:spPr>
          <a:xfrm>
            <a:off x="8865745" y="4805946"/>
            <a:ext cx="315657" cy="11285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nvGrpSpPr>
          <p:cNvPr id="81" name="Group 80"/>
          <p:cNvGrpSpPr/>
          <p:nvPr/>
        </p:nvGrpSpPr>
        <p:grpSpPr>
          <a:xfrm>
            <a:off x="8449998" y="4633101"/>
            <a:ext cx="432379" cy="464041"/>
            <a:chOff x="5555396" y="4727369"/>
            <a:chExt cx="432379" cy="464041"/>
          </a:xfrm>
        </p:grpSpPr>
        <p:pic>
          <p:nvPicPr>
            <p:cNvPr id="84" name="Picture 83">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86" name="TextBox 85">
              <a:extLst>
                <a:ext uri="{FF2B5EF4-FFF2-40B4-BE49-F238E27FC236}">
                  <a16:creationId xmlns:a16="http://schemas.microsoft.com/office/drawing/2014/main" xmlns="" id="{932920A9-AFC1-864E-9F41-90A58A8A2BB8}"/>
                </a:ext>
              </a:extLst>
            </p:cNvPr>
            <p:cNvSpPr txBox="1"/>
            <p:nvPr/>
          </p:nvSpPr>
          <p:spPr>
            <a:xfrm>
              <a:off x="5643416" y="4950615"/>
              <a:ext cx="228567" cy="136344"/>
            </a:xfrm>
            <a:prstGeom prst="rect">
              <a:avLst/>
            </a:prstGeom>
            <a:noFill/>
          </p:spPr>
          <p:txBody>
            <a:bodyPr wrap="square" lIns="0" tIns="0" rIns="0" bIns="0" rtlCol="0">
              <a:noAutofit/>
            </a:bodyPr>
            <a:lstStyle/>
            <a:p>
              <a:pPr algn="ctr">
                <a:lnSpc>
                  <a:spcPct val="90000"/>
                </a:lnSpc>
              </a:pPr>
              <a:r>
                <a:rPr lang="en-US" sz="800" dirty="0" err="1">
                  <a:solidFill>
                    <a:schemeClr val="bg1"/>
                  </a:solidFill>
                </a:rPr>
                <a:t>Init</a:t>
              </a:r>
              <a:endParaRPr lang="en-US" sz="800" dirty="0">
                <a:solidFill>
                  <a:schemeClr val="bg1"/>
                </a:solidFill>
              </a:endParaRPr>
            </a:p>
          </p:txBody>
        </p:sp>
      </p:grpSp>
      <p:sp>
        <p:nvSpPr>
          <p:cNvPr id="89" name="TextBox 88"/>
          <p:cNvSpPr txBox="1"/>
          <p:nvPr/>
        </p:nvSpPr>
        <p:spPr>
          <a:xfrm>
            <a:off x="499534" y="1571722"/>
            <a:ext cx="3482556" cy="3304032"/>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err="1">
                <a:latin typeface="Oracle Sans" charset="0"/>
                <a:ea typeface="Oracle Sans" charset="0"/>
                <a:cs typeface="Oracle Sans" charset="0"/>
              </a:rPr>
              <a:t>Init</a:t>
            </a:r>
            <a:r>
              <a:rPr lang="en-US" sz="2400" dirty="0">
                <a:latin typeface="Oracle Sans" charset="0"/>
                <a:ea typeface="Oracle Sans" charset="0"/>
                <a:cs typeface="Oracle Sans" charset="0"/>
              </a:rPr>
              <a:t> containers run in the same pod as the WebLogic servers.</a:t>
            </a: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err="1">
                <a:latin typeface="Oracle Sans" charset="0"/>
                <a:ea typeface="Oracle Sans" charset="0"/>
                <a:cs typeface="Oracle Sans" charset="0"/>
              </a:rPr>
              <a:t>Init</a:t>
            </a:r>
            <a:r>
              <a:rPr lang="en-US" sz="2400" dirty="0">
                <a:latin typeface="Oracle Sans" charset="0"/>
                <a:ea typeface="Oracle Sans" charset="0"/>
                <a:cs typeface="Oracle Sans" charset="0"/>
              </a:rPr>
              <a:t> containers can be used to perform some initialization action before the server is started.</a:t>
            </a: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a:latin typeface="Oracle Sans" charset="0"/>
                <a:ea typeface="Oracle Sans" charset="0"/>
                <a:cs typeface="Oracle Sans" charset="0"/>
              </a:rPr>
              <a:t>Example: Change permissions in </a:t>
            </a:r>
            <a:r>
              <a:rPr lang="en-US" sz="2400" dirty="0" smtClean="0">
                <a:latin typeface="Oracle Sans" charset="0"/>
                <a:ea typeface="Oracle Sans" charset="0"/>
                <a:cs typeface="Oracle Sans" charset="0"/>
              </a:rPr>
              <a:t>PV </a:t>
            </a:r>
            <a:r>
              <a:rPr lang="en-US" sz="2400" dirty="0">
                <a:latin typeface="Oracle Sans" charset="0"/>
                <a:ea typeface="Oracle Sans" charset="0"/>
                <a:cs typeface="Oracle Sans" charset="0"/>
              </a:rPr>
              <a:t>before the domain home is persisted.</a:t>
            </a:r>
          </a:p>
        </p:txBody>
      </p:sp>
      <p:sp>
        <p:nvSpPr>
          <p:cNvPr id="90" name="Rounded Rectangle 89"/>
          <p:cNvSpPr/>
          <p:nvPr/>
        </p:nvSpPr>
        <p:spPr bwMode="gray">
          <a:xfrm>
            <a:off x="7569838" y="5798862"/>
            <a:ext cx="1320235" cy="241142"/>
          </a:xfrm>
          <a:prstGeom prst="roundRect">
            <a:avLst/>
          </a:prstGeom>
          <a:solidFill>
            <a:schemeClr val="accent2"/>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Domain Home </a:t>
            </a:r>
          </a:p>
        </p:txBody>
      </p:sp>
      <p:sp>
        <p:nvSpPr>
          <p:cNvPr id="92" name="Rounded Rectangle 91"/>
          <p:cNvSpPr/>
          <p:nvPr/>
        </p:nvSpPr>
        <p:spPr bwMode="gray">
          <a:xfrm>
            <a:off x="9006595" y="5827292"/>
            <a:ext cx="730855" cy="155431"/>
          </a:xfrm>
          <a:prstGeom prst="roundRect">
            <a:avLst/>
          </a:prstGeom>
          <a:solidFill>
            <a:schemeClr val="accent2"/>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Apps </a:t>
            </a:r>
          </a:p>
        </p:txBody>
      </p:sp>
      <p:cxnSp>
        <p:nvCxnSpPr>
          <p:cNvPr id="13" name="Straight Arrow Connector 12"/>
          <p:cNvCxnSpPr/>
          <p:nvPr/>
        </p:nvCxnSpPr>
        <p:spPr>
          <a:xfrm>
            <a:off x="6899583" y="5016463"/>
            <a:ext cx="0" cy="62999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930795" y="5410129"/>
            <a:ext cx="1471507" cy="110909"/>
          </a:xfrm>
          <a:prstGeom prst="rect">
            <a:avLst/>
          </a:prstGeom>
          <a:noFill/>
        </p:spPr>
        <p:txBody>
          <a:bodyPr wrap="square" lIns="0" tIns="0" rIns="0" bIns="0" rtlCol="0">
            <a:noAutofit/>
          </a:bodyPr>
          <a:lstStyle/>
          <a:p>
            <a:pPr>
              <a:lnSpc>
                <a:spcPct val="90000"/>
              </a:lnSpc>
            </a:pPr>
            <a:r>
              <a:rPr lang="en-US" sz="800" b="1" dirty="0">
                <a:solidFill>
                  <a:schemeClr val="tx1">
                    <a:lumMod val="50000"/>
                  </a:schemeClr>
                </a:solidFill>
              </a:rPr>
              <a:t>Change permissions of directory</a:t>
            </a:r>
          </a:p>
        </p:txBody>
      </p:sp>
    </p:spTree>
    <p:extLst>
      <p:ext uri="{BB962C8B-B14F-4D97-AF65-F5344CB8AC3E}">
        <p14:creationId xmlns:p14="http://schemas.microsoft.com/office/powerpoint/2010/main" val="143029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505259" y="224805"/>
            <a:ext cx="11122303" cy="888768"/>
          </a:xfrm>
          <a:prstGeom prst="rect">
            <a:avLst/>
          </a:prstGeom>
        </p:spPr>
        <p:txBody>
          <a:bodyPr>
            <a:normAutofit/>
          </a:bodyPr>
          <a:lstStyle/>
          <a:p>
            <a:r>
              <a:rPr lang="en-US" sz="2800" dirty="0" smtClean="0"/>
              <a:t>Sidecar Containers</a:t>
            </a:r>
            <a:endParaRPr sz="2800"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3"/>
          <a:stretch>
            <a:fillRect/>
          </a:stretch>
        </p:blipFill>
        <p:spPr>
          <a:xfrm>
            <a:off x="4319589" y="990416"/>
            <a:ext cx="7307973" cy="5381996"/>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3"/>
          <a:stretch>
            <a:fillRect/>
          </a:stretch>
        </p:blipFill>
        <p:spPr>
          <a:xfrm>
            <a:off x="4834731" y="2422446"/>
            <a:ext cx="6375185" cy="3778747"/>
          </a:xfrm>
          <a:prstGeom prst="rect">
            <a:avLst/>
          </a:prstGeom>
        </p:spPr>
      </p:pic>
      <p:grpSp>
        <p:nvGrpSpPr>
          <p:cNvPr id="75" name="Group 74">
            <a:extLst>
              <a:ext uri="{FF2B5EF4-FFF2-40B4-BE49-F238E27FC236}">
                <a16:creationId xmlns:a16="http://schemas.microsoft.com/office/drawing/2014/main" xmlns="" id="{08627FF2-8C21-EF44-A998-EE2AED621513}"/>
              </a:ext>
            </a:extLst>
          </p:cNvPr>
          <p:cNvGrpSpPr/>
          <p:nvPr/>
        </p:nvGrpSpPr>
        <p:grpSpPr>
          <a:xfrm>
            <a:off x="5428370" y="4370137"/>
            <a:ext cx="5324346" cy="977342"/>
            <a:chOff x="5472583" y="4738998"/>
            <a:chExt cx="5325732" cy="977597"/>
          </a:xfrm>
        </p:grpSpPr>
        <p:sp>
          <p:nvSpPr>
            <p:cNvPr id="76" name="Rectangle 75">
              <a:extLst>
                <a:ext uri="{FF2B5EF4-FFF2-40B4-BE49-F238E27FC236}">
                  <a16:creationId xmlns:a16="http://schemas.microsoft.com/office/drawing/2014/main" xmlns="" id="{8AA3C8BF-49B0-0F45-9F33-F2639436AEEE}"/>
                </a:ext>
              </a:extLst>
            </p:cNvPr>
            <p:cNvSpPr>
              <a:spLocks noChangeAspect="1"/>
            </p:cNvSpPr>
            <p:nvPr/>
          </p:nvSpPr>
          <p:spPr>
            <a:xfrm>
              <a:off x="5472583" y="4833129"/>
              <a:ext cx="1023195" cy="862628"/>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pic>
          <p:nvPicPr>
            <p:cNvPr id="82" name="Picture 81">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16747" y="5008054"/>
              <a:ext cx="432492" cy="464162"/>
            </a:xfrm>
            <a:prstGeom prst="rect">
              <a:avLst/>
            </a:prstGeom>
          </p:spPr>
        </p:pic>
        <p:sp>
          <p:nvSpPr>
            <p:cNvPr id="83" name="Rectangle 82">
              <a:extLst>
                <a:ext uri="{FF2B5EF4-FFF2-40B4-BE49-F238E27FC236}">
                  <a16:creationId xmlns:a16="http://schemas.microsoft.com/office/drawing/2014/main" xmlns="" id="{D1F11BD5-2526-464F-B342-1133415C91F1}"/>
                </a:ext>
              </a:extLst>
            </p:cNvPr>
            <p:cNvSpPr>
              <a:spLocks noChangeAspect="1"/>
            </p:cNvSpPr>
            <p:nvPr/>
          </p:nvSpPr>
          <p:spPr>
            <a:xfrm>
              <a:off x="6845184" y="4916718"/>
              <a:ext cx="775455" cy="705681"/>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sp>
          <p:nvSpPr>
            <p:cNvPr id="85" name="TextBox 84">
              <a:extLst>
                <a:ext uri="{FF2B5EF4-FFF2-40B4-BE49-F238E27FC236}">
                  <a16:creationId xmlns:a16="http://schemas.microsoft.com/office/drawing/2014/main" xmlns="" id="{932920A9-AFC1-864E-9F41-90A58A8A2BB8}"/>
                </a:ext>
              </a:extLst>
            </p:cNvPr>
            <p:cNvSpPr txBox="1"/>
            <p:nvPr/>
          </p:nvSpPr>
          <p:spPr>
            <a:xfrm>
              <a:off x="6091731" y="5165557"/>
              <a:ext cx="228627" cy="136380"/>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pic>
          <p:nvPicPr>
            <p:cNvPr id="87" name="Picture 86">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8148" y="4962123"/>
              <a:ext cx="432492" cy="464162"/>
            </a:xfrm>
            <a:prstGeom prst="rect">
              <a:avLst/>
            </a:prstGeom>
          </p:spPr>
        </p:pic>
        <p:sp>
          <p:nvSpPr>
            <p:cNvPr id="88" name="TextBox 87">
              <a:extLst>
                <a:ext uri="{FF2B5EF4-FFF2-40B4-BE49-F238E27FC236}">
                  <a16:creationId xmlns:a16="http://schemas.microsoft.com/office/drawing/2014/main" xmlns="" id="{C2195648-8A13-6E43-9AD4-7B43EF64678D}"/>
                </a:ext>
              </a:extLst>
            </p:cNvPr>
            <p:cNvSpPr txBox="1"/>
            <p:nvPr/>
          </p:nvSpPr>
          <p:spPr>
            <a:xfrm>
              <a:off x="7267082" y="5167302"/>
              <a:ext cx="315739" cy="112882"/>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95" name="TextBox 94">
              <a:extLst>
                <a:ext uri="{FF2B5EF4-FFF2-40B4-BE49-F238E27FC236}">
                  <a16:creationId xmlns:a16="http://schemas.microsoft.com/office/drawing/2014/main" xmlns="" id="{63F1E822-6030-F24D-B36A-F2C00EE9E8EF}"/>
                </a:ext>
              </a:extLst>
            </p:cNvPr>
            <p:cNvSpPr txBox="1"/>
            <p:nvPr/>
          </p:nvSpPr>
          <p:spPr>
            <a:xfrm>
              <a:off x="8696490" y="5229251"/>
              <a:ext cx="238696" cy="113666"/>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03" name="Rectangle 102">
              <a:extLst>
                <a:ext uri="{FF2B5EF4-FFF2-40B4-BE49-F238E27FC236}">
                  <a16:creationId xmlns:a16="http://schemas.microsoft.com/office/drawing/2014/main" xmlns="" id="{4B9BF467-2814-F548-B88C-06BCAA92F696}"/>
                </a:ext>
              </a:extLst>
            </p:cNvPr>
            <p:cNvSpPr>
              <a:spLocks noChangeAspect="1"/>
            </p:cNvSpPr>
            <p:nvPr/>
          </p:nvSpPr>
          <p:spPr>
            <a:xfrm>
              <a:off x="9315079" y="4924904"/>
              <a:ext cx="647111" cy="70710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5</a:t>
              </a:r>
            </a:p>
          </p:txBody>
        </p:sp>
        <p:sp>
          <p:nvSpPr>
            <p:cNvPr id="104" name="Rectangle 103">
              <a:extLst>
                <a:ext uri="{FF2B5EF4-FFF2-40B4-BE49-F238E27FC236}">
                  <a16:creationId xmlns:a16="http://schemas.microsoft.com/office/drawing/2014/main" xmlns="" id="{B27B9FCB-8868-6542-9313-D3C5E63A698D}"/>
                </a:ext>
              </a:extLst>
            </p:cNvPr>
            <p:cNvSpPr>
              <a:spLocks noChangeAspect="1"/>
            </p:cNvSpPr>
            <p:nvPr/>
          </p:nvSpPr>
          <p:spPr>
            <a:xfrm>
              <a:off x="10014337" y="4920687"/>
              <a:ext cx="659568" cy="708079"/>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6</a:t>
              </a:r>
            </a:p>
          </p:txBody>
        </p:sp>
        <p:grpSp>
          <p:nvGrpSpPr>
            <p:cNvPr id="107" name="Group 106">
              <a:extLst>
                <a:ext uri="{FF2B5EF4-FFF2-40B4-BE49-F238E27FC236}">
                  <a16:creationId xmlns:a16="http://schemas.microsoft.com/office/drawing/2014/main" xmlns="" id="{C7538DEF-7C1F-BE44-91D8-E5F98876DF89}"/>
                </a:ext>
              </a:extLst>
            </p:cNvPr>
            <p:cNvGrpSpPr/>
            <p:nvPr/>
          </p:nvGrpSpPr>
          <p:grpSpPr>
            <a:xfrm>
              <a:off x="10176139" y="5011381"/>
              <a:ext cx="324571" cy="363259"/>
              <a:chOff x="5631021" y="3444002"/>
              <a:chExt cx="499470" cy="559006"/>
            </a:xfrm>
          </p:grpSpPr>
          <p:sp>
            <p:nvSpPr>
              <p:cNvPr id="113" name="Cube 112">
                <a:extLst>
                  <a:ext uri="{FF2B5EF4-FFF2-40B4-BE49-F238E27FC236}">
                    <a16:creationId xmlns:a16="http://schemas.microsoft.com/office/drawing/2014/main" xmlns="" id="{4A05D52D-4B40-7A4D-BC19-1D8A196838A2}"/>
                  </a:ext>
                </a:extLst>
              </p:cNvPr>
              <p:cNvSpPr/>
              <p:nvPr/>
            </p:nvSpPr>
            <p:spPr>
              <a:xfrm>
                <a:off x="5631021" y="3444002"/>
                <a:ext cx="499470" cy="559006"/>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4" name="TextBox 113">
                <a:extLst>
                  <a:ext uri="{FF2B5EF4-FFF2-40B4-BE49-F238E27FC236}">
                    <a16:creationId xmlns:a16="http://schemas.microsoft.com/office/drawing/2014/main" xmlns="" id="{7A8270FC-6A49-3C43-8DFA-4865600F16D0}"/>
                  </a:ext>
                </a:extLst>
              </p:cNvPr>
              <p:cNvSpPr txBox="1"/>
              <p:nvPr/>
            </p:nvSpPr>
            <p:spPr>
              <a:xfrm>
                <a:off x="5668568" y="3654454"/>
                <a:ext cx="445816" cy="19616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sp>
          <p:nvSpPr>
            <p:cNvPr id="109" name="Rectangle 108">
              <a:extLst>
                <a:ext uri="{FF2B5EF4-FFF2-40B4-BE49-F238E27FC236}">
                  <a16:creationId xmlns:a16="http://schemas.microsoft.com/office/drawing/2014/main" xmlns="" id="{B6CEDE45-EA4B-4A4A-95C5-7BA5027D9916}"/>
                </a:ext>
              </a:extLst>
            </p:cNvPr>
            <p:cNvSpPr/>
            <p:nvPr/>
          </p:nvSpPr>
          <p:spPr>
            <a:xfrm>
              <a:off x="6743812" y="4740689"/>
              <a:ext cx="4054503" cy="975906"/>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0" name="TextBox 109">
              <a:extLst>
                <a:ext uri="{FF2B5EF4-FFF2-40B4-BE49-F238E27FC236}">
                  <a16:creationId xmlns:a16="http://schemas.microsoft.com/office/drawing/2014/main" xmlns="" id="{3AB2E563-F4C8-BE43-A9F0-939EF5C17AA3}"/>
                </a:ext>
              </a:extLst>
            </p:cNvPr>
            <p:cNvSpPr txBox="1"/>
            <p:nvPr/>
          </p:nvSpPr>
          <p:spPr>
            <a:xfrm>
              <a:off x="7776818" y="4738998"/>
              <a:ext cx="918405" cy="109354"/>
            </a:xfrm>
            <a:prstGeom prst="rect">
              <a:avLst/>
            </a:prstGeom>
            <a:noFill/>
          </p:spPr>
          <p:txBody>
            <a:bodyPr wrap="square" lIns="0" tIns="0" rIns="0" bIns="0" rtlCol="0">
              <a:noAutofit/>
            </a:bodyPr>
            <a:lstStyle/>
            <a:p>
              <a:pPr>
                <a:lnSpc>
                  <a:spcPct val="90000"/>
                </a:lnSpc>
              </a:pPr>
              <a:r>
                <a:rPr lang="en-US" sz="1400" dirty="0"/>
                <a:t>WLS Cluster</a:t>
              </a:r>
            </a:p>
          </p:txBody>
        </p:sp>
      </p:gr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131" name="Rectangle 130">
            <a:extLst>
              <a:ext uri="{FF2B5EF4-FFF2-40B4-BE49-F238E27FC236}">
                <a16:creationId xmlns:a16="http://schemas.microsoft.com/office/drawing/2014/main" xmlns="" id="{05FFBD0B-30BD-4542-A71D-1347BE61FFA2}"/>
              </a:ext>
            </a:extLst>
          </p:cNvPr>
          <p:cNvSpPr/>
          <p:nvPr/>
        </p:nvSpPr>
        <p:spPr>
          <a:xfrm>
            <a:off x="5233989" y="4225596"/>
            <a:ext cx="5643418"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32" name="TextBox 131">
            <a:extLst>
              <a:ext uri="{FF2B5EF4-FFF2-40B4-BE49-F238E27FC236}">
                <a16:creationId xmlns:a16="http://schemas.microsoft.com/office/drawing/2014/main" xmlns="" id="{64D87DA3-3499-BE4F-8BE9-7C73B448B210}"/>
              </a:ext>
            </a:extLst>
          </p:cNvPr>
          <p:cNvSpPr txBox="1"/>
          <p:nvPr/>
        </p:nvSpPr>
        <p:spPr>
          <a:xfrm>
            <a:off x="9181402" y="3959650"/>
            <a:ext cx="1735585" cy="191060"/>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136" name="Picture 135">
            <a:extLst>
              <a:ext uri="{FF2B5EF4-FFF2-40B4-BE49-F238E27FC236}">
                <a16:creationId xmlns:a16="http://schemas.microsoft.com/office/drawing/2014/main" xmlns="" id="{4BC77DB3-F15E-1047-9258-C89E5DD41A89}"/>
              </a:ext>
            </a:extLst>
          </p:cNvPr>
          <p:cNvPicPr>
            <a:picLocks noChangeAspect="1"/>
          </p:cNvPicPr>
          <p:nvPr/>
        </p:nvPicPr>
        <p:blipFill>
          <a:blip r:embed="rId5"/>
          <a:stretch>
            <a:fillRect/>
          </a:stretch>
        </p:blipFill>
        <p:spPr>
          <a:xfrm>
            <a:off x="10110364" y="3256709"/>
            <a:ext cx="806013" cy="551519"/>
          </a:xfrm>
          <a:prstGeom prst="rect">
            <a:avLst/>
          </a:prstGeom>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811658"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900172"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7335"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900172"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829" name="Can 828"/>
          <p:cNvSpPr/>
          <p:nvPr/>
        </p:nvSpPr>
        <p:spPr bwMode="gray">
          <a:xfrm>
            <a:off x="6339583" y="5646453"/>
            <a:ext cx="3627484" cy="428130"/>
          </a:xfrm>
          <a:prstGeom prst="can">
            <a:avLst/>
          </a:prstGeom>
          <a:solidFill>
            <a:schemeClr val="accent6">
              <a:lumMod val="60000"/>
              <a:lumOff val="40000"/>
            </a:schemeClr>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914" name="Rounded Rectangle 913"/>
          <p:cNvSpPr/>
          <p:nvPr/>
        </p:nvSpPr>
        <p:spPr bwMode="gray">
          <a:xfrm>
            <a:off x="6662676" y="5839119"/>
            <a:ext cx="730855" cy="155431"/>
          </a:xfrm>
          <a:prstGeom prst="roundRect">
            <a:avLst/>
          </a:prstGeom>
          <a:solidFill>
            <a:srgbClr val="7030A0"/>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sp>
        <p:nvSpPr>
          <p:cNvPr id="60" name="Can 59">
            <a:extLst>
              <a:ext uri="{FF2B5EF4-FFF2-40B4-BE49-F238E27FC236}">
                <a16:creationId xmlns:a16="http://schemas.microsoft.com/office/drawing/2014/main" xmlns="" id="{1414AB89-CA5E-B045-B0D0-FD0AC3548F31}"/>
              </a:ext>
            </a:extLst>
          </p:cNvPr>
          <p:cNvSpPr/>
          <p:nvPr/>
        </p:nvSpPr>
        <p:spPr bwMode="gray">
          <a:xfrm>
            <a:off x="7245597" y="2561669"/>
            <a:ext cx="999540" cy="711851"/>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Domain CR</a:t>
            </a:r>
          </a:p>
        </p:txBody>
      </p:sp>
      <p:sp>
        <p:nvSpPr>
          <p:cNvPr id="61" name="Oval 60">
            <a:extLst>
              <a:ext uri="{FF2B5EF4-FFF2-40B4-BE49-F238E27FC236}">
                <a16:creationId xmlns:a16="http://schemas.microsoft.com/office/drawing/2014/main" xmlns="" id="{10BD5AA8-3D26-6A42-8F5D-739C6CD47C22}"/>
              </a:ext>
            </a:extLst>
          </p:cNvPr>
          <p:cNvSpPr>
            <a:spLocks noChangeAspect="1"/>
          </p:cNvSpPr>
          <p:nvPr/>
        </p:nvSpPr>
        <p:spPr>
          <a:xfrm>
            <a:off x="8163013" y="3401467"/>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63" name="Straight Arrow Connector 62">
            <a:extLst>
              <a:ext uri="{FF2B5EF4-FFF2-40B4-BE49-F238E27FC236}">
                <a16:creationId xmlns:a16="http://schemas.microsoft.com/office/drawing/2014/main" xmlns="" id="{AFA32433-DF30-5C49-A4EB-ECAB3BC9F70B}"/>
              </a:ext>
            </a:extLst>
          </p:cNvPr>
          <p:cNvCxnSpPr>
            <a:cxnSpLocks/>
          </p:cNvCxnSpPr>
          <p:nvPr/>
        </p:nvCxnSpPr>
        <p:spPr>
          <a:xfrm>
            <a:off x="8828855" y="3731580"/>
            <a:ext cx="12257" cy="614631"/>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 xmlns:a16="http://schemas.microsoft.com/office/drawing/2014/main" id="{B824F1C7-C028-BD42-9C2B-A22D03365542}"/>
              </a:ext>
            </a:extLst>
          </p:cNvPr>
          <p:cNvCxnSpPr>
            <a:cxnSpLocks/>
            <a:stCxn id="61" idx="2"/>
            <a:endCxn id="60" idx="3"/>
          </p:cNvCxnSpPr>
          <p:nvPr/>
        </p:nvCxnSpPr>
        <p:spPr>
          <a:xfrm flipH="1" flipV="1">
            <a:off x="7745367" y="3273520"/>
            <a:ext cx="417646" cy="289563"/>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sp>
        <p:nvSpPr>
          <p:cNvPr id="58" name="Can 57">
            <a:extLst>
              <a:ext uri="{FF2B5EF4-FFF2-40B4-BE49-F238E27FC236}">
                <a16:creationId xmlns:a16="http://schemas.microsoft.com/office/drawing/2014/main" xmlns="" id="{62811B09-68C0-3E4E-AF76-C014FA062586}"/>
              </a:ext>
            </a:extLst>
          </p:cNvPr>
          <p:cNvSpPr/>
          <p:nvPr/>
        </p:nvSpPr>
        <p:spPr bwMode="gray">
          <a:xfrm>
            <a:off x="9866143" y="2622965"/>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grpSp>
        <p:nvGrpSpPr>
          <p:cNvPr id="5" name="Group 4"/>
          <p:cNvGrpSpPr/>
          <p:nvPr/>
        </p:nvGrpSpPr>
        <p:grpSpPr>
          <a:xfrm>
            <a:off x="5602781" y="4655913"/>
            <a:ext cx="432379" cy="446892"/>
            <a:chOff x="5555396" y="4727369"/>
            <a:chExt cx="432379" cy="464041"/>
          </a:xfrm>
        </p:grpSpPr>
        <p:pic>
          <p:nvPicPr>
            <p:cNvPr id="56" name="Picture 55">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57" name="TextBox 56">
              <a:extLst>
                <a:ext uri="{FF2B5EF4-FFF2-40B4-BE49-F238E27FC236}">
                  <a16:creationId xmlns:a16="http://schemas.microsoft.com/office/drawing/2014/main" xmlns="" id="{932920A9-AFC1-864E-9F41-90A58A8A2BB8}"/>
                </a:ext>
              </a:extLst>
            </p:cNvPr>
            <p:cNvSpPr txBox="1"/>
            <p:nvPr/>
          </p:nvSpPr>
          <p:spPr>
            <a:xfrm>
              <a:off x="5643416" y="4950615"/>
              <a:ext cx="228567" cy="136344"/>
            </a:xfrm>
            <a:prstGeom prst="rect">
              <a:avLst/>
            </a:prstGeom>
            <a:noFill/>
          </p:spPr>
          <p:txBody>
            <a:bodyPr wrap="square" lIns="0" tIns="0" rIns="0" bIns="0" rtlCol="0">
              <a:noAutofit/>
            </a:bodyPr>
            <a:lstStyle/>
            <a:p>
              <a:pPr algn="ctr">
                <a:lnSpc>
                  <a:spcPct val="90000"/>
                </a:lnSpc>
              </a:pPr>
              <a:r>
                <a:rPr lang="en-US" sz="800" dirty="0">
                  <a:solidFill>
                    <a:schemeClr val="bg1"/>
                  </a:solidFill>
                </a:rPr>
                <a:t>SC</a:t>
              </a:r>
            </a:p>
          </p:txBody>
        </p:sp>
      </p:grpSp>
      <p:grpSp>
        <p:nvGrpSpPr>
          <p:cNvPr id="64" name="Group 63"/>
          <p:cNvGrpSpPr/>
          <p:nvPr/>
        </p:nvGrpSpPr>
        <p:grpSpPr>
          <a:xfrm>
            <a:off x="6811564" y="4639124"/>
            <a:ext cx="432379" cy="418030"/>
            <a:chOff x="5555396" y="4727369"/>
            <a:chExt cx="432379" cy="464041"/>
          </a:xfrm>
        </p:grpSpPr>
        <p:pic>
          <p:nvPicPr>
            <p:cNvPr id="65" name="Picture 64">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66" name="TextBox 65">
              <a:extLst>
                <a:ext uri="{FF2B5EF4-FFF2-40B4-BE49-F238E27FC236}">
                  <a16:creationId xmlns:a16="http://schemas.microsoft.com/office/drawing/2014/main" xmlns="" id="{932920A9-AFC1-864E-9F41-90A58A8A2BB8}"/>
                </a:ext>
              </a:extLst>
            </p:cNvPr>
            <p:cNvSpPr txBox="1"/>
            <p:nvPr/>
          </p:nvSpPr>
          <p:spPr>
            <a:xfrm>
              <a:off x="5643416" y="4950615"/>
              <a:ext cx="228567" cy="136344"/>
            </a:xfrm>
            <a:prstGeom prst="rect">
              <a:avLst/>
            </a:prstGeom>
            <a:noFill/>
          </p:spPr>
          <p:txBody>
            <a:bodyPr wrap="square" lIns="0" tIns="0" rIns="0" bIns="0" rtlCol="0">
              <a:noAutofit/>
            </a:bodyPr>
            <a:lstStyle/>
            <a:p>
              <a:pPr algn="ctr">
                <a:lnSpc>
                  <a:spcPct val="90000"/>
                </a:lnSpc>
              </a:pPr>
              <a:r>
                <a:rPr lang="en-US" sz="800" dirty="0">
                  <a:solidFill>
                    <a:schemeClr val="bg1"/>
                  </a:solidFill>
                </a:rPr>
                <a:t>SC</a:t>
              </a:r>
            </a:p>
          </p:txBody>
        </p:sp>
      </p:grpSp>
      <p:sp>
        <p:nvSpPr>
          <p:cNvPr id="67" name="Rectangle 66">
            <a:extLst>
              <a:ext uri="{FF2B5EF4-FFF2-40B4-BE49-F238E27FC236}">
                <a16:creationId xmlns:a16="http://schemas.microsoft.com/office/drawing/2014/main" xmlns="" id="{D1F11BD5-2526-464F-B342-1133415C91F1}"/>
              </a:ext>
            </a:extLst>
          </p:cNvPr>
          <p:cNvSpPr>
            <a:spLocks noChangeAspect="1"/>
          </p:cNvSpPr>
          <p:nvPr/>
        </p:nvSpPr>
        <p:spPr>
          <a:xfrm>
            <a:off x="7627049" y="4554177"/>
            <a:ext cx="77525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68" name="Picture 67">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9923" y="4612270"/>
            <a:ext cx="432379" cy="464041"/>
          </a:xfrm>
          <a:prstGeom prst="rect">
            <a:avLst/>
          </a:prstGeom>
        </p:spPr>
      </p:pic>
      <p:sp>
        <p:nvSpPr>
          <p:cNvPr id="69" name="TextBox 68">
            <a:extLst>
              <a:ext uri="{FF2B5EF4-FFF2-40B4-BE49-F238E27FC236}">
                <a16:creationId xmlns:a16="http://schemas.microsoft.com/office/drawing/2014/main" xmlns="" id="{C2195648-8A13-6E43-9AD4-7B43EF64678D}"/>
              </a:ext>
            </a:extLst>
          </p:cNvPr>
          <p:cNvSpPr txBox="1"/>
          <p:nvPr/>
        </p:nvSpPr>
        <p:spPr>
          <a:xfrm>
            <a:off x="8048837" y="4804695"/>
            <a:ext cx="315657" cy="11285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nvGrpSpPr>
          <p:cNvPr id="70" name="Group 69"/>
          <p:cNvGrpSpPr/>
          <p:nvPr/>
        </p:nvGrpSpPr>
        <p:grpSpPr>
          <a:xfrm>
            <a:off x="7633090" y="4639123"/>
            <a:ext cx="432379" cy="431368"/>
            <a:chOff x="5555396" y="4727369"/>
            <a:chExt cx="432379" cy="464041"/>
          </a:xfrm>
        </p:grpSpPr>
        <p:pic>
          <p:nvPicPr>
            <p:cNvPr id="71" name="Picture 70">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72" name="TextBox 71">
              <a:extLst>
                <a:ext uri="{FF2B5EF4-FFF2-40B4-BE49-F238E27FC236}">
                  <a16:creationId xmlns:a16="http://schemas.microsoft.com/office/drawing/2014/main" xmlns="" id="{932920A9-AFC1-864E-9F41-90A58A8A2BB8}"/>
                </a:ext>
              </a:extLst>
            </p:cNvPr>
            <p:cNvSpPr txBox="1"/>
            <p:nvPr/>
          </p:nvSpPr>
          <p:spPr>
            <a:xfrm>
              <a:off x="5643416" y="4950615"/>
              <a:ext cx="228567" cy="136344"/>
            </a:xfrm>
            <a:prstGeom prst="rect">
              <a:avLst/>
            </a:prstGeom>
            <a:noFill/>
          </p:spPr>
          <p:txBody>
            <a:bodyPr wrap="square" lIns="0" tIns="0" rIns="0" bIns="0" rtlCol="0">
              <a:noAutofit/>
            </a:bodyPr>
            <a:lstStyle/>
            <a:p>
              <a:pPr algn="ctr">
                <a:lnSpc>
                  <a:spcPct val="90000"/>
                </a:lnSpc>
              </a:pPr>
              <a:r>
                <a:rPr lang="en-US" sz="800" dirty="0">
                  <a:solidFill>
                    <a:schemeClr val="bg1"/>
                  </a:solidFill>
                </a:rPr>
                <a:t>SC</a:t>
              </a:r>
            </a:p>
          </p:txBody>
        </p:sp>
      </p:grpSp>
      <p:sp>
        <p:nvSpPr>
          <p:cNvPr id="78" name="Rectangle 77">
            <a:extLst>
              <a:ext uri="{FF2B5EF4-FFF2-40B4-BE49-F238E27FC236}">
                <a16:creationId xmlns:a16="http://schemas.microsoft.com/office/drawing/2014/main" xmlns="" id="{D1F11BD5-2526-464F-B342-1133415C91F1}"/>
              </a:ext>
            </a:extLst>
          </p:cNvPr>
          <p:cNvSpPr>
            <a:spLocks noChangeAspect="1"/>
          </p:cNvSpPr>
          <p:nvPr/>
        </p:nvSpPr>
        <p:spPr>
          <a:xfrm>
            <a:off x="8443957" y="4538659"/>
            <a:ext cx="775253" cy="705497"/>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a:solidFill>
                  <a:srgbClr val="0070C0"/>
                </a:solidFill>
              </a:rPr>
              <a:t>POD </a:t>
            </a:r>
            <a:r>
              <a:rPr lang="en-US" sz="1400" dirty="0">
                <a:solidFill>
                  <a:srgbClr val="0070C0"/>
                </a:solidFill>
              </a:rPr>
              <a:t>4</a:t>
            </a:r>
          </a:p>
        </p:txBody>
      </p:sp>
      <p:pic>
        <p:nvPicPr>
          <p:cNvPr id="79" name="Picture 78">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6831" y="4600821"/>
            <a:ext cx="432379" cy="464041"/>
          </a:xfrm>
          <a:prstGeom prst="rect">
            <a:avLst/>
          </a:prstGeom>
        </p:spPr>
      </p:pic>
      <p:sp>
        <p:nvSpPr>
          <p:cNvPr id="80" name="TextBox 79">
            <a:extLst>
              <a:ext uri="{FF2B5EF4-FFF2-40B4-BE49-F238E27FC236}">
                <a16:creationId xmlns:a16="http://schemas.microsoft.com/office/drawing/2014/main" xmlns="" id="{C2195648-8A13-6E43-9AD4-7B43EF64678D}"/>
              </a:ext>
            </a:extLst>
          </p:cNvPr>
          <p:cNvSpPr txBox="1"/>
          <p:nvPr/>
        </p:nvSpPr>
        <p:spPr>
          <a:xfrm>
            <a:off x="8865745" y="4742446"/>
            <a:ext cx="315657" cy="11285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nvGrpSpPr>
          <p:cNvPr id="81" name="Group 80"/>
          <p:cNvGrpSpPr/>
          <p:nvPr/>
        </p:nvGrpSpPr>
        <p:grpSpPr>
          <a:xfrm>
            <a:off x="8449998" y="4634936"/>
            <a:ext cx="432379" cy="424106"/>
            <a:chOff x="5555396" y="4727369"/>
            <a:chExt cx="432379" cy="464041"/>
          </a:xfrm>
        </p:grpSpPr>
        <p:pic>
          <p:nvPicPr>
            <p:cNvPr id="84" name="Picture 83">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5396" y="4727369"/>
              <a:ext cx="432379" cy="464041"/>
            </a:xfrm>
            <a:prstGeom prst="rect">
              <a:avLst/>
            </a:prstGeom>
          </p:spPr>
        </p:pic>
        <p:sp>
          <p:nvSpPr>
            <p:cNvPr id="86" name="TextBox 85">
              <a:extLst>
                <a:ext uri="{FF2B5EF4-FFF2-40B4-BE49-F238E27FC236}">
                  <a16:creationId xmlns:a16="http://schemas.microsoft.com/office/drawing/2014/main" xmlns="" id="{932920A9-AFC1-864E-9F41-90A58A8A2BB8}"/>
                </a:ext>
              </a:extLst>
            </p:cNvPr>
            <p:cNvSpPr txBox="1"/>
            <p:nvPr/>
          </p:nvSpPr>
          <p:spPr>
            <a:xfrm>
              <a:off x="5643416" y="4950615"/>
              <a:ext cx="228567" cy="136344"/>
            </a:xfrm>
            <a:prstGeom prst="rect">
              <a:avLst/>
            </a:prstGeom>
            <a:noFill/>
          </p:spPr>
          <p:txBody>
            <a:bodyPr wrap="square" lIns="0" tIns="0" rIns="0" bIns="0" rtlCol="0">
              <a:noAutofit/>
            </a:bodyPr>
            <a:lstStyle/>
            <a:p>
              <a:pPr algn="ctr">
                <a:lnSpc>
                  <a:spcPct val="90000"/>
                </a:lnSpc>
              </a:pPr>
              <a:r>
                <a:rPr lang="en-US" sz="800" dirty="0">
                  <a:solidFill>
                    <a:schemeClr val="bg1"/>
                  </a:solidFill>
                </a:rPr>
                <a:t>SC</a:t>
              </a:r>
            </a:p>
          </p:txBody>
        </p:sp>
      </p:grpSp>
      <p:sp>
        <p:nvSpPr>
          <p:cNvPr id="89" name="TextBox 88"/>
          <p:cNvSpPr txBox="1"/>
          <p:nvPr/>
        </p:nvSpPr>
        <p:spPr>
          <a:xfrm>
            <a:off x="499535" y="1809436"/>
            <a:ext cx="3482556" cy="3304032"/>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a:latin typeface="Oracle Sans" charset="0"/>
                <a:ea typeface="Oracle Sans" charset="0"/>
                <a:cs typeface="Oracle Sans" charset="0"/>
              </a:rPr>
              <a:t>Sidecar containers run in the same pod as the WebLogic servers</a:t>
            </a: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a:latin typeface="Oracle Sans" charset="0"/>
                <a:ea typeface="Oracle Sans" charset="0"/>
                <a:cs typeface="Oracle Sans" charset="0"/>
              </a:rPr>
              <a:t>Sidecar containers can be used to run some process aside the server.</a:t>
            </a:r>
          </a:p>
          <a:p>
            <a:pPr marL="285750" indent="-285750">
              <a:lnSpc>
                <a:spcPct val="90000"/>
              </a:lnSpc>
              <a:buFont typeface="Arial" charset="0"/>
              <a:buChar char="•"/>
            </a:pPr>
            <a:endParaRPr lang="en-US" sz="2400" dirty="0">
              <a:latin typeface="Oracle Sans" charset="0"/>
              <a:ea typeface="Oracle Sans" charset="0"/>
              <a:cs typeface="Oracle Sans" charset="0"/>
            </a:endParaRPr>
          </a:p>
          <a:p>
            <a:pPr marL="285750" indent="-285750">
              <a:lnSpc>
                <a:spcPct val="90000"/>
              </a:lnSpc>
              <a:buFont typeface="Arial" charset="0"/>
              <a:buChar char="•"/>
            </a:pPr>
            <a:r>
              <a:rPr lang="en-US" sz="2400" dirty="0">
                <a:latin typeface="Oracle Sans" charset="0"/>
                <a:ea typeface="Oracle Sans" charset="0"/>
                <a:cs typeface="Oracle Sans" charset="0"/>
              </a:rPr>
              <a:t>Example: Run </a:t>
            </a:r>
            <a:r>
              <a:rPr lang="en-US" sz="2400" dirty="0" err="1">
                <a:latin typeface="Oracle Sans" charset="0"/>
                <a:ea typeface="Oracle Sans" charset="0"/>
                <a:cs typeface="Oracle Sans" charset="0"/>
              </a:rPr>
              <a:t>Logstash</a:t>
            </a:r>
            <a:r>
              <a:rPr lang="en-US" sz="2400" dirty="0">
                <a:latin typeface="Oracle Sans" charset="0"/>
                <a:ea typeface="Oracle Sans" charset="0"/>
                <a:cs typeface="Oracle Sans" charset="0"/>
              </a:rPr>
              <a:t> or </a:t>
            </a:r>
            <a:r>
              <a:rPr lang="en-US" sz="2400" dirty="0" err="1">
                <a:latin typeface="Oracle Sans" charset="0"/>
                <a:ea typeface="Oracle Sans" charset="0"/>
                <a:cs typeface="Oracle Sans" charset="0"/>
              </a:rPr>
              <a:t>Fluentd</a:t>
            </a:r>
            <a:r>
              <a:rPr lang="en-US" sz="2400" dirty="0">
                <a:latin typeface="Oracle Sans" charset="0"/>
                <a:ea typeface="Oracle Sans" charset="0"/>
                <a:cs typeface="Oracle Sans" charset="0"/>
              </a:rPr>
              <a:t> in Sidecar to send logs to the Elastic Stack or to </a:t>
            </a:r>
            <a:r>
              <a:rPr lang="en-US" sz="2400" dirty="0" err="1">
                <a:latin typeface="Oracle Sans" charset="0"/>
                <a:ea typeface="Oracle Sans" charset="0"/>
                <a:cs typeface="Oracle Sans" charset="0"/>
              </a:rPr>
              <a:t>Fluentd</a:t>
            </a:r>
            <a:r>
              <a:rPr lang="en-US" sz="2400" dirty="0">
                <a:latin typeface="Oracle Sans" charset="0"/>
                <a:ea typeface="Oracle Sans" charset="0"/>
                <a:cs typeface="Oracle Sans" charset="0"/>
              </a:rPr>
              <a:t>.</a:t>
            </a:r>
          </a:p>
        </p:txBody>
      </p:sp>
      <p:sp>
        <p:nvSpPr>
          <p:cNvPr id="77" name="Cube 76">
            <a:extLst>
              <a:ext uri="{FF2B5EF4-FFF2-40B4-BE49-F238E27FC236}">
                <a16:creationId xmlns:a16="http://schemas.microsoft.com/office/drawing/2014/main" xmlns="" id="{4A05D52D-4B40-7A4D-BC19-1D8A196838A2}"/>
              </a:ext>
            </a:extLst>
          </p:cNvPr>
          <p:cNvSpPr/>
          <p:nvPr/>
        </p:nvSpPr>
        <p:spPr>
          <a:xfrm>
            <a:off x="9470302" y="4629749"/>
            <a:ext cx="324487" cy="363164"/>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90" name="TextBox 89">
            <a:extLst>
              <a:ext uri="{FF2B5EF4-FFF2-40B4-BE49-F238E27FC236}">
                <a16:creationId xmlns:a16="http://schemas.microsoft.com/office/drawing/2014/main" xmlns="" id="{7A8270FC-6A49-3C43-8DFA-4865600F16D0}"/>
              </a:ext>
            </a:extLst>
          </p:cNvPr>
          <p:cNvSpPr txBox="1"/>
          <p:nvPr/>
        </p:nvSpPr>
        <p:spPr>
          <a:xfrm>
            <a:off x="9494695" y="4766471"/>
            <a:ext cx="289630" cy="127438"/>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3208" y="2825132"/>
            <a:ext cx="1646404" cy="731984"/>
          </a:xfrm>
          <a:prstGeom prst="rect">
            <a:avLst/>
          </a:prstGeom>
        </p:spPr>
      </p:pic>
      <p:cxnSp>
        <p:nvCxnSpPr>
          <p:cNvPr id="92" name="Straight Arrow Connector 91"/>
          <p:cNvCxnSpPr>
            <a:stCxn id="65" idx="0"/>
          </p:cNvCxnSpPr>
          <p:nvPr/>
        </p:nvCxnSpPr>
        <p:spPr>
          <a:xfrm flipH="1" flipV="1">
            <a:off x="6047358" y="3740077"/>
            <a:ext cx="980396" cy="899047"/>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6262654" y="3703758"/>
            <a:ext cx="1619419" cy="93115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4" idx="0"/>
          </p:cNvCxnSpPr>
          <p:nvPr/>
        </p:nvCxnSpPr>
        <p:spPr>
          <a:xfrm flipH="1" flipV="1">
            <a:off x="6418027" y="3669996"/>
            <a:ext cx="2248161" cy="96494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a:t>Variable Replacement in Server Pods</a:t>
            </a:r>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2022387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505259" y="143469"/>
            <a:ext cx="11122303" cy="888768"/>
          </a:xfrm>
          <a:prstGeom prst="rect">
            <a:avLst/>
          </a:prstGeom>
        </p:spPr>
        <p:txBody>
          <a:bodyPr>
            <a:normAutofit/>
          </a:bodyPr>
          <a:lstStyle/>
          <a:p>
            <a:r>
              <a:rPr lang="en-US" sz="2800" dirty="0" smtClean="0"/>
              <a:t>Variable Replacement in Server Pods</a:t>
            </a:r>
            <a:endParaRPr sz="2800"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sp>
        <p:nvSpPr>
          <p:cNvPr id="96" name="TextBox 95"/>
          <p:cNvSpPr txBox="1"/>
          <p:nvPr/>
        </p:nvSpPr>
        <p:spPr>
          <a:xfrm>
            <a:off x="3854493" y="2202775"/>
            <a:ext cx="914400" cy="914400"/>
          </a:xfrm>
          <a:prstGeom prst="rect">
            <a:avLst/>
          </a:prstGeom>
          <a:noFill/>
        </p:spPr>
        <p:txBody>
          <a:bodyPr wrap="none" lIns="0" tIns="0" rIns="0" bIns="0" rtlCol="0">
            <a:noAutofit/>
          </a:bodyPr>
          <a:lstStyle/>
          <a:p>
            <a:pPr>
              <a:lnSpc>
                <a:spcPct val="90000"/>
              </a:lnSpc>
            </a:pPr>
            <a:endParaRPr lang="en-US" dirty="0"/>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3"/>
          <a:stretch>
            <a:fillRect/>
          </a:stretch>
        </p:blipFill>
        <p:spPr>
          <a:xfrm>
            <a:off x="4319589" y="965016"/>
            <a:ext cx="7307973" cy="5381996"/>
          </a:xfrm>
          <a:prstGeom prst="rect">
            <a:avLst/>
          </a:prstGeom>
        </p:spPr>
      </p:pic>
      <p:pic>
        <p:nvPicPr>
          <p:cNvPr id="74" name="Picture 73">
            <a:extLst>
              <a:ext uri="{FF2B5EF4-FFF2-40B4-BE49-F238E27FC236}">
                <a16:creationId xmlns:a16="http://schemas.microsoft.com/office/drawing/2014/main" xmlns="" id="{67D3133C-C736-5A47-AD53-C99DEDD3DE4A}"/>
              </a:ext>
            </a:extLst>
          </p:cNvPr>
          <p:cNvPicPr>
            <a:picLocks noChangeAspect="1"/>
          </p:cNvPicPr>
          <p:nvPr/>
        </p:nvPicPr>
        <p:blipFill>
          <a:blip r:embed="rId3"/>
          <a:stretch>
            <a:fillRect/>
          </a:stretch>
        </p:blipFill>
        <p:spPr>
          <a:xfrm>
            <a:off x="4834731" y="2521986"/>
            <a:ext cx="6375185" cy="3679207"/>
          </a:xfrm>
          <a:prstGeom prst="rect">
            <a:avLst/>
          </a:prstGeom>
        </p:spPr>
      </p:pic>
      <p:grpSp>
        <p:nvGrpSpPr>
          <p:cNvPr id="75" name="Group 74">
            <a:extLst>
              <a:ext uri="{FF2B5EF4-FFF2-40B4-BE49-F238E27FC236}">
                <a16:creationId xmlns:a16="http://schemas.microsoft.com/office/drawing/2014/main" xmlns="" id="{08627FF2-8C21-EF44-A998-EE2AED621513}"/>
              </a:ext>
            </a:extLst>
          </p:cNvPr>
          <p:cNvGrpSpPr/>
          <p:nvPr/>
        </p:nvGrpSpPr>
        <p:grpSpPr>
          <a:xfrm>
            <a:off x="5428370" y="4370137"/>
            <a:ext cx="5324346" cy="977342"/>
            <a:chOff x="5472583" y="4738998"/>
            <a:chExt cx="5325732" cy="977597"/>
          </a:xfrm>
        </p:grpSpPr>
        <p:sp>
          <p:nvSpPr>
            <p:cNvPr id="76" name="Rectangle 75">
              <a:extLst>
                <a:ext uri="{FF2B5EF4-FFF2-40B4-BE49-F238E27FC236}">
                  <a16:creationId xmlns:a16="http://schemas.microsoft.com/office/drawing/2014/main" xmlns="" id="{8AA3C8BF-49B0-0F45-9F33-F2639436AEEE}"/>
                </a:ext>
              </a:extLst>
            </p:cNvPr>
            <p:cNvSpPr>
              <a:spLocks noChangeAspect="1"/>
            </p:cNvSpPr>
            <p:nvPr/>
          </p:nvSpPr>
          <p:spPr>
            <a:xfrm>
              <a:off x="5472583" y="4833129"/>
              <a:ext cx="1023195" cy="862628"/>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pic>
          <p:nvPicPr>
            <p:cNvPr id="82" name="Picture 81">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9355" y="5011381"/>
              <a:ext cx="432492" cy="464162"/>
            </a:xfrm>
            <a:prstGeom prst="rect">
              <a:avLst/>
            </a:prstGeom>
          </p:spPr>
        </p:pic>
        <p:sp>
          <p:nvSpPr>
            <p:cNvPr id="83" name="Rectangle 82">
              <a:extLst>
                <a:ext uri="{FF2B5EF4-FFF2-40B4-BE49-F238E27FC236}">
                  <a16:creationId xmlns:a16="http://schemas.microsoft.com/office/drawing/2014/main" xmlns="" id="{D1F11BD5-2526-464F-B342-1133415C91F1}"/>
                </a:ext>
              </a:extLst>
            </p:cNvPr>
            <p:cNvSpPr>
              <a:spLocks noChangeAspect="1"/>
            </p:cNvSpPr>
            <p:nvPr/>
          </p:nvSpPr>
          <p:spPr>
            <a:xfrm>
              <a:off x="6845184" y="4916718"/>
              <a:ext cx="775455" cy="705681"/>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sp>
          <p:nvSpPr>
            <p:cNvPr id="85" name="TextBox 84">
              <a:extLst>
                <a:ext uri="{FF2B5EF4-FFF2-40B4-BE49-F238E27FC236}">
                  <a16:creationId xmlns:a16="http://schemas.microsoft.com/office/drawing/2014/main" xmlns="" id="{932920A9-AFC1-864E-9F41-90A58A8A2BB8}"/>
                </a:ext>
              </a:extLst>
            </p:cNvPr>
            <p:cNvSpPr txBox="1"/>
            <p:nvPr/>
          </p:nvSpPr>
          <p:spPr>
            <a:xfrm>
              <a:off x="5788189" y="5160452"/>
              <a:ext cx="228627" cy="136380"/>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pic>
          <p:nvPicPr>
            <p:cNvPr id="87" name="Picture 86">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32053" y="4937988"/>
              <a:ext cx="432492" cy="464162"/>
            </a:xfrm>
            <a:prstGeom prst="rect">
              <a:avLst/>
            </a:prstGeom>
          </p:spPr>
        </p:pic>
        <p:sp>
          <p:nvSpPr>
            <p:cNvPr id="88" name="TextBox 87">
              <a:extLst>
                <a:ext uri="{FF2B5EF4-FFF2-40B4-BE49-F238E27FC236}">
                  <a16:creationId xmlns:a16="http://schemas.microsoft.com/office/drawing/2014/main" xmlns="" id="{C2195648-8A13-6E43-9AD4-7B43EF64678D}"/>
                </a:ext>
              </a:extLst>
            </p:cNvPr>
            <p:cNvSpPr txBox="1"/>
            <p:nvPr/>
          </p:nvSpPr>
          <p:spPr>
            <a:xfrm>
              <a:off x="7110986" y="5117760"/>
              <a:ext cx="315739" cy="112882"/>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95" name="TextBox 94">
              <a:extLst>
                <a:ext uri="{FF2B5EF4-FFF2-40B4-BE49-F238E27FC236}">
                  <a16:creationId xmlns:a16="http://schemas.microsoft.com/office/drawing/2014/main" xmlns="" id="{63F1E822-6030-F24D-B36A-F2C00EE9E8EF}"/>
                </a:ext>
              </a:extLst>
            </p:cNvPr>
            <p:cNvSpPr txBox="1"/>
            <p:nvPr/>
          </p:nvSpPr>
          <p:spPr>
            <a:xfrm>
              <a:off x="8696490" y="5229251"/>
              <a:ext cx="238696" cy="113666"/>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03" name="Rectangle 102">
              <a:extLst>
                <a:ext uri="{FF2B5EF4-FFF2-40B4-BE49-F238E27FC236}">
                  <a16:creationId xmlns:a16="http://schemas.microsoft.com/office/drawing/2014/main" xmlns="" id="{4B9BF467-2814-F548-B88C-06BCAA92F696}"/>
                </a:ext>
              </a:extLst>
            </p:cNvPr>
            <p:cNvSpPr>
              <a:spLocks noChangeAspect="1"/>
            </p:cNvSpPr>
            <p:nvPr/>
          </p:nvSpPr>
          <p:spPr>
            <a:xfrm>
              <a:off x="9315079" y="4924904"/>
              <a:ext cx="647111" cy="70710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5</a:t>
              </a:r>
            </a:p>
          </p:txBody>
        </p:sp>
        <p:sp>
          <p:nvSpPr>
            <p:cNvPr id="104" name="Rectangle 103">
              <a:extLst>
                <a:ext uri="{FF2B5EF4-FFF2-40B4-BE49-F238E27FC236}">
                  <a16:creationId xmlns:a16="http://schemas.microsoft.com/office/drawing/2014/main" xmlns="" id="{B27B9FCB-8868-6542-9313-D3C5E63A698D}"/>
                </a:ext>
              </a:extLst>
            </p:cNvPr>
            <p:cNvSpPr>
              <a:spLocks noChangeAspect="1"/>
            </p:cNvSpPr>
            <p:nvPr/>
          </p:nvSpPr>
          <p:spPr>
            <a:xfrm>
              <a:off x="10014337" y="4920687"/>
              <a:ext cx="659568" cy="708079"/>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6</a:t>
              </a:r>
            </a:p>
          </p:txBody>
        </p:sp>
        <p:grpSp>
          <p:nvGrpSpPr>
            <p:cNvPr id="107" name="Group 106">
              <a:extLst>
                <a:ext uri="{FF2B5EF4-FFF2-40B4-BE49-F238E27FC236}">
                  <a16:creationId xmlns:a16="http://schemas.microsoft.com/office/drawing/2014/main" xmlns="" id="{C7538DEF-7C1F-BE44-91D8-E5F98876DF89}"/>
                </a:ext>
              </a:extLst>
            </p:cNvPr>
            <p:cNvGrpSpPr/>
            <p:nvPr/>
          </p:nvGrpSpPr>
          <p:grpSpPr>
            <a:xfrm>
              <a:off x="10176139" y="5011381"/>
              <a:ext cx="324571" cy="363259"/>
              <a:chOff x="5631021" y="3444002"/>
              <a:chExt cx="499470" cy="559006"/>
            </a:xfrm>
          </p:grpSpPr>
          <p:sp>
            <p:nvSpPr>
              <p:cNvPr id="113" name="Cube 112">
                <a:extLst>
                  <a:ext uri="{FF2B5EF4-FFF2-40B4-BE49-F238E27FC236}">
                    <a16:creationId xmlns:a16="http://schemas.microsoft.com/office/drawing/2014/main" xmlns="" id="{4A05D52D-4B40-7A4D-BC19-1D8A196838A2}"/>
                  </a:ext>
                </a:extLst>
              </p:cNvPr>
              <p:cNvSpPr/>
              <p:nvPr/>
            </p:nvSpPr>
            <p:spPr>
              <a:xfrm>
                <a:off x="5631021" y="3444002"/>
                <a:ext cx="499470" cy="559006"/>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4" name="TextBox 113">
                <a:extLst>
                  <a:ext uri="{FF2B5EF4-FFF2-40B4-BE49-F238E27FC236}">
                    <a16:creationId xmlns:a16="http://schemas.microsoft.com/office/drawing/2014/main" xmlns="" id="{7A8270FC-6A49-3C43-8DFA-4865600F16D0}"/>
                  </a:ext>
                </a:extLst>
              </p:cNvPr>
              <p:cNvSpPr txBox="1"/>
              <p:nvPr/>
            </p:nvSpPr>
            <p:spPr>
              <a:xfrm>
                <a:off x="5668568" y="3654454"/>
                <a:ext cx="445816" cy="19616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grpSp>
          <p:nvGrpSpPr>
            <p:cNvPr id="108" name="Group 107">
              <a:extLst>
                <a:ext uri="{FF2B5EF4-FFF2-40B4-BE49-F238E27FC236}">
                  <a16:creationId xmlns:a16="http://schemas.microsoft.com/office/drawing/2014/main" xmlns="" id="{30115691-CEE7-1B4F-AEEC-AACA6543B129}"/>
                </a:ext>
              </a:extLst>
            </p:cNvPr>
            <p:cNvGrpSpPr/>
            <p:nvPr/>
          </p:nvGrpSpPr>
          <p:grpSpPr>
            <a:xfrm>
              <a:off x="9478404" y="4996843"/>
              <a:ext cx="324569" cy="388649"/>
              <a:chOff x="5645659" y="3421626"/>
              <a:chExt cx="499468" cy="598077"/>
            </a:xfrm>
          </p:grpSpPr>
          <p:sp>
            <p:nvSpPr>
              <p:cNvPr id="111" name="Cube 110">
                <a:extLst>
                  <a:ext uri="{FF2B5EF4-FFF2-40B4-BE49-F238E27FC236}">
                    <a16:creationId xmlns:a16="http://schemas.microsoft.com/office/drawing/2014/main" xmlns="" id="{F81A3D05-7853-D049-B9A9-7700CBAB1720}"/>
                  </a:ext>
                </a:extLst>
              </p:cNvPr>
              <p:cNvSpPr/>
              <p:nvPr/>
            </p:nvSpPr>
            <p:spPr>
              <a:xfrm>
                <a:off x="5645659" y="3421626"/>
                <a:ext cx="499468" cy="598077"/>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2" name="TextBox 111">
                <a:extLst>
                  <a:ext uri="{FF2B5EF4-FFF2-40B4-BE49-F238E27FC236}">
                    <a16:creationId xmlns:a16="http://schemas.microsoft.com/office/drawing/2014/main" xmlns="" id="{10B3285A-343F-8244-8B88-8F387E558D4A}"/>
                  </a:ext>
                </a:extLst>
              </p:cNvPr>
              <p:cNvSpPr txBox="1"/>
              <p:nvPr/>
            </p:nvSpPr>
            <p:spPr>
              <a:xfrm>
                <a:off x="5663795" y="3741007"/>
                <a:ext cx="446234" cy="20987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sp>
          <p:nvSpPr>
            <p:cNvPr id="109" name="Rectangle 108">
              <a:extLst>
                <a:ext uri="{FF2B5EF4-FFF2-40B4-BE49-F238E27FC236}">
                  <a16:creationId xmlns:a16="http://schemas.microsoft.com/office/drawing/2014/main" xmlns="" id="{B6CEDE45-EA4B-4A4A-95C5-7BA5027D9916}"/>
                </a:ext>
              </a:extLst>
            </p:cNvPr>
            <p:cNvSpPr/>
            <p:nvPr/>
          </p:nvSpPr>
          <p:spPr>
            <a:xfrm>
              <a:off x="6743812" y="4740689"/>
              <a:ext cx="4054503" cy="975906"/>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10" name="TextBox 109">
              <a:extLst>
                <a:ext uri="{FF2B5EF4-FFF2-40B4-BE49-F238E27FC236}">
                  <a16:creationId xmlns:a16="http://schemas.microsoft.com/office/drawing/2014/main" xmlns="" id="{3AB2E563-F4C8-BE43-A9F0-939EF5C17AA3}"/>
                </a:ext>
              </a:extLst>
            </p:cNvPr>
            <p:cNvSpPr txBox="1"/>
            <p:nvPr/>
          </p:nvSpPr>
          <p:spPr>
            <a:xfrm>
              <a:off x="7776818" y="4738998"/>
              <a:ext cx="918405" cy="109354"/>
            </a:xfrm>
            <a:prstGeom prst="rect">
              <a:avLst/>
            </a:prstGeom>
            <a:noFill/>
          </p:spPr>
          <p:txBody>
            <a:bodyPr wrap="square" lIns="0" tIns="0" rIns="0" bIns="0" rtlCol="0">
              <a:noAutofit/>
            </a:bodyPr>
            <a:lstStyle/>
            <a:p>
              <a:pPr>
                <a:lnSpc>
                  <a:spcPct val="90000"/>
                </a:lnSpc>
              </a:pPr>
              <a:r>
                <a:rPr lang="en-US" sz="1400" dirty="0"/>
                <a:t>WLS Cluster</a:t>
              </a:r>
            </a:p>
          </p:txBody>
        </p:sp>
      </p:grpSp>
      <p:sp>
        <p:nvSpPr>
          <p:cNvPr id="117" name="TextBox 116">
            <a:extLst>
              <a:ext uri="{FF2B5EF4-FFF2-40B4-BE49-F238E27FC236}">
                <a16:creationId xmlns:a16="http://schemas.microsoft.com/office/drawing/2014/main" xmlns="" id="{895964C6-DE1B-314E-AD09-468F69041430}"/>
              </a:ext>
            </a:extLst>
          </p:cNvPr>
          <p:cNvSpPr txBox="1"/>
          <p:nvPr/>
        </p:nvSpPr>
        <p:spPr>
          <a:xfrm>
            <a:off x="8066655" y="2597261"/>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123" name="TextBox 122">
            <a:extLst>
              <a:ext uri="{FF2B5EF4-FFF2-40B4-BE49-F238E27FC236}">
                <a16:creationId xmlns:a16="http://schemas.microsoft.com/office/drawing/2014/main" xmlns="" id="{34ADEA44-FFED-A846-A26A-71AE3116AD90}"/>
              </a:ext>
            </a:extLst>
          </p:cNvPr>
          <p:cNvSpPr txBox="1"/>
          <p:nvPr/>
        </p:nvSpPr>
        <p:spPr>
          <a:xfrm>
            <a:off x="7863072" y="1097117"/>
            <a:ext cx="1735585" cy="191060"/>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131" name="Rectangle 130">
            <a:extLst>
              <a:ext uri="{FF2B5EF4-FFF2-40B4-BE49-F238E27FC236}">
                <a16:creationId xmlns:a16="http://schemas.microsoft.com/office/drawing/2014/main" xmlns="" id="{05FFBD0B-30BD-4542-A71D-1347BE61FFA2}"/>
              </a:ext>
            </a:extLst>
          </p:cNvPr>
          <p:cNvSpPr/>
          <p:nvPr/>
        </p:nvSpPr>
        <p:spPr>
          <a:xfrm>
            <a:off x="5233989" y="4225596"/>
            <a:ext cx="5643418"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132" name="TextBox 131">
            <a:extLst>
              <a:ext uri="{FF2B5EF4-FFF2-40B4-BE49-F238E27FC236}">
                <a16:creationId xmlns:a16="http://schemas.microsoft.com/office/drawing/2014/main" xmlns="" id="{64D87DA3-3499-BE4F-8BE9-7C73B448B210}"/>
              </a:ext>
            </a:extLst>
          </p:cNvPr>
          <p:cNvSpPr txBox="1"/>
          <p:nvPr/>
        </p:nvSpPr>
        <p:spPr>
          <a:xfrm>
            <a:off x="9181402" y="3959650"/>
            <a:ext cx="1735585" cy="191060"/>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136" name="Picture 135">
            <a:extLst>
              <a:ext uri="{FF2B5EF4-FFF2-40B4-BE49-F238E27FC236}">
                <a16:creationId xmlns:a16="http://schemas.microsoft.com/office/drawing/2014/main" xmlns="" id="{4BC77DB3-F15E-1047-9258-C89E5DD41A89}"/>
              </a:ext>
            </a:extLst>
          </p:cNvPr>
          <p:cNvPicPr>
            <a:picLocks noChangeAspect="1"/>
          </p:cNvPicPr>
          <p:nvPr/>
        </p:nvPicPr>
        <p:blipFill>
          <a:blip r:embed="rId5"/>
          <a:stretch>
            <a:fillRect/>
          </a:stretch>
        </p:blipFill>
        <p:spPr>
          <a:xfrm>
            <a:off x="10110364" y="3256709"/>
            <a:ext cx="806013" cy="551519"/>
          </a:xfrm>
          <a:prstGeom prst="rect">
            <a:avLst/>
          </a:prstGeom>
        </p:spPr>
      </p:pic>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6811658" y="1483642"/>
            <a:ext cx="2106789" cy="8188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148" name="Rectangle 147"/>
          <p:cNvSpPr/>
          <p:nvPr/>
        </p:nvSpPr>
        <p:spPr bwMode="gray">
          <a:xfrm>
            <a:off x="6900172" y="1539397"/>
            <a:ext cx="776650" cy="335454"/>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Domain Image</a:t>
            </a: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7335" y="1899959"/>
            <a:ext cx="417939" cy="373768"/>
          </a:xfrm>
          <a:prstGeom prst="rect">
            <a:avLst/>
          </a:prstGeom>
        </p:spPr>
      </p:pic>
      <p:sp>
        <p:nvSpPr>
          <p:cNvPr id="150" name="TextBox 149"/>
          <p:cNvSpPr txBox="1"/>
          <p:nvPr/>
        </p:nvSpPr>
        <p:spPr>
          <a:xfrm>
            <a:off x="6811658" y="1317970"/>
            <a:ext cx="1040533"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151" name="Rectangle 150"/>
          <p:cNvSpPr/>
          <p:nvPr/>
        </p:nvSpPr>
        <p:spPr bwMode="gray">
          <a:xfrm>
            <a:off x="6900172" y="1934186"/>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829" name="Can 828"/>
          <p:cNvSpPr/>
          <p:nvPr/>
        </p:nvSpPr>
        <p:spPr bwMode="gray">
          <a:xfrm>
            <a:off x="6833573" y="5656855"/>
            <a:ext cx="788751" cy="428130"/>
          </a:xfrm>
          <a:prstGeom prst="can">
            <a:avLst/>
          </a:prstGeom>
          <a:solidFill>
            <a:schemeClr val="accent6">
              <a:lumMod val="60000"/>
              <a:lumOff val="40000"/>
            </a:schemeClr>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914" name="Rounded Rectangle 913"/>
          <p:cNvSpPr/>
          <p:nvPr/>
        </p:nvSpPr>
        <p:spPr bwMode="gray">
          <a:xfrm>
            <a:off x="6855706" y="5837957"/>
            <a:ext cx="730855" cy="155431"/>
          </a:xfrm>
          <a:prstGeom prst="roundRect">
            <a:avLst/>
          </a:prstGeom>
          <a:solidFill>
            <a:srgbClr val="7030A0"/>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sp>
        <p:nvSpPr>
          <p:cNvPr id="60" name="Can 59">
            <a:extLst>
              <a:ext uri="{FF2B5EF4-FFF2-40B4-BE49-F238E27FC236}">
                <a16:creationId xmlns:a16="http://schemas.microsoft.com/office/drawing/2014/main" xmlns="" id="{1414AB89-CA5E-B045-B0D0-FD0AC3548F31}"/>
              </a:ext>
            </a:extLst>
          </p:cNvPr>
          <p:cNvSpPr/>
          <p:nvPr/>
        </p:nvSpPr>
        <p:spPr bwMode="gray">
          <a:xfrm>
            <a:off x="5309344" y="2701551"/>
            <a:ext cx="999540" cy="711851"/>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Domain CR</a:t>
            </a:r>
          </a:p>
        </p:txBody>
      </p:sp>
      <p:sp>
        <p:nvSpPr>
          <p:cNvPr id="61" name="Oval 60">
            <a:extLst>
              <a:ext uri="{FF2B5EF4-FFF2-40B4-BE49-F238E27FC236}">
                <a16:creationId xmlns:a16="http://schemas.microsoft.com/office/drawing/2014/main" xmlns="" id="{10BD5AA8-3D26-6A42-8F5D-739C6CD47C22}"/>
              </a:ext>
            </a:extLst>
          </p:cNvPr>
          <p:cNvSpPr>
            <a:spLocks noChangeAspect="1"/>
          </p:cNvSpPr>
          <p:nvPr/>
        </p:nvSpPr>
        <p:spPr>
          <a:xfrm>
            <a:off x="7451427" y="3416845"/>
            <a:ext cx="1331682" cy="32323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63" name="Straight Arrow Connector 62">
            <a:extLst>
              <a:ext uri="{FF2B5EF4-FFF2-40B4-BE49-F238E27FC236}">
                <a16:creationId xmlns:a16="http://schemas.microsoft.com/office/drawing/2014/main" xmlns="" id="{AFA32433-DF30-5C49-A4EB-ECAB3BC9F70B}"/>
              </a:ext>
            </a:extLst>
          </p:cNvPr>
          <p:cNvCxnSpPr>
            <a:cxnSpLocks/>
          </p:cNvCxnSpPr>
          <p:nvPr/>
        </p:nvCxnSpPr>
        <p:spPr>
          <a:xfrm>
            <a:off x="8117269" y="3746958"/>
            <a:ext cx="12257" cy="614631"/>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 xmlns:a16="http://schemas.microsoft.com/office/drawing/2014/main" id="{B824F1C7-C028-BD42-9C2B-A22D03365542}"/>
              </a:ext>
            </a:extLst>
          </p:cNvPr>
          <p:cNvCxnSpPr>
            <a:cxnSpLocks/>
          </p:cNvCxnSpPr>
          <p:nvPr/>
        </p:nvCxnSpPr>
        <p:spPr>
          <a:xfrm flipH="1" flipV="1">
            <a:off x="5809116" y="3449667"/>
            <a:ext cx="1584415" cy="125809"/>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sp>
        <p:nvSpPr>
          <p:cNvPr id="58" name="Can 57">
            <a:extLst>
              <a:ext uri="{FF2B5EF4-FFF2-40B4-BE49-F238E27FC236}">
                <a16:creationId xmlns:a16="http://schemas.microsoft.com/office/drawing/2014/main" xmlns="" id="{62811B09-68C0-3E4E-AF76-C014FA062586}"/>
              </a:ext>
            </a:extLst>
          </p:cNvPr>
          <p:cNvSpPr/>
          <p:nvPr/>
        </p:nvSpPr>
        <p:spPr bwMode="gray">
          <a:xfrm>
            <a:off x="9866143" y="2622965"/>
            <a:ext cx="902476" cy="52670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67" name="Rectangle 66">
            <a:extLst>
              <a:ext uri="{FF2B5EF4-FFF2-40B4-BE49-F238E27FC236}">
                <a16:creationId xmlns:a16="http://schemas.microsoft.com/office/drawing/2014/main" xmlns="" id="{D1F11BD5-2526-464F-B342-1133415C91F1}"/>
              </a:ext>
            </a:extLst>
          </p:cNvPr>
          <p:cNvSpPr>
            <a:spLocks noChangeAspect="1"/>
          </p:cNvSpPr>
          <p:nvPr/>
        </p:nvSpPr>
        <p:spPr>
          <a:xfrm>
            <a:off x="7627049" y="4554177"/>
            <a:ext cx="77525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68" name="Picture 67">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8943" y="4608206"/>
            <a:ext cx="432379" cy="464041"/>
          </a:xfrm>
          <a:prstGeom prst="rect">
            <a:avLst/>
          </a:prstGeom>
        </p:spPr>
      </p:pic>
      <p:sp>
        <p:nvSpPr>
          <p:cNvPr id="69" name="TextBox 68">
            <a:extLst>
              <a:ext uri="{FF2B5EF4-FFF2-40B4-BE49-F238E27FC236}">
                <a16:creationId xmlns:a16="http://schemas.microsoft.com/office/drawing/2014/main" xmlns="" id="{C2195648-8A13-6E43-9AD4-7B43EF64678D}"/>
              </a:ext>
            </a:extLst>
          </p:cNvPr>
          <p:cNvSpPr txBox="1"/>
          <p:nvPr/>
        </p:nvSpPr>
        <p:spPr>
          <a:xfrm>
            <a:off x="7888990" y="4772609"/>
            <a:ext cx="315657" cy="11285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78" name="Rectangle 77">
            <a:extLst>
              <a:ext uri="{FF2B5EF4-FFF2-40B4-BE49-F238E27FC236}">
                <a16:creationId xmlns:a16="http://schemas.microsoft.com/office/drawing/2014/main" xmlns="" id="{D1F11BD5-2526-464F-B342-1133415C91F1}"/>
              </a:ext>
            </a:extLst>
          </p:cNvPr>
          <p:cNvSpPr>
            <a:spLocks noChangeAspect="1"/>
          </p:cNvSpPr>
          <p:nvPr/>
        </p:nvSpPr>
        <p:spPr>
          <a:xfrm>
            <a:off x="8443957" y="4555428"/>
            <a:ext cx="775253" cy="705497"/>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a:solidFill>
                  <a:srgbClr val="0070C0"/>
                </a:solidFill>
              </a:rPr>
              <a:t>POD </a:t>
            </a:r>
            <a:r>
              <a:rPr lang="en-US" sz="1400" dirty="0">
                <a:solidFill>
                  <a:srgbClr val="0070C0"/>
                </a:solidFill>
              </a:rPr>
              <a:t>4</a:t>
            </a:r>
          </a:p>
        </p:txBody>
      </p:sp>
      <p:pic>
        <p:nvPicPr>
          <p:cNvPr id="79" name="Picture 78">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3359" y="4598870"/>
            <a:ext cx="432379" cy="464041"/>
          </a:xfrm>
          <a:prstGeom prst="rect">
            <a:avLst/>
          </a:prstGeom>
        </p:spPr>
      </p:pic>
      <p:sp>
        <p:nvSpPr>
          <p:cNvPr id="80" name="TextBox 79">
            <a:extLst>
              <a:ext uri="{FF2B5EF4-FFF2-40B4-BE49-F238E27FC236}">
                <a16:creationId xmlns:a16="http://schemas.microsoft.com/office/drawing/2014/main" xmlns="" id="{C2195648-8A13-6E43-9AD4-7B43EF64678D}"/>
              </a:ext>
            </a:extLst>
          </p:cNvPr>
          <p:cNvSpPr txBox="1"/>
          <p:nvPr/>
        </p:nvSpPr>
        <p:spPr>
          <a:xfrm>
            <a:off x="8742273" y="4778595"/>
            <a:ext cx="315657" cy="11285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89" name="TextBox 88"/>
          <p:cNvSpPr txBox="1"/>
          <p:nvPr/>
        </p:nvSpPr>
        <p:spPr>
          <a:xfrm>
            <a:off x="499533" y="1571722"/>
            <a:ext cx="3754217" cy="1841680"/>
          </a:xfrm>
          <a:prstGeom prst="rect">
            <a:avLst/>
          </a:prstGeom>
          <a:noFill/>
        </p:spPr>
        <p:txBody>
          <a:bodyPr wrap="square" lIns="0" tIns="0" rIns="0" bIns="0" rtlCol="0">
            <a:noAutofit/>
          </a:bodyPr>
          <a:lstStyle/>
          <a:p>
            <a:pPr marL="285750" indent="-285750">
              <a:lnSpc>
                <a:spcPct val="90000"/>
              </a:lnSpc>
              <a:buFont typeface="Arial" charset="0"/>
              <a:buChar char="•"/>
            </a:pPr>
            <a:r>
              <a:rPr lang="en-US" sz="2400" dirty="0" smtClean="0">
                <a:latin typeface="Oracle Sans" charset="0"/>
                <a:ea typeface="Oracle Sans" charset="0"/>
                <a:cs typeface="Oracle Sans" charset="0"/>
              </a:rPr>
              <a:t>Allow to define properties on individual server pods.</a:t>
            </a:r>
          </a:p>
          <a:p>
            <a:pPr lvl="1">
              <a:lnSpc>
                <a:spcPct val="90000"/>
              </a:lnSpc>
            </a:pPr>
            <a:r>
              <a:rPr lang="en-US" sz="2400" dirty="0">
                <a:latin typeface="Oracle Sans" charset="0"/>
                <a:ea typeface="Oracle Sans" charset="0"/>
                <a:cs typeface="Oracle Sans" charset="0"/>
              </a:rPr>
              <a:t>e</a:t>
            </a:r>
            <a:r>
              <a:rPr lang="en-US" sz="2400" dirty="0" smtClean="0">
                <a:latin typeface="Oracle Sans" charset="0"/>
                <a:ea typeface="Oracle Sans" charset="0"/>
                <a:cs typeface="Oracle Sans" charset="0"/>
              </a:rPr>
              <a:t>.g. their own volume</a:t>
            </a:r>
            <a:endParaRPr lang="en-US" sz="2400" dirty="0">
              <a:latin typeface="Oracle Sans" charset="0"/>
              <a:ea typeface="Oracle Sans" charset="0"/>
              <a:cs typeface="Oracle Sans" charset="0"/>
            </a:endParaRPr>
          </a:p>
        </p:txBody>
      </p:sp>
      <p:cxnSp>
        <p:nvCxnSpPr>
          <p:cNvPr id="13" name="Straight Arrow Connector 12"/>
          <p:cNvCxnSpPr/>
          <p:nvPr/>
        </p:nvCxnSpPr>
        <p:spPr>
          <a:xfrm>
            <a:off x="7183362" y="5005613"/>
            <a:ext cx="0" cy="62999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1" name="Can 90"/>
          <p:cNvSpPr/>
          <p:nvPr/>
        </p:nvSpPr>
        <p:spPr bwMode="gray">
          <a:xfrm>
            <a:off x="7690477" y="5656855"/>
            <a:ext cx="788751" cy="428130"/>
          </a:xfrm>
          <a:prstGeom prst="can">
            <a:avLst/>
          </a:prstGeom>
          <a:solidFill>
            <a:schemeClr val="accent6">
              <a:lumMod val="60000"/>
              <a:lumOff val="40000"/>
            </a:schemeClr>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93" name="Rounded Rectangle 92"/>
          <p:cNvSpPr/>
          <p:nvPr/>
        </p:nvSpPr>
        <p:spPr bwMode="gray">
          <a:xfrm>
            <a:off x="7748541" y="5837957"/>
            <a:ext cx="730855" cy="155431"/>
          </a:xfrm>
          <a:prstGeom prst="roundRect">
            <a:avLst/>
          </a:prstGeom>
          <a:solidFill>
            <a:srgbClr val="7030A0"/>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cxnSp>
        <p:nvCxnSpPr>
          <p:cNvPr id="94" name="Straight Arrow Connector 93"/>
          <p:cNvCxnSpPr/>
          <p:nvPr/>
        </p:nvCxnSpPr>
        <p:spPr>
          <a:xfrm>
            <a:off x="8045132" y="5016463"/>
            <a:ext cx="0" cy="62999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7" name="Can 96"/>
          <p:cNvSpPr/>
          <p:nvPr/>
        </p:nvSpPr>
        <p:spPr bwMode="gray">
          <a:xfrm>
            <a:off x="8547381" y="5656855"/>
            <a:ext cx="788751" cy="428130"/>
          </a:xfrm>
          <a:prstGeom prst="can">
            <a:avLst/>
          </a:prstGeom>
          <a:solidFill>
            <a:schemeClr val="accent6">
              <a:lumMod val="60000"/>
              <a:lumOff val="40000"/>
            </a:schemeClr>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98" name="Rounded Rectangle 97"/>
          <p:cNvSpPr/>
          <p:nvPr/>
        </p:nvSpPr>
        <p:spPr bwMode="gray">
          <a:xfrm>
            <a:off x="8593917" y="5837957"/>
            <a:ext cx="730855" cy="155431"/>
          </a:xfrm>
          <a:prstGeom prst="roundRect">
            <a:avLst/>
          </a:prstGeom>
          <a:solidFill>
            <a:srgbClr val="7030A0"/>
          </a:solidFill>
          <a:ln w="15875">
            <a:solidFill>
              <a:schemeClr val="accent2"/>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cxnSp>
        <p:nvCxnSpPr>
          <p:cNvPr id="99" name="Straight Arrow Connector 98"/>
          <p:cNvCxnSpPr/>
          <p:nvPr/>
        </p:nvCxnSpPr>
        <p:spPr>
          <a:xfrm>
            <a:off x="8892974" y="5024215"/>
            <a:ext cx="0" cy="629990"/>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1013413" y="3766536"/>
            <a:ext cx="1664907" cy="384174"/>
          </a:xfrm>
          <a:prstGeom prst="rect">
            <a:avLst/>
          </a:prstGeom>
          <a:noFill/>
        </p:spPr>
        <p:txBody>
          <a:bodyPr wrap="none" lIns="0" tIns="0" rIns="0" bIns="0" rtlCol="0">
            <a:noAutofit/>
          </a:bodyPr>
          <a:lstStyle/>
          <a:p>
            <a:pPr>
              <a:lnSpc>
                <a:spcPct val="90000"/>
              </a:lnSpc>
            </a:pPr>
            <a:r>
              <a:rPr lang="en-US" dirty="0" smtClean="0"/>
              <a:t>Domain </a:t>
            </a:r>
            <a:r>
              <a:rPr lang="en-US" dirty="0"/>
              <a:t>CR</a:t>
            </a:r>
          </a:p>
        </p:txBody>
      </p:sp>
      <p:sp>
        <p:nvSpPr>
          <p:cNvPr id="116" name="TextBox 115"/>
          <p:cNvSpPr txBox="1"/>
          <p:nvPr/>
        </p:nvSpPr>
        <p:spPr>
          <a:xfrm>
            <a:off x="46864" y="4080074"/>
            <a:ext cx="4146441" cy="1472003"/>
          </a:xfrm>
          <a:prstGeom prst="rect">
            <a:avLst/>
          </a:prstGeom>
          <a:solidFill>
            <a:schemeClr val="bg1"/>
          </a:solidFill>
          <a:ln w="41275" cap="rnd">
            <a:solidFill>
              <a:srgbClr val="0070C0"/>
            </a:solidFill>
          </a:ln>
        </p:spPr>
        <p:txBody>
          <a:bodyPr wrap="square" lIns="0" tIns="0" rIns="0" bIns="0" rtlCol="0">
            <a:noAutofit/>
          </a:bodyPr>
          <a:lstStyle/>
          <a:p>
            <a:pPr>
              <a:lnSpc>
                <a:spcPct val="90000"/>
              </a:lnSpc>
            </a:pPr>
            <a:r>
              <a:rPr lang="en-US" dirty="0"/>
              <a:t> </a:t>
            </a:r>
            <a:r>
              <a:rPr lang="en-US" sz="1400" dirty="0" err="1"/>
              <a:t>serverPod</a:t>
            </a:r>
            <a:r>
              <a:rPr lang="en-US" sz="1400" dirty="0"/>
              <a:t>:   </a:t>
            </a:r>
          </a:p>
          <a:p>
            <a:pPr>
              <a:lnSpc>
                <a:spcPct val="90000"/>
              </a:lnSpc>
            </a:pPr>
            <a:r>
              <a:rPr lang="en-US" sz="1400" dirty="0"/>
              <a:t> </a:t>
            </a:r>
            <a:r>
              <a:rPr lang="en-US" sz="1400" dirty="0" smtClean="0"/>
              <a:t>    </a:t>
            </a:r>
            <a:r>
              <a:rPr lang="en-US" sz="1400" dirty="0"/>
              <a:t>volumes</a:t>
            </a:r>
            <a:r>
              <a:rPr lang="en-US" sz="1400" dirty="0" smtClean="0"/>
              <a:t>:</a:t>
            </a:r>
          </a:p>
          <a:p>
            <a:pPr>
              <a:lnSpc>
                <a:spcPct val="90000"/>
              </a:lnSpc>
            </a:pPr>
            <a:r>
              <a:rPr lang="en-US" sz="1400" dirty="0"/>
              <a:t> </a:t>
            </a:r>
            <a:r>
              <a:rPr lang="en-US" sz="1400" dirty="0" smtClean="0"/>
              <a:t>     - </a:t>
            </a:r>
            <a:r>
              <a:rPr lang="en-US" sz="1400" dirty="0"/>
              <a:t>name: $(SERVER_NAME</a:t>
            </a:r>
            <a:r>
              <a:rPr lang="en-US" sz="1400" dirty="0" smtClean="0"/>
              <a:t>)-</a:t>
            </a:r>
            <a:r>
              <a:rPr lang="en-US" sz="1400" dirty="0"/>
              <a:t>volume </a:t>
            </a:r>
            <a:endParaRPr lang="en-US" sz="1400" dirty="0" smtClean="0"/>
          </a:p>
          <a:p>
            <a:pPr>
              <a:lnSpc>
                <a:spcPct val="90000"/>
              </a:lnSpc>
            </a:pPr>
            <a:r>
              <a:rPr lang="en-US" sz="1400" dirty="0"/>
              <a:t> </a:t>
            </a:r>
            <a:r>
              <a:rPr lang="en-US" sz="1400" dirty="0" smtClean="0"/>
              <a:t>       </a:t>
            </a:r>
            <a:r>
              <a:rPr lang="en-US" sz="1400" dirty="0" err="1" smtClean="0"/>
              <a:t>emptyDir</a:t>
            </a:r>
            <a:r>
              <a:rPr lang="en-US" sz="1400" dirty="0"/>
              <a:t>: {} </a:t>
            </a:r>
            <a:endParaRPr lang="en-US" sz="1400" dirty="0" smtClean="0"/>
          </a:p>
          <a:p>
            <a:pPr>
              <a:lnSpc>
                <a:spcPct val="90000"/>
              </a:lnSpc>
            </a:pPr>
            <a:r>
              <a:rPr lang="en-US" sz="1400" dirty="0"/>
              <a:t> </a:t>
            </a:r>
            <a:r>
              <a:rPr lang="en-US" sz="1400" dirty="0" smtClean="0"/>
              <a:t>     </a:t>
            </a:r>
            <a:r>
              <a:rPr lang="en-US" sz="1400" dirty="0" err="1" smtClean="0"/>
              <a:t>volumeMounts</a:t>
            </a:r>
            <a:r>
              <a:rPr lang="en-US" sz="1400" dirty="0"/>
              <a:t>: </a:t>
            </a:r>
            <a:endParaRPr lang="en-US" sz="1400" dirty="0" smtClean="0"/>
          </a:p>
          <a:p>
            <a:pPr>
              <a:lnSpc>
                <a:spcPct val="90000"/>
              </a:lnSpc>
            </a:pPr>
            <a:r>
              <a:rPr lang="en-US" sz="1400" dirty="0"/>
              <a:t> </a:t>
            </a:r>
            <a:r>
              <a:rPr lang="en-US" sz="1400" dirty="0" smtClean="0"/>
              <a:t>     - </a:t>
            </a:r>
            <a:r>
              <a:rPr lang="en-US" sz="1400" dirty="0" err="1"/>
              <a:t>mountPath</a:t>
            </a:r>
            <a:r>
              <a:rPr lang="en-US" sz="1400" dirty="0"/>
              <a:t>: /server-volume </a:t>
            </a:r>
            <a:r>
              <a:rPr lang="en-US" sz="1400" dirty="0" smtClean="0"/>
              <a:t>     </a:t>
            </a:r>
          </a:p>
          <a:p>
            <a:pPr>
              <a:lnSpc>
                <a:spcPct val="90000"/>
              </a:lnSpc>
            </a:pPr>
            <a:r>
              <a:rPr lang="en-US" sz="1400" dirty="0"/>
              <a:t> </a:t>
            </a:r>
            <a:r>
              <a:rPr lang="en-US" sz="1400" dirty="0" smtClean="0"/>
              <a:t>       name</a:t>
            </a:r>
            <a:r>
              <a:rPr lang="en-US" sz="1400" dirty="0"/>
              <a:t>: $(SERVER_NAME)-volume </a:t>
            </a:r>
            <a:endParaRPr lang="en-US" sz="1400" dirty="0" smtClean="0"/>
          </a:p>
        </p:txBody>
      </p:sp>
    </p:spTree>
    <p:extLst>
      <p:ext uri="{BB962C8B-B14F-4D97-AF65-F5344CB8AC3E}">
        <p14:creationId xmlns:p14="http://schemas.microsoft.com/office/powerpoint/2010/main" val="184311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a:t>WebLogic Logging</a:t>
            </a:r>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8521267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941" y="190314"/>
            <a:ext cx="10515600" cy="1325563"/>
          </a:xfrm>
        </p:spPr>
        <p:txBody>
          <a:bodyPr>
            <a:normAutofit/>
          </a:bodyPr>
          <a:lstStyle/>
          <a:p>
            <a:r>
              <a:rPr lang="en-US" sz="2800" dirty="0" smtClean="0"/>
              <a:t>WebLogic Logging</a:t>
            </a:r>
            <a:endParaRPr lang="en-US" sz="2800" dirty="0"/>
          </a:p>
        </p:txBody>
      </p:sp>
      <p:sp>
        <p:nvSpPr>
          <p:cNvPr id="3" name="Content Placeholder 2"/>
          <p:cNvSpPr>
            <a:spLocks noGrp="1"/>
          </p:cNvSpPr>
          <p:nvPr>
            <p:ph idx="1"/>
          </p:nvPr>
        </p:nvSpPr>
        <p:spPr>
          <a:xfrm>
            <a:off x="531289" y="1967753"/>
            <a:ext cx="11129420" cy="3962400"/>
          </a:xfrm>
        </p:spPr>
        <p:txBody>
          <a:bodyPr/>
          <a:lstStyle/>
          <a:p>
            <a:r>
              <a:rPr lang="en-US" dirty="0" smtClean="0"/>
              <a:t>We support different ways of persisting WebLogic server logs:</a:t>
            </a:r>
          </a:p>
          <a:p>
            <a:pPr marL="800100" lvl="1" indent="-342900">
              <a:buFont typeface="Arial" charset="0"/>
              <a:buChar char="•"/>
            </a:pPr>
            <a:r>
              <a:rPr lang="en-US" dirty="0" smtClean="0"/>
              <a:t>Persist logs to the PV/C.</a:t>
            </a:r>
          </a:p>
          <a:p>
            <a:pPr marL="800100" lvl="1" indent="-342900">
              <a:buFont typeface="Arial" charset="0"/>
              <a:buChar char="•"/>
            </a:pPr>
            <a:endParaRPr lang="en-US" dirty="0" smtClean="0"/>
          </a:p>
          <a:p>
            <a:pPr marL="800100" lvl="1" indent="-342900">
              <a:buFont typeface="Arial" charset="0"/>
              <a:buChar char="•"/>
            </a:pPr>
            <a:r>
              <a:rPr lang="en-US" dirty="0" smtClean="0"/>
              <a:t>Use a sidecar container to run </a:t>
            </a:r>
            <a:r>
              <a:rPr lang="en-US" dirty="0" err="1"/>
              <a:t>L</a:t>
            </a:r>
            <a:r>
              <a:rPr lang="en-US" dirty="0" err="1" smtClean="0"/>
              <a:t>ogstash</a:t>
            </a:r>
            <a:r>
              <a:rPr lang="en-US" dirty="0" smtClean="0"/>
              <a:t>, </a:t>
            </a:r>
            <a:r>
              <a:rPr lang="en-US" dirty="0" err="1" smtClean="0"/>
              <a:t>FluentD</a:t>
            </a:r>
            <a:r>
              <a:rPr lang="en-US" dirty="0" smtClean="0"/>
              <a:t> and scrape the logs from the standard out of the POD and send them to Elastic Stack or </a:t>
            </a:r>
            <a:r>
              <a:rPr lang="en-US" dirty="0" err="1" smtClean="0"/>
              <a:t>Fluentd</a:t>
            </a:r>
            <a:endParaRPr lang="en-US" dirty="0" smtClean="0"/>
          </a:p>
          <a:p>
            <a:pPr marL="800100" lvl="1" indent="-342900">
              <a:buFont typeface="Arial" charset="0"/>
              <a:buChar char="•"/>
            </a:pPr>
            <a:endParaRPr lang="en-US" dirty="0" smtClean="0"/>
          </a:p>
          <a:p>
            <a:pPr marL="800100" lvl="1" indent="-342900">
              <a:buFont typeface="Arial" charset="0"/>
              <a:buChar char="•"/>
            </a:pPr>
            <a:r>
              <a:rPr lang="en-US" dirty="0" smtClean="0"/>
              <a:t>WebLogic Logging Exporter to send WebLogic server logs directly to the Elastic Stack</a:t>
            </a:r>
            <a:endParaRPr lang="en-US" dirty="0"/>
          </a:p>
        </p:txBody>
      </p:sp>
    </p:spTree>
    <p:extLst>
      <p:ext uri="{BB962C8B-B14F-4D97-AF65-F5344CB8AC3E}">
        <p14:creationId xmlns:p14="http://schemas.microsoft.com/office/powerpoint/2010/main" val="15023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Tooling</a:t>
            </a:r>
            <a:endParaRPr lang="en-US" sz="2800" dirty="0"/>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48828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8875186" y="2825750"/>
            <a:ext cx="2438400" cy="457200"/>
            <a:chOff x="7969250" y="3778250"/>
            <a:chExt cx="2438400" cy="457200"/>
          </a:xfrm>
        </p:grpSpPr>
        <p:pic>
          <p:nvPicPr>
            <p:cNvPr id="66" name="Picture 65"/>
            <p:cNvPicPr>
              <a:picLocks noChangeAspect="1"/>
            </p:cNvPicPr>
            <p:nvPr/>
          </p:nvPicPr>
          <p:blipFill>
            <a:blip r:embed="rId2"/>
            <a:stretch>
              <a:fillRect/>
            </a:stretch>
          </p:blipFill>
          <p:spPr>
            <a:xfrm>
              <a:off x="7969250" y="3778250"/>
              <a:ext cx="457200" cy="457200"/>
            </a:xfrm>
            <a:prstGeom prst="rect">
              <a:avLst/>
            </a:prstGeom>
            <a:solidFill>
              <a:srgbClr val="DDDEDE"/>
            </a:solidFill>
          </p:spPr>
        </p:pic>
        <p:pic>
          <p:nvPicPr>
            <p:cNvPr id="67" name="Picture 66"/>
            <p:cNvPicPr>
              <a:picLocks noChangeAspect="1"/>
            </p:cNvPicPr>
            <p:nvPr/>
          </p:nvPicPr>
          <p:blipFill>
            <a:blip r:embed="rId2"/>
            <a:stretch>
              <a:fillRect/>
            </a:stretch>
          </p:blipFill>
          <p:spPr>
            <a:xfrm>
              <a:off x="8629650" y="3778250"/>
              <a:ext cx="457200" cy="457200"/>
            </a:xfrm>
            <a:prstGeom prst="rect">
              <a:avLst/>
            </a:prstGeom>
            <a:solidFill>
              <a:srgbClr val="DDDEDE"/>
            </a:solidFill>
          </p:spPr>
        </p:pic>
        <p:pic>
          <p:nvPicPr>
            <p:cNvPr id="68" name="Picture 67"/>
            <p:cNvPicPr>
              <a:picLocks noChangeAspect="1"/>
            </p:cNvPicPr>
            <p:nvPr/>
          </p:nvPicPr>
          <p:blipFill>
            <a:blip r:embed="rId2"/>
            <a:stretch>
              <a:fillRect/>
            </a:stretch>
          </p:blipFill>
          <p:spPr>
            <a:xfrm>
              <a:off x="9277350" y="3778250"/>
              <a:ext cx="457200" cy="457200"/>
            </a:xfrm>
            <a:prstGeom prst="rect">
              <a:avLst/>
            </a:prstGeom>
            <a:solidFill>
              <a:srgbClr val="DDDEDE"/>
            </a:solidFill>
          </p:spPr>
        </p:pic>
        <p:pic>
          <p:nvPicPr>
            <p:cNvPr id="69" name="Picture 68"/>
            <p:cNvPicPr>
              <a:picLocks noChangeAspect="1"/>
            </p:cNvPicPr>
            <p:nvPr/>
          </p:nvPicPr>
          <p:blipFill>
            <a:blip r:embed="rId2"/>
            <a:stretch>
              <a:fillRect/>
            </a:stretch>
          </p:blipFill>
          <p:spPr>
            <a:xfrm>
              <a:off x="9950450" y="3778250"/>
              <a:ext cx="457200" cy="457200"/>
            </a:xfrm>
            <a:prstGeom prst="rect">
              <a:avLst/>
            </a:prstGeom>
            <a:solidFill>
              <a:srgbClr val="DDDEDE"/>
            </a:solidFill>
          </p:spPr>
        </p:pic>
      </p:grpSp>
      <p:sp>
        <p:nvSpPr>
          <p:cNvPr id="2" name="Title 1"/>
          <p:cNvSpPr>
            <a:spLocks noGrp="1"/>
          </p:cNvSpPr>
          <p:nvPr>
            <p:ph type="title"/>
          </p:nvPr>
        </p:nvSpPr>
        <p:spPr>
          <a:xfrm>
            <a:off x="760611" y="753087"/>
            <a:ext cx="10868134" cy="844095"/>
          </a:xfrm>
        </p:spPr>
        <p:txBody>
          <a:bodyPr>
            <a:noAutofit/>
          </a:bodyPr>
          <a:lstStyle/>
          <a:p>
            <a:r>
              <a:rPr lang="en-US" sz="2800" dirty="0" smtClean="0"/>
              <a:t>Oracle Enterprise </a:t>
            </a:r>
            <a:r>
              <a:rPr lang="en-US" sz="2800" dirty="0"/>
              <a:t>Java </a:t>
            </a:r>
            <a:r>
              <a:rPr lang="en-US" sz="2800" dirty="0" smtClean="0"/>
              <a:t>Strategy</a:t>
            </a:r>
            <a:br>
              <a:rPr lang="en-US" sz="2800" dirty="0" smtClean="0"/>
            </a:br>
            <a:r>
              <a:rPr lang="en-US" sz="2400" dirty="0"/>
              <a:t>Evolve Products to Meet Customer Demand</a:t>
            </a:r>
          </a:p>
        </p:txBody>
      </p:sp>
      <p:sp>
        <p:nvSpPr>
          <p:cNvPr id="3" name="Text Placeholder 2"/>
          <p:cNvSpPr>
            <a:spLocks noGrp="1"/>
          </p:cNvSpPr>
          <p:nvPr>
            <p:ph type="body" idx="1"/>
          </p:nvPr>
        </p:nvSpPr>
        <p:spPr>
          <a:xfrm>
            <a:off x="438315" y="2150534"/>
            <a:ext cx="10195819" cy="4216400"/>
          </a:xfrm>
        </p:spPr>
        <p:txBody>
          <a:bodyPr>
            <a:noAutofit/>
          </a:bodyPr>
          <a:lstStyle/>
          <a:p>
            <a:pPr marL="0" fontAlgn="auto">
              <a:spcAft>
                <a:spcPts val="600"/>
              </a:spcAft>
              <a:buClr>
                <a:srgbClr val="58595B">
                  <a:lumMod val="60000"/>
                  <a:lumOff val="40000"/>
                </a:srgbClr>
              </a:buClr>
            </a:pPr>
            <a:r>
              <a:rPr lang="en-US" sz="2400" dirty="0">
                <a:solidFill>
                  <a:srgbClr val="58595B"/>
                </a:solidFill>
              </a:rPr>
              <a:t>Migrate to Kubernetes on premise</a:t>
            </a:r>
          </a:p>
          <a:p>
            <a:pPr marL="456926" lvl="2">
              <a:spcBef>
                <a:spcPts val="0"/>
              </a:spcBef>
              <a:spcAft>
                <a:spcPts val="600"/>
              </a:spcAft>
              <a:buClr>
                <a:srgbClr val="58595B">
                  <a:lumMod val="60000"/>
                  <a:lumOff val="40000"/>
                </a:srgbClr>
              </a:buClr>
            </a:pPr>
            <a:r>
              <a:rPr lang="en-US" sz="2000" dirty="0">
                <a:solidFill>
                  <a:srgbClr val="58595B"/>
                </a:solidFill>
              </a:rPr>
              <a:t>Tools for migration and management</a:t>
            </a:r>
          </a:p>
          <a:p>
            <a:pPr marL="456926" lvl="2">
              <a:spcBef>
                <a:spcPts val="0"/>
              </a:spcBef>
              <a:spcAft>
                <a:spcPts val="600"/>
              </a:spcAft>
              <a:buClr>
                <a:srgbClr val="58595B">
                  <a:lumMod val="60000"/>
                  <a:lumOff val="40000"/>
                </a:srgbClr>
              </a:buClr>
            </a:pPr>
            <a:r>
              <a:rPr lang="en-US" sz="2000" dirty="0">
                <a:solidFill>
                  <a:srgbClr val="58595B"/>
                </a:solidFill>
              </a:rPr>
              <a:t>Support existing and new applications</a:t>
            </a:r>
          </a:p>
          <a:p>
            <a:pPr marL="0" fontAlgn="auto">
              <a:spcAft>
                <a:spcPts val="600"/>
              </a:spcAft>
              <a:buClr>
                <a:srgbClr val="58595B">
                  <a:lumMod val="60000"/>
                  <a:lumOff val="40000"/>
                </a:srgbClr>
              </a:buClr>
            </a:pPr>
            <a:r>
              <a:rPr lang="en-US" sz="2400" dirty="0">
                <a:solidFill>
                  <a:srgbClr val="58595B"/>
                </a:solidFill>
              </a:rPr>
              <a:t>Migrate to Kubernetes on </a:t>
            </a:r>
            <a:r>
              <a:rPr lang="en-US" sz="2400" dirty="0" smtClean="0">
                <a:solidFill>
                  <a:srgbClr val="58595B"/>
                </a:solidFill>
              </a:rPr>
              <a:t>Oracle Cloud</a:t>
            </a:r>
            <a:endParaRPr lang="en-US" sz="2400" dirty="0">
              <a:solidFill>
                <a:srgbClr val="58595B"/>
              </a:solidFill>
            </a:endParaRPr>
          </a:p>
          <a:p>
            <a:pPr marL="456926" lvl="2">
              <a:spcBef>
                <a:spcPts val="0"/>
              </a:spcBef>
              <a:spcAft>
                <a:spcPts val="600"/>
              </a:spcAft>
              <a:buClr>
                <a:srgbClr val="58595B">
                  <a:lumMod val="60000"/>
                  <a:lumOff val="40000"/>
                </a:srgbClr>
              </a:buClr>
            </a:pPr>
            <a:r>
              <a:rPr lang="en-US" sz="2000" dirty="0">
                <a:solidFill>
                  <a:srgbClr val="58595B"/>
                </a:solidFill>
              </a:rPr>
              <a:t>Leverage management tools on OCI</a:t>
            </a:r>
          </a:p>
          <a:p>
            <a:pPr marL="456926" lvl="2">
              <a:spcBef>
                <a:spcPts val="0"/>
              </a:spcBef>
              <a:spcAft>
                <a:spcPts val="600"/>
              </a:spcAft>
              <a:buClr>
                <a:srgbClr val="58595B">
                  <a:lumMod val="60000"/>
                  <a:lumOff val="40000"/>
                </a:srgbClr>
              </a:buClr>
            </a:pPr>
            <a:r>
              <a:rPr lang="en-US" sz="2000" dirty="0">
                <a:solidFill>
                  <a:srgbClr val="58595B"/>
                </a:solidFill>
              </a:rPr>
              <a:t>Availability, security, scaling, low-cost</a:t>
            </a:r>
          </a:p>
          <a:p>
            <a:pPr marL="0">
              <a:spcAft>
                <a:spcPts val="600"/>
              </a:spcAft>
              <a:buClr>
                <a:srgbClr val="58595B">
                  <a:lumMod val="60000"/>
                  <a:lumOff val="40000"/>
                </a:srgbClr>
              </a:buClr>
            </a:pPr>
            <a:r>
              <a:rPr lang="en-US" sz="2400" dirty="0">
                <a:solidFill>
                  <a:srgbClr val="58595B"/>
                </a:solidFill>
              </a:rPr>
              <a:t>Integrate with Microservices</a:t>
            </a:r>
          </a:p>
          <a:p>
            <a:pPr marL="456926" lvl="2">
              <a:spcBef>
                <a:spcPts val="0"/>
              </a:spcBef>
              <a:spcAft>
                <a:spcPts val="600"/>
              </a:spcAft>
              <a:buClr>
                <a:srgbClr val="58595B">
                  <a:lumMod val="60000"/>
                  <a:lumOff val="40000"/>
                </a:srgbClr>
              </a:buClr>
            </a:pPr>
            <a:r>
              <a:rPr lang="en-US" sz="2000" dirty="0">
                <a:solidFill>
                  <a:srgbClr val="58595B"/>
                </a:solidFill>
              </a:rPr>
              <a:t>Flexibility for developers </a:t>
            </a:r>
          </a:p>
          <a:p>
            <a:pPr marL="456926" lvl="2">
              <a:spcBef>
                <a:spcPts val="0"/>
              </a:spcBef>
              <a:spcAft>
                <a:spcPts val="600"/>
              </a:spcAft>
              <a:buClr>
                <a:srgbClr val="58595B">
                  <a:lumMod val="60000"/>
                  <a:lumOff val="40000"/>
                </a:srgbClr>
              </a:buClr>
            </a:pPr>
            <a:r>
              <a:rPr lang="en-US" sz="2000" dirty="0" smtClean="0">
                <a:solidFill>
                  <a:srgbClr val="58595B"/>
                </a:solidFill>
              </a:rPr>
              <a:t>Evolve and manage applications</a:t>
            </a:r>
          </a:p>
        </p:txBody>
      </p:sp>
      <p:grpSp>
        <p:nvGrpSpPr>
          <p:cNvPr id="4" name="Group 3"/>
          <p:cNvGrpSpPr/>
          <p:nvPr/>
        </p:nvGrpSpPr>
        <p:grpSpPr>
          <a:xfrm>
            <a:off x="5386022" y="5449517"/>
            <a:ext cx="2253686" cy="471238"/>
            <a:chOff x="7519618" y="6042184"/>
            <a:chExt cx="2253686" cy="471238"/>
          </a:xfrm>
        </p:grpSpPr>
        <p:sp>
          <p:nvSpPr>
            <p:cNvPr id="5" name="Freeform 4"/>
            <p:cNvSpPr>
              <a:spLocks noEditPoints="1"/>
            </p:cNvSpPr>
            <p:nvPr/>
          </p:nvSpPr>
          <p:spPr bwMode="gray">
            <a:xfrm>
              <a:off x="8878425"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6" name="Freeform 5"/>
            <p:cNvSpPr>
              <a:spLocks noEditPoints="1"/>
            </p:cNvSpPr>
            <p:nvPr/>
          </p:nvSpPr>
          <p:spPr bwMode="gray">
            <a:xfrm>
              <a:off x="9335625"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7" name="Freeform 6"/>
            <p:cNvSpPr>
              <a:spLocks noEditPoints="1"/>
            </p:cNvSpPr>
            <p:nvPr/>
          </p:nvSpPr>
          <p:spPr bwMode="gray">
            <a:xfrm>
              <a:off x="8433925"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8" name="Freeform 7"/>
            <p:cNvSpPr>
              <a:spLocks noEditPoints="1"/>
            </p:cNvSpPr>
            <p:nvPr/>
          </p:nvSpPr>
          <p:spPr bwMode="gray">
            <a:xfrm>
              <a:off x="7964117" y="6042186"/>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9" name="Freeform 8"/>
            <p:cNvSpPr>
              <a:spLocks noEditPoints="1"/>
            </p:cNvSpPr>
            <p:nvPr/>
          </p:nvSpPr>
          <p:spPr bwMode="gray">
            <a:xfrm>
              <a:off x="7519618"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grpSp>
      <p:grpSp>
        <p:nvGrpSpPr>
          <p:cNvPr id="82" name="Group 81"/>
          <p:cNvGrpSpPr/>
          <p:nvPr/>
        </p:nvGrpSpPr>
        <p:grpSpPr>
          <a:xfrm>
            <a:off x="5543250" y="4886912"/>
            <a:ext cx="1886767" cy="427206"/>
            <a:chOff x="5450110" y="4886912"/>
            <a:chExt cx="2096408" cy="427206"/>
          </a:xfrm>
        </p:grpSpPr>
        <p:sp>
          <p:nvSpPr>
            <p:cNvPr id="10" name="Rounded Rectangle 9"/>
            <p:cNvSpPr>
              <a:spLocks noChangeAspect="1"/>
            </p:cNvSpPr>
            <p:nvPr/>
          </p:nvSpPr>
          <p:spPr>
            <a:xfrm>
              <a:off x="5450110" y="4891142"/>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11" name="TextBox 10"/>
            <p:cNvSpPr txBox="1"/>
            <p:nvPr/>
          </p:nvSpPr>
          <p:spPr>
            <a:xfrm>
              <a:off x="5555199" y="4886913"/>
              <a:ext cx="697405" cy="427205"/>
            </a:xfrm>
            <a:prstGeom prst="rect">
              <a:avLst/>
            </a:prstGeom>
            <a:noFill/>
          </p:spPr>
          <p:txBody>
            <a:bodyPr wrap="none" lIns="0" tIns="0" rIns="0" bIns="0" rtlCol="0" anchor="ctr">
              <a:noAutofit/>
            </a:bodyPr>
            <a:lstStyle/>
            <a:p>
              <a:pPr algn="ctr">
                <a:lnSpc>
                  <a:spcPct val="90000"/>
                </a:lnSpc>
              </a:pPr>
              <a:r>
                <a:rPr lang="en-US" sz="1200" b="1" dirty="0">
                  <a:latin typeface="Arial"/>
                  <a:cs typeface="Arial"/>
                </a:rPr>
                <a:t>WebLogic</a:t>
              </a:r>
            </a:p>
          </p:txBody>
        </p:sp>
        <p:sp>
          <p:nvSpPr>
            <p:cNvPr id="12" name="Rounded Rectangle 11"/>
            <p:cNvSpPr>
              <a:spLocks noChangeAspect="1"/>
            </p:cNvSpPr>
            <p:nvPr/>
          </p:nvSpPr>
          <p:spPr>
            <a:xfrm>
              <a:off x="6632423" y="4891142"/>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13" name="TextBox 12"/>
            <p:cNvSpPr txBox="1"/>
            <p:nvPr/>
          </p:nvSpPr>
          <p:spPr>
            <a:xfrm>
              <a:off x="6737512" y="4886912"/>
              <a:ext cx="697405" cy="427205"/>
            </a:xfrm>
            <a:prstGeom prst="rect">
              <a:avLst/>
            </a:prstGeom>
            <a:noFill/>
          </p:spPr>
          <p:txBody>
            <a:bodyPr wrap="none" lIns="0" tIns="0" rIns="0" bIns="0" rtlCol="0" anchor="ctr">
              <a:noAutofit/>
            </a:bodyPr>
            <a:lstStyle/>
            <a:p>
              <a:pPr algn="ctr">
                <a:lnSpc>
                  <a:spcPct val="90000"/>
                </a:lnSpc>
              </a:pPr>
              <a:r>
                <a:rPr lang="en-US" sz="1200" b="1" dirty="0">
                  <a:latin typeface="Arial"/>
                  <a:cs typeface="Arial"/>
                </a:rPr>
                <a:t>Coherence</a:t>
              </a:r>
            </a:p>
          </p:txBody>
        </p:sp>
      </p:grpSp>
      <p:sp>
        <p:nvSpPr>
          <p:cNvPr id="27" name="Rounded Rectangle 26"/>
          <p:cNvSpPr/>
          <p:nvPr/>
        </p:nvSpPr>
        <p:spPr bwMode="gray">
          <a:xfrm>
            <a:off x="5113871" y="4707467"/>
            <a:ext cx="2709334" cy="1320800"/>
          </a:xfrm>
          <a:prstGeom prst="roundRect">
            <a:avLst/>
          </a:prstGeom>
          <a:noFill/>
          <a:ln w="15875">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28" name="Rectangle 27"/>
          <p:cNvSpPr/>
          <p:nvPr/>
        </p:nvSpPr>
        <p:spPr>
          <a:xfrm>
            <a:off x="4933108" y="6031469"/>
            <a:ext cx="3070860" cy="369332"/>
          </a:xfrm>
          <a:prstGeom prst="rect">
            <a:avLst/>
          </a:prstGeom>
        </p:spPr>
        <p:txBody>
          <a:bodyPr wrap="none">
            <a:spAutoFit/>
          </a:bodyPr>
          <a:lstStyle/>
          <a:p>
            <a:pPr algn="ctr">
              <a:buClr>
                <a:srgbClr val="58595B">
                  <a:lumMod val="60000"/>
                  <a:lumOff val="40000"/>
                </a:srgbClr>
              </a:buClr>
            </a:pPr>
            <a:r>
              <a:rPr lang="en-US" dirty="0">
                <a:solidFill>
                  <a:srgbClr val="58595B"/>
                </a:solidFill>
                <a:latin typeface="Oracle Sans Bold"/>
                <a:cs typeface="Oracle Sans Bold"/>
              </a:rPr>
              <a:t>Physical &amp; VMs On Premise</a:t>
            </a:r>
          </a:p>
        </p:txBody>
      </p:sp>
      <p:sp>
        <p:nvSpPr>
          <p:cNvPr id="29" name="Rounded Rectangle 28"/>
          <p:cNvSpPr/>
          <p:nvPr/>
        </p:nvSpPr>
        <p:spPr bwMode="gray">
          <a:xfrm>
            <a:off x="8737600" y="4216404"/>
            <a:ext cx="3073400" cy="1828801"/>
          </a:xfrm>
          <a:prstGeom prst="roundRect">
            <a:avLst/>
          </a:prstGeom>
          <a:noFill/>
          <a:ln w="15875">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34" name="Content Placeholder 2"/>
          <p:cNvSpPr txBox="1">
            <a:spLocks/>
          </p:cNvSpPr>
          <p:nvPr/>
        </p:nvSpPr>
        <p:spPr>
          <a:xfrm>
            <a:off x="8971193" y="6078599"/>
            <a:ext cx="2492673" cy="307428"/>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fontAlgn="auto">
              <a:spcAft>
                <a:spcPts val="0"/>
              </a:spcAft>
              <a:buClr>
                <a:srgbClr val="58595B">
                  <a:lumMod val="60000"/>
                  <a:lumOff val="40000"/>
                </a:srgbClr>
              </a:buClr>
              <a:buFont typeface="Arial" panose="020B0604020202020204" pitchFamily="34" charset="0"/>
              <a:buNone/>
            </a:pPr>
            <a:r>
              <a:rPr lang="en-US" sz="1800" dirty="0" smtClean="0">
                <a:solidFill>
                  <a:srgbClr val="58595B"/>
                </a:solidFill>
                <a:latin typeface="Oracle Sans BOLD"/>
                <a:cs typeface="Oracle Sans BOLD"/>
              </a:rPr>
              <a:t>Kubernetes</a:t>
            </a:r>
            <a:r>
              <a:rPr lang="en-US" sz="1800" dirty="0" smtClean="0">
                <a:solidFill>
                  <a:srgbClr val="58595B"/>
                </a:solidFill>
              </a:rPr>
              <a:t> </a:t>
            </a:r>
            <a:r>
              <a:rPr lang="en-US" sz="1800" dirty="0">
                <a:solidFill>
                  <a:srgbClr val="58595B"/>
                </a:solidFill>
              </a:rPr>
              <a:t>o</a:t>
            </a:r>
            <a:r>
              <a:rPr lang="en-US" sz="1800" dirty="0" smtClean="0">
                <a:solidFill>
                  <a:srgbClr val="58595B"/>
                </a:solidFill>
              </a:rPr>
              <a:t>n </a:t>
            </a:r>
            <a:r>
              <a:rPr lang="en-US" sz="1800" dirty="0">
                <a:solidFill>
                  <a:srgbClr val="58595B"/>
                </a:solidFill>
              </a:rPr>
              <a:t>Premise</a:t>
            </a:r>
          </a:p>
          <a:p>
            <a:pPr algn="ctr" fontAlgn="auto">
              <a:spcAft>
                <a:spcPts val="0"/>
              </a:spcAft>
              <a:buClr>
                <a:srgbClr val="58595B">
                  <a:lumMod val="60000"/>
                  <a:lumOff val="40000"/>
                </a:srgbClr>
              </a:buClr>
            </a:pPr>
            <a:endParaRPr lang="en-US" sz="1800" dirty="0">
              <a:solidFill>
                <a:srgbClr val="58595B"/>
              </a:solidFill>
            </a:endParaRPr>
          </a:p>
          <a:p>
            <a:pPr lvl="1" algn="ctr" fontAlgn="auto">
              <a:spcAft>
                <a:spcPts val="0"/>
              </a:spcAft>
              <a:buClr>
                <a:srgbClr val="58595B">
                  <a:lumMod val="60000"/>
                  <a:lumOff val="40000"/>
                </a:srgbClr>
              </a:buClr>
            </a:pPr>
            <a:endParaRPr lang="en-US" sz="1800" dirty="0">
              <a:solidFill>
                <a:srgbClr val="58595B"/>
              </a:solidFill>
            </a:endParaRPr>
          </a:p>
          <a:p>
            <a:pPr algn="ctr" fontAlgn="auto">
              <a:spcAft>
                <a:spcPts val="0"/>
              </a:spcAft>
              <a:buClr>
                <a:srgbClr val="58595B">
                  <a:lumMod val="60000"/>
                  <a:lumOff val="40000"/>
                </a:srgbClr>
              </a:buClr>
            </a:pPr>
            <a:endParaRPr lang="en-US" sz="1800" dirty="0">
              <a:solidFill>
                <a:srgbClr val="58595B"/>
              </a:solidFill>
            </a:endParaRPr>
          </a:p>
        </p:txBody>
      </p:sp>
      <p:sp>
        <p:nvSpPr>
          <p:cNvPr id="60" name="Oval 59"/>
          <p:cNvSpPr>
            <a:spLocks noChangeAspect="1"/>
          </p:cNvSpPr>
          <p:nvPr/>
        </p:nvSpPr>
        <p:spPr>
          <a:xfrm>
            <a:off x="9651151" y="1807620"/>
            <a:ext cx="883578" cy="302901"/>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r>
              <a:rPr lang="en-US" sz="1200" dirty="0">
                <a:solidFill>
                  <a:srgbClr val="FFFFFF"/>
                </a:solidFill>
              </a:rPr>
              <a:t>Operator</a:t>
            </a:r>
          </a:p>
        </p:txBody>
      </p:sp>
      <p:grpSp>
        <p:nvGrpSpPr>
          <p:cNvPr id="62" name="Group 61"/>
          <p:cNvGrpSpPr>
            <a:grpSpLocks noChangeAspect="1"/>
          </p:cNvGrpSpPr>
          <p:nvPr/>
        </p:nvGrpSpPr>
        <p:grpSpPr>
          <a:xfrm>
            <a:off x="8969053" y="2778647"/>
            <a:ext cx="2402909" cy="526694"/>
            <a:chOff x="7855683" y="4755615"/>
            <a:chExt cx="3337374" cy="731520"/>
          </a:xfrm>
          <a:solidFill>
            <a:schemeClr val="bg1">
              <a:alpha val="77000"/>
            </a:schemeClr>
          </a:solidFill>
        </p:grpSpPr>
        <p:pic>
          <p:nvPicPr>
            <p:cNvPr id="63" name="Picture 62"/>
            <p:cNvPicPr>
              <a:picLocks noChangeAspect="1"/>
            </p:cNvPicPr>
            <p:nvPr/>
          </p:nvPicPr>
          <p:blipFill>
            <a:blip r:embed="rId3"/>
            <a:stretch>
              <a:fillRect/>
            </a:stretch>
          </p:blipFill>
          <p:spPr>
            <a:xfrm>
              <a:off x="9966237" y="4976595"/>
              <a:ext cx="1226820" cy="289560"/>
            </a:xfrm>
            <a:prstGeom prst="rect">
              <a:avLst/>
            </a:prstGeom>
            <a:noFill/>
          </p:spPr>
        </p:pic>
        <p:pic>
          <p:nvPicPr>
            <p:cNvPr id="64" name="Picture 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2088" y="4755615"/>
              <a:ext cx="731520" cy="731520"/>
            </a:xfrm>
            <a:prstGeom prst="rect">
              <a:avLst/>
            </a:prstGeom>
            <a:noFill/>
          </p:spPr>
        </p:pic>
        <p:pic>
          <p:nvPicPr>
            <p:cNvPr id="65" name="Picture 64"/>
            <p:cNvPicPr preferRelativeResize="0">
              <a:picLocks noChangeAspect="1"/>
            </p:cNvPicPr>
            <p:nvPr/>
          </p:nvPicPr>
          <p:blipFill>
            <a:blip r:embed="rId5"/>
            <a:stretch>
              <a:fillRect/>
            </a:stretch>
          </p:blipFill>
          <p:spPr>
            <a:xfrm>
              <a:off x="7855683" y="4812765"/>
              <a:ext cx="617220" cy="617220"/>
            </a:xfrm>
            <a:prstGeom prst="rect">
              <a:avLst/>
            </a:prstGeom>
            <a:noFill/>
          </p:spPr>
        </p:pic>
      </p:grpSp>
      <p:sp>
        <p:nvSpPr>
          <p:cNvPr id="73" name="Freeform 1"/>
          <p:cNvSpPr>
            <a:spLocks noChangeAspect="1" noChangeArrowheads="1"/>
          </p:cNvSpPr>
          <p:nvPr/>
        </p:nvSpPr>
        <p:spPr bwMode="auto">
          <a:xfrm>
            <a:off x="8398440" y="1414546"/>
            <a:ext cx="3603885" cy="2130227"/>
          </a:xfrm>
          <a:custGeom>
            <a:avLst/>
            <a:gdLst>
              <a:gd name="T0" fmla="*/ 12062 w 22906"/>
              <a:gd name="T1" fmla="*/ 14093 h 14094"/>
              <a:gd name="T2" fmla="*/ 12062 w 22906"/>
              <a:gd name="T3" fmla="*/ 14093 h 14094"/>
              <a:gd name="T4" fmla="*/ 5406 w 22906"/>
              <a:gd name="T5" fmla="*/ 14093 h 14094"/>
              <a:gd name="T6" fmla="*/ 1031 w 22906"/>
              <a:gd name="T7" fmla="*/ 11312 h 14094"/>
              <a:gd name="T8" fmla="*/ 1844 w 22906"/>
              <a:gd name="T9" fmla="*/ 5313 h 14094"/>
              <a:gd name="T10" fmla="*/ 5406 w 22906"/>
              <a:gd name="T11" fmla="*/ 3719 h 14094"/>
              <a:gd name="T12" fmla="*/ 5594 w 22906"/>
              <a:gd name="T13" fmla="*/ 3594 h 14094"/>
              <a:gd name="T14" fmla="*/ 9375 w 22906"/>
              <a:gd name="T15" fmla="*/ 313 h 14094"/>
              <a:gd name="T16" fmla="*/ 14249 w 22906"/>
              <a:gd name="T17" fmla="*/ 2938 h 14094"/>
              <a:gd name="T18" fmla="*/ 14468 w 22906"/>
              <a:gd name="T19" fmla="*/ 3063 h 14094"/>
              <a:gd name="T20" fmla="*/ 18593 w 22906"/>
              <a:gd name="T21" fmla="*/ 5188 h 14094"/>
              <a:gd name="T22" fmla="*/ 18843 w 22906"/>
              <a:gd name="T23" fmla="*/ 5313 h 14094"/>
              <a:gd name="T24" fmla="*/ 22687 w 22906"/>
              <a:gd name="T25" fmla="*/ 8749 h 14094"/>
              <a:gd name="T26" fmla="*/ 21687 w 22906"/>
              <a:gd name="T27" fmla="*/ 12718 h 14094"/>
              <a:gd name="T28" fmla="*/ 19124 w 22906"/>
              <a:gd name="T29" fmla="*/ 14062 h 14094"/>
              <a:gd name="T30" fmla="*/ 18655 w 22906"/>
              <a:gd name="T31" fmla="*/ 14093 h 14094"/>
              <a:gd name="T32" fmla="*/ 12062 w 22906"/>
              <a:gd name="T33" fmla="*/ 14093 h 1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06" h="14094">
                <a:moveTo>
                  <a:pt x="12062" y="14093"/>
                </a:moveTo>
                <a:lnTo>
                  <a:pt x="12062" y="14093"/>
                </a:lnTo>
                <a:cubicBezTo>
                  <a:pt x="9844" y="14093"/>
                  <a:pt x="7625" y="14093"/>
                  <a:pt x="5406" y="14093"/>
                </a:cubicBezTo>
                <a:cubicBezTo>
                  <a:pt x="3438" y="14062"/>
                  <a:pt x="1969" y="13124"/>
                  <a:pt x="1031" y="11312"/>
                </a:cubicBezTo>
                <a:cubicBezTo>
                  <a:pt x="0" y="9374"/>
                  <a:pt x="406" y="6844"/>
                  <a:pt x="1844" y="5313"/>
                </a:cubicBezTo>
                <a:cubicBezTo>
                  <a:pt x="2844" y="4250"/>
                  <a:pt x="4000" y="3719"/>
                  <a:pt x="5406" y="3719"/>
                </a:cubicBezTo>
                <a:cubicBezTo>
                  <a:pt x="5500" y="3719"/>
                  <a:pt x="5531" y="3688"/>
                  <a:pt x="5594" y="3594"/>
                </a:cubicBezTo>
                <a:cubicBezTo>
                  <a:pt x="6250" y="1750"/>
                  <a:pt x="7531" y="657"/>
                  <a:pt x="9375" y="313"/>
                </a:cubicBezTo>
                <a:cubicBezTo>
                  <a:pt x="11344" y="0"/>
                  <a:pt x="13343" y="1063"/>
                  <a:pt x="14249" y="2938"/>
                </a:cubicBezTo>
                <a:cubicBezTo>
                  <a:pt x="14312" y="3032"/>
                  <a:pt x="14374" y="3063"/>
                  <a:pt x="14468" y="3063"/>
                </a:cubicBezTo>
                <a:cubicBezTo>
                  <a:pt x="16187" y="3032"/>
                  <a:pt x="17593" y="3719"/>
                  <a:pt x="18593" y="5188"/>
                </a:cubicBezTo>
                <a:cubicBezTo>
                  <a:pt x="18655" y="5282"/>
                  <a:pt x="18718" y="5313"/>
                  <a:pt x="18843" y="5313"/>
                </a:cubicBezTo>
                <a:cubicBezTo>
                  <a:pt x="20718" y="5313"/>
                  <a:pt x="22374" y="6782"/>
                  <a:pt x="22687" y="8749"/>
                </a:cubicBezTo>
                <a:cubicBezTo>
                  <a:pt x="22905" y="10218"/>
                  <a:pt x="22624" y="11593"/>
                  <a:pt x="21687" y="12718"/>
                </a:cubicBezTo>
                <a:cubicBezTo>
                  <a:pt x="21030" y="13531"/>
                  <a:pt x="20155" y="13968"/>
                  <a:pt x="19124" y="14062"/>
                </a:cubicBezTo>
                <a:cubicBezTo>
                  <a:pt x="18999" y="14093"/>
                  <a:pt x="18812" y="14093"/>
                  <a:pt x="18655" y="14093"/>
                </a:cubicBezTo>
                <a:cubicBezTo>
                  <a:pt x="16437" y="14093"/>
                  <a:pt x="14249" y="14093"/>
                  <a:pt x="12062" y="14093"/>
                </a:cubicBezTo>
              </a:path>
            </a:pathLst>
          </a:custGeom>
          <a:noFill/>
          <a:ln w="31750" cap="flat" cmpd="sng">
            <a:solidFill>
              <a:schemeClr val="accent1"/>
            </a:solidFill>
            <a:round/>
            <a:headEnd/>
            <a:tailEnd/>
          </a:ln>
          <a:effectLst>
            <a:outerShdw blurRad="63500" dist="38099" dir="2700000" algn="ctr" rotWithShape="0">
              <a:schemeClr val="bg1">
                <a:lumMod val="50000"/>
                <a:alpha val="43000"/>
              </a:schemeClr>
            </a:outerShdw>
          </a:effectLst>
          <a:extLst>
            <a:ext uri="{909E8E84-426E-40dd-AFC4-6F175D3DCCD1}">
              <a14:hiddenFill xmlns:a14="http://schemas.microsoft.com/office/drawing/2010/main" xmlns="">
                <a:solidFill>
                  <a:srgbClr val="FFFFFF"/>
                </a:solidFill>
              </a14:hiddenFill>
            </a:ext>
          </a:extLst>
        </p:spPr>
        <p:txBody>
          <a:bodyPr wrap="none" anchor="ctr"/>
          <a:lstStyle/>
          <a:p>
            <a:pPr fontAlgn="auto">
              <a:spcBef>
                <a:spcPts val="0"/>
              </a:spcBef>
              <a:spcAft>
                <a:spcPts val="0"/>
              </a:spcAft>
            </a:pPr>
            <a:endParaRPr lang="en-US" dirty="0">
              <a:solidFill>
                <a:srgbClr val="FFFFFF"/>
              </a:solidFill>
              <a:latin typeface="Calibri" charset="0"/>
              <a:ea typeface="ＭＳ Ｐゴシック" charset="0"/>
              <a:cs typeface=""/>
            </a:endParaRPr>
          </a:p>
        </p:txBody>
      </p:sp>
      <p:sp>
        <p:nvSpPr>
          <p:cNvPr id="74" name="Up Arrow 73"/>
          <p:cNvSpPr>
            <a:spLocks/>
          </p:cNvSpPr>
          <p:nvPr/>
        </p:nvSpPr>
        <p:spPr bwMode="gray">
          <a:xfrm rot="5400000">
            <a:off x="8170717" y="4765494"/>
            <a:ext cx="215019" cy="640842"/>
          </a:xfrm>
          <a:prstGeom prst="upArrow">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75" name="Right Arrow 74"/>
          <p:cNvSpPr/>
          <p:nvPr/>
        </p:nvSpPr>
        <p:spPr bwMode="gray">
          <a:xfrm rot="19246105">
            <a:off x="7120728" y="3701715"/>
            <a:ext cx="1433296" cy="203907"/>
          </a:xfrm>
          <a:prstGeom prst="rightArrow">
            <a:avLst/>
          </a:prstGeom>
          <a:solidFill>
            <a:schemeClr val="accent3"/>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76" name="Content Placeholder 2"/>
          <p:cNvSpPr txBox="1">
            <a:spLocks/>
          </p:cNvSpPr>
          <p:nvPr/>
        </p:nvSpPr>
        <p:spPr>
          <a:xfrm>
            <a:off x="7451428" y="4238311"/>
            <a:ext cx="1435603" cy="45558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fontAlgn="auto">
              <a:spcAft>
                <a:spcPts val="0"/>
              </a:spcAft>
              <a:buClr>
                <a:srgbClr val="58595B">
                  <a:lumMod val="60000"/>
                  <a:lumOff val="40000"/>
                </a:srgbClr>
              </a:buClr>
              <a:buFont typeface="Arial" panose="020B0604020202020204" pitchFamily="34" charset="0"/>
              <a:buNone/>
            </a:pPr>
            <a:r>
              <a:rPr lang="en-US" sz="1800" dirty="0" smtClean="0">
                <a:solidFill>
                  <a:srgbClr val="58595B"/>
                </a:solidFill>
                <a:latin typeface="Oracle Sans Bold"/>
                <a:cs typeface="Oracle Sans Bold"/>
              </a:rPr>
              <a:t>Migrate</a:t>
            </a:r>
            <a:endParaRPr lang="en-US" sz="1800" dirty="0">
              <a:solidFill>
                <a:srgbClr val="58595B"/>
              </a:solidFill>
              <a:latin typeface="Oracle Sans Bold"/>
              <a:cs typeface="Oracle Sans Bold"/>
            </a:endParaRPr>
          </a:p>
        </p:txBody>
      </p:sp>
      <p:sp>
        <p:nvSpPr>
          <p:cNvPr id="77" name="Content Placeholder 2"/>
          <p:cNvSpPr txBox="1">
            <a:spLocks/>
          </p:cNvSpPr>
          <p:nvPr/>
        </p:nvSpPr>
        <p:spPr>
          <a:xfrm>
            <a:off x="8534401" y="3589399"/>
            <a:ext cx="3522132" cy="28833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fontAlgn="auto">
              <a:spcAft>
                <a:spcPts val="0"/>
              </a:spcAft>
              <a:buClr>
                <a:srgbClr val="58595B">
                  <a:lumMod val="60000"/>
                  <a:lumOff val="40000"/>
                </a:srgbClr>
              </a:buClr>
              <a:buFont typeface="Arial" panose="020B0604020202020204" pitchFamily="34" charset="0"/>
              <a:buNone/>
            </a:pPr>
            <a:r>
              <a:rPr lang="en-US" sz="1800" dirty="0" smtClean="0">
                <a:solidFill>
                  <a:srgbClr val="58595B"/>
                </a:solidFill>
                <a:latin typeface="Oracle Sans BOLD"/>
                <a:cs typeface="Oracle Sans BOLD"/>
              </a:rPr>
              <a:t>Oracle Cloud and Other Clouds</a:t>
            </a:r>
            <a:endParaRPr lang="en-US" sz="1800" dirty="0">
              <a:solidFill>
                <a:srgbClr val="58595B"/>
              </a:solidFill>
            </a:endParaRPr>
          </a:p>
          <a:p>
            <a:pPr algn="ctr" fontAlgn="auto">
              <a:spcAft>
                <a:spcPts val="0"/>
              </a:spcAft>
              <a:buClr>
                <a:srgbClr val="58595B">
                  <a:lumMod val="60000"/>
                  <a:lumOff val="40000"/>
                </a:srgbClr>
              </a:buClr>
            </a:pPr>
            <a:endParaRPr lang="en-US" sz="1800" dirty="0">
              <a:solidFill>
                <a:srgbClr val="58595B"/>
              </a:solidFill>
            </a:endParaRPr>
          </a:p>
          <a:p>
            <a:pPr lvl="1" algn="ctr" fontAlgn="auto">
              <a:spcAft>
                <a:spcPts val="0"/>
              </a:spcAft>
              <a:buClr>
                <a:srgbClr val="58595B">
                  <a:lumMod val="60000"/>
                  <a:lumOff val="40000"/>
                </a:srgbClr>
              </a:buClr>
            </a:pPr>
            <a:endParaRPr lang="en-US" sz="1800" dirty="0">
              <a:solidFill>
                <a:srgbClr val="58595B"/>
              </a:solidFill>
            </a:endParaRPr>
          </a:p>
          <a:p>
            <a:pPr algn="ctr" fontAlgn="auto">
              <a:spcAft>
                <a:spcPts val="0"/>
              </a:spcAft>
              <a:buClr>
                <a:srgbClr val="58595B">
                  <a:lumMod val="60000"/>
                  <a:lumOff val="40000"/>
                </a:srgbClr>
              </a:buClr>
            </a:pPr>
            <a:endParaRPr lang="en-US" sz="1800" dirty="0">
              <a:solidFill>
                <a:srgbClr val="58595B"/>
              </a:solidFill>
            </a:endParaRPr>
          </a:p>
        </p:txBody>
      </p:sp>
      <p:grpSp>
        <p:nvGrpSpPr>
          <p:cNvPr id="16" name="Group 15"/>
          <p:cNvGrpSpPr/>
          <p:nvPr/>
        </p:nvGrpSpPr>
        <p:grpSpPr>
          <a:xfrm>
            <a:off x="9098652" y="5466451"/>
            <a:ext cx="2253686" cy="471238"/>
            <a:chOff x="7519618" y="6042184"/>
            <a:chExt cx="2253686" cy="471238"/>
          </a:xfrm>
        </p:grpSpPr>
        <p:sp>
          <p:nvSpPr>
            <p:cNvPr id="21" name="Freeform 20"/>
            <p:cNvSpPr>
              <a:spLocks noEditPoints="1"/>
            </p:cNvSpPr>
            <p:nvPr/>
          </p:nvSpPr>
          <p:spPr bwMode="gray">
            <a:xfrm>
              <a:off x="8878425"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22" name="Freeform 21"/>
            <p:cNvSpPr>
              <a:spLocks noEditPoints="1"/>
            </p:cNvSpPr>
            <p:nvPr/>
          </p:nvSpPr>
          <p:spPr bwMode="gray">
            <a:xfrm>
              <a:off x="9335625"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23" name="Freeform 22"/>
            <p:cNvSpPr>
              <a:spLocks noEditPoints="1"/>
            </p:cNvSpPr>
            <p:nvPr/>
          </p:nvSpPr>
          <p:spPr bwMode="gray">
            <a:xfrm>
              <a:off x="8433925"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24" name="Freeform 23"/>
            <p:cNvSpPr>
              <a:spLocks noEditPoints="1"/>
            </p:cNvSpPr>
            <p:nvPr/>
          </p:nvSpPr>
          <p:spPr bwMode="gray">
            <a:xfrm>
              <a:off x="7964117" y="6042186"/>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sp>
          <p:nvSpPr>
            <p:cNvPr id="25" name="Freeform 24"/>
            <p:cNvSpPr>
              <a:spLocks noEditPoints="1"/>
            </p:cNvSpPr>
            <p:nvPr/>
          </p:nvSpPr>
          <p:spPr bwMode="gray">
            <a:xfrm>
              <a:off x="7519618" y="6042184"/>
              <a:ext cx="437679" cy="471236"/>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60000"/>
                <a:lumOff val="4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solidFill>
                  <a:srgbClr val="FFFFFF"/>
                </a:solidFill>
              </a:endParaRPr>
            </a:p>
          </p:txBody>
        </p:sp>
      </p:grpSp>
      <p:sp>
        <p:nvSpPr>
          <p:cNvPr id="26" name="Oval 25"/>
          <p:cNvSpPr>
            <a:spLocks noChangeAspect="1"/>
          </p:cNvSpPr>
          <p:nvPr/>
        </p:nvSpPr>
        <p:spPr>
          <a:xfrm>
            <a:off x="9790851" y="4415356"/>
            <a:ext cx="883578" cy="302901"/>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r>
              <a:rPr lang="en-US" sz="1200" dirty="0">
                <a:solidFill>
                  <a:srgbClr val="FFFFFF"/>
                </a:solidFill>
              </a:rPr>
              <a:t>Operator</a:t>
            </a:r>
          </a:p>
        </p:txBody>
      </p:sp>
      <p:grpSp>
        <p:nvGrpSpPr>
          <p:cNvPr id="30" name="Group 29"/>
          <p:cNvGrpSpPr>
            <a:grpSpLocks noChangeAspect="1"/>
          </p:cNvGrpSpPr>
          <p:nvPr/>
        </p:nvGrpSpPr>
        <p:grpSpPr>
          <a:xfrm>
            <a:off x="9108753" y="5386381"/>
            <a:ext cx="2402909" cy="526694"/>
            <a:chOff x="7855683" y="4755615"/>
            <a:chExt cx="3337374" cy="731520"/>
          </a:xfrm>
          <a:solidFill>
            <a:schemeClr val="bg1">
              <a:alpha val="77000"/>
            </a:schemeClr>
          </a:solidFill>
        </p:grpSpPr>
        <p:pic>
          <p:nvPicPr>
            <p:cNvPr id="31" name="Picture 30"/>
            <p:cNvPicPr>
              <a:picLocks noChangeAspect="1"/>
            </p:cNvPicPr>
            <p:nvPr/>
          </p:nvPicPr>
          <p:blipFill>
            <a:blip r:embed="rId3"/>
            <a:stretch>
              <a:fillRect/>
            </a:stretch>
          </p:blipFill>
          <p:spPr>
            <a:xfrm>
              <a:off x="9966237" y="4976595"/>
              <a:ext cx="1226820" cy="289560"/>
            </a:xfrm>
            <a:prstGeom prst="rect">
              <a:avLst/>
            </a:prstGeom>
            <a:grpFill/>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2088" y="4755615"/>
              <a:ext cx="731520" cy="731520"/>
            </a:xfrm>
            <a:prstGeom prst="rect">
              <a:avLst/>
            </a:prstGeom>
            <a:grpFill/>
          </p:spPr>
        </p:pic>
        <p:pic>
          <p:nvPicPr>
            <p:cNvPr id="33" name="Picture 32"/>
            <p:cNvPicPr preferRelativeResize="0">
              <a:picLocks noChangeAspect="1"/>
            </p:cNvPicPr>
            <p:nvPr/>
          </p:nvPicPr>
          <p:blipFill>
            <a:blip r:embed="rId5"/>
            <a:stretch>
              <a:fillRect/>
            </a:stretch>
          </p:blipFill>
          <p:spPr>
            <a:xfrm>
              <a:off x="7855683" y="4812765"/>
              <a:ext cx="617220" cy="617220"/>
            </a:xfrm>
            <a:prstGeom prst="rect">
              <a:avLst/>
            </a:prstGeom>
            <a:grpFill/>
          </p:spPr>
        </p:pic>
      </p:grpSp>
      <p:grpSp>
        <p:nvGrpSpPr>
          <p:cNvPr id="83" name="Group 82"/>
          <p:cNvGrpSpPr/>
          <p:nvPr/>
        </p:nvGrpSpPr>
        <p:grpSpPr>
          <a:xfrm>
            <a:off x="8959544" y="4903846"/>
            <a:ext cx="2616386" cy="427206"/>
            <a:chOff x="8819842" y="4903846"/>
            <a:chExt cx="2907095" cy="427206"/>
          </a:xfrm>
        </p:grpSpPr>
        <p:sp>
          <p:nvSpPr>
            <p:cNvPr id="17" name="Rounded Rectangle 16"/>
            <p:cNvSpPr>
              <a:spLocks noChangeAspect="1"/>
            </p:cNvSpPr>
            <p:nvPr/>
          </p:nvSpPr>
          <p:spPr>
            <a:xfrm>
              <a:off x="8819842" y="4908076"/>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18" name="TextBox 17"/>
            <p:cNvSpPr txBox="1"/>
            <p:nvPr/>
          </p:nvSpPr>
          <p:spPr>
            <a:xfrm>
              <a:off x="8924931" y="4903847"/>
              <a:ext cx="697405" cy="427205"/>
            </a:xfrm>
            <a:prstGeom prst="rect">
              <a:avLst/>
            </a:prstGeom>
            <a:noFill/>
          </p:spPr>
          <p:txBody>
            <a:bodyPr wrap="none" lIns="0" tIns="0" rIns="0" bIns="0" rtlCol="0" anchor="ctr">
              <a:noAutofit/>
            </a:bodyPr>
            <a:lstStyle/>
            <a:p>
              <a:pPr algn="ctr">
                <a:lnSpc>
                  <a:spcPct val="90000"/>
                </a:lnSpc>
              </a:pPr>
              <a:r>
                <a:rPr lang="en-US" sz="1200" b="1" dirty="0">
                  <a:latin typeface="Arial"/>
                  <a:cs typeface="Arial"/>
                </a:rPr>
                <a:t>WebLogic</a:t>
              </a:r>
            </a:p>
          </p:txBody>
        </p:sp>
        <p:sp>
          <p:nvSpPr>
            <p:cNvPr id="19" name="Rounded Rectangle 18"/>
            <p:cNvSpPr>
              <a:spLocks noChangeAspect="1"/>
            </p:cNvSpPr>
            <p:nvPr/>
          </p:nvSpPr>
          <p:spPr>
            <a:xfrm>
              <a:off x="9815892" y="4908076"/>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20" name="TextBox 19"/>
            <p:cNvSpPr txBox="1"/>
            <p:nvPr/>
          </p:nvSpPr>
          <p:spPr>
            <a:xfrm>
              <a:off x="9920981" y="4903846"/>
              <a:ext cx="697405" cy="427205"/>
            </a:xfrm>
            <a:prstGeom prst="rect">
              <a:avLst/>
            </a:prstGeom>
            <a:noFill/>
          </p:spPr>
          <p:txBody>
            <a:bodyPr wrap="none" lIns="0" tIns="0" rIns="0" bIns="0" rtlCol="0" anchor="ctr">
              <a:noAutofit/>
            </a:bodyPr>
            <a:lstStyle/>
            <a:p>
              <a:pPr algn="ctr">
                <a:lnSpc>
                  <a:spcPct val="90000"/>
                </a:lnSpc>
              </a:pPr>
              <a:r>
                <a:rPr lang="en-US" sz="1200" b="1" dirty="0">
                  <a:latin typeface="Arial"/>
                  <a:cs typeface="Arial"/>
                </a:rPr>
                <a:t>Coherence</a:t>
              </a:r>
            </a:p>
          </p:txBody>
        </p:sp>
        <p:sp>
          <p:nvSpPr>
            <p:cNvPr id="79" name="Rounded Rectangle 78"/>
            <p:cNvSpPr>
              <a:spLocks noChangeAspect="1"/>
            </p:cNvSpPr>
            <p:nvPr/>
          </p:nvSpPr>
          <p:spPr>
            <a:xfrm>
              <a:off x="10812842" y="4908076"/>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grpSp>
      <p:pic>
        <p:nvPicPr>
          <p:cNvPr id="85" name="Picture 84">
            <a:extLst>
              <a:ext uri="{FF2B5EF4-FFF2-40B4-BE49-F238E27FC236}">
                <a16:creationId xmlns="" xmlns:a16="http://schemas.microsoft.com/office/drawing/2014/main" id="{924E85DF-6294-5C4C-B187-F850264D5E6B}"/>
              </a:ext>
            </a:extLst>
          </p:cNvPr>
          <p:cNvPicPr preferRelativeResize="0">
            <a:picLocks noChangeAspect="1"/>
          </p:cNvPicPr>
          <p:nvPr/>
        </p:nvPicPr>
        <p:blipFill>
          <a:blip r:embed="rId6"/>
          <a:stretch>
            <a:fillRect/>
          </a:stretch>
        </p:blipFill>
        <p:spPr>
          <a:xfrm>
            <a:off x="10677542" y="4981615"/>
            <a:ext cx="978259" cy="294989"/>
          </a:xfrm>
          <a:prstGeom prst="rect">
            <a:avLst/>
          </a:prstGeom>
          <a:solidFill>
            <a:schemeClr val="bg1">
              <a:alpha val="0"/>
            </a:schemeClr>
          </a:solidFill>
          <a:ln>
            <a:noFill/>
          </a:ln>
        </p:spPr>
      </p:pic>
      <p:grpSp>
        <p:nvGrpSpPr>
          <p:cNvPr id="87" name="Group 86"/>
          <p:cNvGrpSpPr/>
          <p:nvPr/>
        </p:nvGrpSpPr>
        <p:grpSpPr>
          <a:xfrm>
            <a:off x="8845242" y="2287646"/>
            <a:ext cx="2616386" cy="427206"/>
            <a:chOff x="8819842" y="4903846"/>
            <a:chExt cx="2907095" cy="427206"/>
          </a:xfrm>
        </p:grpSpPr>
        <p:sp>
          <p:nvSpPr>
            <p:cNvPr id="88" name="Rounded Rectangle 87"/>
            <p:cNvSpPr>
              <a:spLocks noChangeAspect="1"/>
            </p:cNvSpPr>
            <p:nvPr/>
          </p:nvSpPr>
          <p:spPr>
            <a:xfrm>
              <a:off x="8819842" y="4908076"/>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89" name="TextBox 88"/>
            <p:cNvSpPr txBox="1"/>
            <p:nvPr/>
          </p:nvSpPr>
          <p:spPr>
            <a:xfrm>
              <a:off x="8924931" y="4903847"/>
              <a:ext cx="697405" cy="427205"/>
            </a:xfrm>
            <a:prstGeom prst="rect">
              <a:avLst/>
            </a:prstGeom>
            <a:noFill/>
          </p:spPr>
          <p:txBody>
            <a:bodyPr wrap="none" lIns="0" tIns="0" rIns="0" bIns="0" rtlCol="0" anchor="ctr">
              <a:noAutofit/>
            </a:bodyPr>
            <a:lstStyle/>
            <a:p>
              <a:pPr algn="ctr">
                <a:lnSpc>
                  <a:spcPct val="90000"/>
                </a:lnSpc>
              </a:pPr>
              <a:r>
                <a:rPr lang="en-US" sz="1200" b="1" dirty="0">
                  <a:latin typeface="Arial"/>
                  <a:cs typeface="Arial"/>
                </a:rPr>
                <a:t>WebLogic</a:t>
              </a:r>
            </a:p>
          </p:txBody>
        </p:sp>
        <p:sp>
          <p:nvSpPr>
            <p:cNvPr id="90" name="Rounded Rectangle 89"/>
            <p:cNvSpPr>
              <a:spLocks noChangeAspect="1"/>
            </p:cNvSpPr>
            <p:nvPr/>
          </p:nvSpPr>
          <p:spPr>
            <a:xfrm>
              <a:off x="9815892" y="4908076"/>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91" name="TextBox 90"/>
            <p:cNvSpPr txBox="1"/>
            <p:nvPr/>
          </p:nvSpPr>
          <p:spPr>
            <a:xfrm>
              <a:off x="9920981" y="4903846"/>
              <a:ext cx="697405" cy="427205"/>
            </a:xfrm>
            <a:prstGeom prst="rect">
              <a:avLst/>
            </a:prstGeom>
            <a:noFill/>
          </p:spPr>
          <p:txBody>
            <a:bodyPr wrap="none" lIns="0" tIns="0" rIns="0" bIns="0" rtlCol="0" anchor="ctr">
              <a:noAutofit/>
            </a:bodyPr>
            <a:lstStyle/>
            <a:p>
              <a:pPr algn="ctr">
                <a:lnSpc>
                  <a:spcPct val="90000"/>
                </a:lnSpc>
              </a:pPr>
              <a:r>
                <a:rPr lang="en-US" sz="1200" b="1" dirty="0">
                  <a:latin typeface="Arial"/>
                  <a:cs typeface="Arial"/>
                </a:rPr>
                <a:t>Coherence</a:t>
              </a:r>
            </a:p>
          </p:txBody>
        </p:sp>
        <p:sp>
          <p:nvSpPr>
            <p:cNvPr id="92" name="Rounded Rectangle 91"/>
            <p:cNvSpPr>
              <a:spLocks noChangeAspect="1"/>
            </p:cNvSpPr>
            <p:nvPr/>
          </p:nvSpPr>
          <p:spPr>
            <a:xfrm>
              <a:off x="10812842" y="4908076"/>
              <a:ext cx="914095" cy="414849"/>
            </a:xfrm>
            <a:prstGeom prst="roundRect">
              <a:avLst/>
            </a:prstGeom>
            <a:solidFill>
              <a:schemeClr val="bg1"/>
            </a:solidFill>
            <a:ln w="1905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grpSp>
      <p:pic>
        <p:nvPicPr>
          <p:cNvPr id="93" name="Picture 92">
            <a:extLst>
              <a:ext uri="{FF2B5EF4-FFF2-40B4-BE49-F238E27FC236}">
                <a16:creationId xmlns="" xmlns:a16="http://schemas.microsoft.com/office/drawing/2014/main" id="{924E85DF-6294-5C4C-B187-F850264D5E6B}"/>
              </a:ext>
            </a:extLst>
          </p:cNvPr>
          <p:cNvPicPr preferRelativeResize="0">
            <a:picLocks noChangeAspect="1"/>
          </p:cNvPicPr>
          <p:nvPr/>
        </p:nvPicPr>
        <p:blipFill>
          <a:blip r:embed="rId6"/>
          <a:stretch>
            <a:fillRect/>
          </a:stretch>
        </p:blipFill>
        <p:spPr>
          <a:xfrm>
            <a:off x="10563244" y="2365415"/>
            <a:ext cx="978259" cy="294989"/>
          </a:xfrm>
          <a:prstGeom prst="rect">
            <a:avLst/>
          </a:prstGeom>
          <a:solidFill>
            <a:schemeClr val="bg1">
              <a:alpha val="0"/>
            </a:schemeClr>
          </a:solidFill>
          <a:ln>
            <a:noFill/>
          </a:ln>
        </p:spPr>
      </p:pic>
    </p:spTree>
    <p:extLst>
      <p:ext uri="{BB962C8B-B14F-4D97-AF65-F5344CB8AC3E}">
        <p14:creationId xmlns:p14="http://schemas.microsoft.com/office/powerpoint/2010/main" val="150661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prstGeom prst="rect">
            <a:avLst/>
          </a:prstGeom>
        </p:spPr>
        <p:txBody>
          <a:bodyPr>
            <a:normAutofit/>
          </a:bodyPr>
          <a:lstStyle/>
          <a:p>
            <a:r>
              <a:rPr lang="en-US" sz="2800" dirty="0"/>
              <a:t>WebLogic Monitoring Exporter </a:t>
            </a:r>
            <a:br>
              <a:rPr lang="en-US" sz="2800" dirty="0"/>
            </a:br>
            <a:endParaRPr sz="2800" dirty="0"/>
          </a:p>
        </p:txBody>
      </p:sp>
      <p:sp>
        <p:nvSpPr>
          <p:cNvPr id="173" name="Content Placeholder 6"/>
          <p:cNvSpPr txBox="1">
            <a:spLocks noGrp="1"/>
          </p:cNvSpPr>
          <p:nvPr>
            <p:ph type="body" idx="1"/>
          </p:nvPr>
        </p:nvSpPr>
        <p:spPr>
          <a:xfrm>
            <a:off x="533816" y="1803400"/>
            <a:ext cx="5758603" cy="4173330"/>
          </a:xfrm>
          <a:prstGeom prst="rect">
            <a:avLst/>
          </a:prstGeom>
        </p:spPr>
        <p:txBody>
          <a:bodyPr>
            <a:normAutofit lnSpcReduction="10000"/>
          </a:bodyPr>
          <a:lstStyle/>
          <a:p>
            <a:pPr marL="457200" indent="-457200">
              <a:buFont typeface="Arial" charset="0"/>
              <a:buChar char="•"/>
            </a:pPr>
            <a:r>
              <a:rPr lang="en-US" dirty="0" smtClean="0"/>
              <a:t>Monitoring </a:t>
            </a:r>
            <a:r>
              <a:rPr lang="en-US" dirty="0"/>
              <a:t>Exporter enables Prometheus monitoring of WebLogic</a:t>
            </a:r>
          </a:p>
          <a:p>
            <a:pPr marL="457200" indent="-457200">
              <a:buFont typeface="Arial" charset="0"/>
              <a:buChar char="•"/>
            </a:pPr>
            <a:r>
              <a:rPr lang="en-US" dirty="0"/>
              <a:t>Standard monitoring tools can be used for monitoring </a:t>
            </a:r>
            <a:r>
              <a:rPr lang="en-US" dirty="0" smtClean="0"/>
              <a:t>WebLogic</a:t>
            </a:r>
          </a:p>
          <a:p>
            <a:pPr marL="457200" indent="-457200">
              <a:buFont typeface="Arial" charset="0"/>
              <a:buChar char="•"/>
            </a:pPr>
            <a:r>
              <a:rPr lang="en-US" dirty="0" err="1"/>
              <a:t>Grafana</a:t>
            </a:r>
            <a:r>
              <a:rPr lang="en-US" dirty="0"/>
              <a:t> Dashboards used for </a:t>
            </a:r>
            <a:r>
              <a:rPr lang="en-US" dirty="0" smtClean="0"/>
              <a:t>visualization</a:t>
            </a:r>
            <a:endParaRPr lang="en-US" dirty="0"/>
          </a:p>
          <a:p>
            <a:pPr marL="457200" indent="-457200">
              <a:buFont typeface="Arial" charset="0"/>
              <a:buChar char="•"/>
            </a:pPr>
            <a:r>
              <a:rPr lang="en-US" dirty="0"/>
              <a:t>Prometheus </a:t>
            </a:r>
            <a:r>
              <a:rPr lang="en-US" b="1" dirty="0"/>
              <a:t>auto-scaling</a:t>
            </a:r>
            <a:r>
              <a:rPr lang="en-US" dirty="0"/>
              <a:t> of WebLogic </a:t>
            </a:r>
            <a:r>
              <a:rPr lang="en-US" dirty="0" smtClean="0"/>
              <a:t>cluster</a:t>
            </a:r>
          </a:p>
          <a:p>
            <a:endParaRPr lang="en-US" dirty="0"/>
          </a:p>
          <a:p>
            <a:endParaRPr lang="en-US" dirty="0"/>
          </a:p>
        </p:txBody>
      </p:sp>
      <p:grpSp>
        <p:nvGrpSpPr>
          <p:cNvPr id="48" name="Group 47"/>
          <p:cNvGrpSpPr>
            <a:grpSpLocks noChangeAspect="1"/>
          </p:cNvGrpSpPr>
          <p:nvPr/>
        </p:nvGrpSpPr>
        <p:grpSpPr>
          <a:xfrm>
            <a:off x="6496157" y="2052904"/>
            <a:ext cx="3480672" cy="1201224"/>
            <a:chOff x="6528045" y="1854981"/>
            <a:chExt cx="3314927" cy="1144022"/>
          </a:xfrm>
        </p:grpSpPr>
        <p:sp>
          <p:nvSpPr>
            <p:cNvPr id="53" name="Oval 52"/>
            <p:cNvSpPr>
              <a:spLocks noChangeAspect="1"/>
            </p:cNvSpPr>
            <p:nvPr/>
          </p:nvSpPr>
          <p:spPr>
            <a:xfrm>
              <a:off x="8138417" y="1854981"/>
              <a:ext cx="1704555" cy="584341"/>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a:solidFill>
                    <a:schemeClr val="bg1"/>
                  </a:solidFill>
                </a:rPr>
                <a:t>Operator</a:t>
              </a:r>
            </a:p>
          </p:txBody>
        </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9282" y="2267038"/>
              <a:ext cx="1195786" cy="362227"/>
            </a:xfrm>
            <a:prstGeom prst="rect">
              <a:avLst/>
            </a:prstGeom>
          </p:spPr>
        </p:pic>
        <p:pic>
          <p:nvPicPr>
            <p:cNvPr id="55" name="Picture 54"/>
            <p:cNvPicPr>
              <a:picLocks noChangeAspect="1"/>
            </p:cNvPicPr>
            <p:nvPr/>
          </p:nvPicPr>
          <p:blipFill>
            <a:blip r:embed="rId3"/>
            <a:stretch>
              <a:fillRect/>
            </a:stretch>
          </p:blipFill>
          <p:spPr>
            <a:xfrm>
              <a:off x="6528045" y="2622636"/>
              <a:ext cx="1641378" cy="376367"/>
            </a:xfrm>
            <a:prstGeom prst="rect">
              <a:avLst/>
            </a:prstGeom>
          </p:spPr>
        </p:pic>
      </p:grpSp>
      <p:sp>
        <p:nvSpPr>
          <p:cNvPr id="59" name="Rounded Rectangle 58"/>
          <p:cNvSpPr/>
          <p:nvPr/>
        </p:nvSpPr>
        <p:spPr bwMode="gray">
          <a:xfrm>
            <a:off x="6466131" y="3982796"/>
            <a:ext cx="4953096" cy="1617905"/>
          </a:xfrm>
          <a:prstGeom prst="roundRect">
            <a:avLst/>
          </a:prstGeom>
          <a:noFill/>
          <a:ln w="38100" cmpd="sng">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err="1"/>
          </a:p>
        </p:txBody>
      </p:sp>
      <p:grpSp>
        <p:nvGrpSpPr>
          <p:cNvPr id="60" name="Group 59"/>
          <p:cNvGrpSpPr>
            <a:grpSpLocks noChangeAspect="1"/>
          </p:cNvGrpSpPr>
          <p:nvPr/>
        </p:nvGrpSpPr>
        <p:grpSpPr>
          <a:xfrm>
            <a:off x="6760693" y="4579931"/>
            <a:ext cx="4517737" cy="693513"/>
            <a:chOff x="6828166" y="3700689"/>
            <a:chExt cx="4262016" cy="573540"/>
          </a:xfrm>
        </p:grpSpPr>
        <p:grpSp>
          <p:nvGrpSpPr>
            <p:cNvPr id="61" name="Group 60"/>
            <p:cNvGrpSpPr/>
            <p:nvPr/>
          </p:nvGrpSpPr>
          <p:grpSpPr>
            <a:xfrm>
              <a:off x="6828166" y="3700689"/>
              <a:ext cx="1184552" cy="573540"/>
              <a:chOff x="6975854" y="3690241"/>
              <a:chExt cx="1138992" cy="551481"/>
            </a:xfrm>
          </p:grpSpPr>
          <p:sp>
            <p:nvSpPr>
              <p:cNvPr id="68" name="Rounded Rectangle 67"/>
              <p:cNvSpPr>
                <a:spLocks noChangeAspect="1"/>
              </p:cNvSpPr>
              <p:nvPr/>
            </p:nvSpPr>
            <p:spPr>
              <a:xfrm>
                <a:off x="6975854" y="3695700"/>
                <a:ext cx="1138992" cy="535530"/>
              </a:xfrm>
              <a:prstGeom prst="roundRect">
                <a:avLst/>
              </a:prstGeom>
              <a:solidFill>
                <a:srgbClr val="C00000"/>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chemeClr val="accent4"/>
                  </a:solidFill>
                </a:endParaRPr>
              </a:p>
            </p:txBody>
          </p:sp>
          <p:sp>
            <p:nvSpPr>
              <p:cNvPr id="69" name="TextBox 68"/>
              <p:cNvSpPr txBox="1"/>
              <p:nvPr/>
            </p:nvSpPr>
            <p:spPr>
              <a:xfrm>
                <a:off x="7106798" y="3690241"/>
                <a:ext cx="868989" cy="551481"/>
              </a:xfrm>
              <a:prstGeom prst="rect">
                <a:avLst/>
              </a:prstGeom>
              <a:solidFill>
                <a:srgbClr val="C00000"/>
              </a:solidFill>
            </p:spPr>
            <p:txBody>
              <a:bodyPr wrap="none" lIns="0" tIns="0" rIns="0" bIns="0" rtlCol="0" anchor="ctr">
                <a:noAutofit/>
              </a:bodyPr>
              <a:lstStyle/>
              <a:p>
                <a:pPr>
                  <a:lnSpc>
                    <a:spcPct val="90000"/>
                  </a:lnSpc>
                </a:pPr>
                <a:r>
                  <a:rPr lang="en-US" sz="1600" b="1" err="1">
                    <a:solidFill>
                      <a:schemeClr val="bg1"/>
                    </a:solidFill>
                    <a:latin typeface="Arial"/>
                    <a:cs typeface="Arial"/>
                  </a:rPr>
                  <a:t>WebLogic</a:t>
                </a:r>
                <a:endParaRPr lang="en-US" sz="1600" b="1">
                  <a:solidFill>
                    <a:schemeClr val="bg1"/>
                  </a:solidFill>
                  <a:latin typeface="Arial"/>
                  <a:cs typeface="Arial"/>
                </a:endParaRPr>
              </a:p>
            </p:txBody>
          </p:sp>
        </p:grpSp>
        <p:grpSp>
          <p:nvGrpSpPr>
            <p:cNvPr id="62" name="Group 61"/>
            <p:cNvGrpSpPr/>
            <p:nvPr/>
          </p:nvGrpSpPr>
          <p:grpSpPr>
            <a:xfrm>
              <a:off x="8360294" y="3700689"/>
              <a:ext cx="1184552" cy="573540"/>
              <a:chOff x="6975854" y="3690241"/>
              <a:chExt cx="1138992" cy="551481"/>
            </a:xfrm>
          </p:grpSpPr>
          <p:sp>
            <p:nvSpPr>
              <p:cNvPr id="66" name="Rounded Rectangle 65"/>
              <p:cNvSpPr>
                <a:spLocks noChangeAspect="1"/>
              </p:cNvSpPr>
              <p:nvPr/>
            </p:nvSpPr>
            <p:spPr>
              <a:xfrm>
                <a:off x="6975854" y="3695700"/>
                <a:ext cx="1138992" cy="535530"/>
              </a:xfrm>
              <a:prstGeom prst="roundRect">
                <a:avLst/>
              </a:prstGeom>
              <a:solidFill>
                <a:srgbClr val="C00000"/>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chemeClr val="accent4"/>
                  </a:solidFill>
                </a:endParaRPr>
              </a:p>
            </p:txBody>
          </p:sp>
          <p:sp>
            <p:nvSpPr>
              <p:cNvPr id="67" name="TextBox 66"/>
              <p:cNvSpPr txBox="1"/>
              <p:nvPr/>
            </p:nvSpPr>
            <p:spPr>
              <a:xfrm>
                <a:off x="7106798" y="3690241"/>
                <a:ext cx="868989" cy="551481"/>
              </a:xfrm>
              <a:prstGeom prst="rect">
                <a:avLst/>
              </a:prstGeom>
              <a:solidFill>
                <a:srgbClr val="C00000"/>
              </a:solidFill>
            </p:spPr>
            <p:txBody>
              <a:bodyPr wrap="none" lIns="0" tIns="0" rIns="0" bIns="0" rtlCol="0" anchor="ctr">
                <a:noAutofit/>
              </a:bodyPr>
              <a:lstStyle/>
              <a:p>
                <a:pPr>
                  <a:lnSpc>
                    <a:spcPct val="90000"/>
                  </a:lnSpc>
                </a:pPr>
                <a:r>
                  <a:rPr lang="en-US" sz="1600" b="1" err="1">
                    <a:solidFill>
                      <a:schemeClr val="bg1"/>
                    </a:solidFill>
                    <a:latin typeface="Arial"/>
                    <a:cs typeface="Arial"/>
                  </a:rPr>
                  <a:t>WebLogic</a:t>
                </a:r>
                <a:endParaRPr lang="en-US" sz="1600" b="1">
                  <a:solidFill>
                    <a:schemeClr val="bg1"/>
                  </a:solidFill>
                  <a:latin typeface="Arial"/>
                  <a:cs typeface="Arial"/>
                </a:endParaRPr>
              </a:p>
            </p:txBody>
          </p:sp>
        </p:grpSp>
        <p:grpSp>
          <p:nvGrpSpPr>
            <p:cNvPr id="63" name="Group 62"/>
            <p:cNvGrpSpPr/>
            <p:nvPr/>
          </p:nvGrpSpPr>
          <p:grpSpPr>
            <a:xfrm>
              <a:off x="9905630" y="3700689"/>
              <a:ext cx="1184552" cy="573540"/>
              <a:chOff x="6975854" y="3690241"/>
              <a:chExt cx="1138992" cy="551481"/>
            </a:xfrm>
          </p:grpSpPr>
          <p:sp>
            <p:nvSpPr>
              <p:cNvPr id="64" name="Rounded Rectangle 63"/>
              <p:cNvSpPr>
                <a:spLocks noChangeAspect="1"/>
              </p:cNvSpPr>
              <p:nvPr/>
            </p:nvSpPr>
            <p:spPr>
              <a:xfrm>
                <a:off x="6975854" y="3695700"/>
                <a:ext cx="1138992" cy="535530"/>
              </a:xfrm>
              <a:prstGeom prst="roundRect">
                <a:avLst/>
              </a:prstGeom>
              <a:solidFill>
                <a:srgbClr val="C00000"/>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chemeClr val="accent4"/>
                  </a:solidFill>
                </a:endParaRPr>
              </a:p>
            </p:txBody>
          </p:sp>
          <p:sp>
            <p:nvSpPr>
              <p:cNvPr id="65" name="TextBox 64"/>
              <p:cNvSpPr txBox="1"/>
              <p:nvPr/>
            </p:nvSpPr>
            <p:spPr>
              <a:xfrm>
                <a:off x="7106798" y="3690241"/>
                <a:ext cx="868989" cy="551481"/>
              </a:xfrm>
              <a:prstGeom prst="rect">
                <a:avLst/>
              </a:prstGeom>
              <a:solidFill>
                <a:srgbClr val="C00000"/>
              </a:solidFill>
            </p:spPr>
            <p:txBody>
              <a:bodyPr wrap="none" lIns="0" tIns="0" rIns="0" bIns="0" rtlCol="0" anchor="ctr">
                <a:noAutofit/>
              </a:bodyPr>
              <a:lstStyle/>
              <a:p>
                <a:pPr>
                  <a:lnSpc>
                    <a:spcPct val="90000"/>
                  </a:lnSpc>
                </a:pPr>
                <a:r>
                  <a:rPr lang="en-US" sz="1600" b="1" err="1">
                    <a:solidFill>
                      <a:schemeClr val="bg1"/>
                    </a:solidFill>
                    <a:latin typeface="Arial"/>
                    <a:cs typeface="Arial"/>
                  </a:rPr>
                  <a:t>WebLogic</a:t>
                </a:r>
                <a:endParaRPr lang="en-US" sz="1600" b="1">
                  <a:solidFill>
                    <a:schemeClr val="bg1"/>
                  </a:solidFill>
                  <a:latin typeface="Arial"/>
                  <a:cs typeface="Arial"/>
                </a:endParaRPr>
              </a:p>
            </p:txBody>
          </p:sp>
        </p:grpSp>
      </p:grpSp>
      <p:cxnSp>
        <p:nvCxnSpPr>
          <p:cNvPr id="6" name="Straight Arrow Connector 5"/>
          <p:cNvCxnSpPr>
            <a:stCxn id="59" idx="0"/>
            <a:endCxn id="55" idx="2"/>
          </p:cNvCxnSpPr>
          <p:nvPr/>
        </p:nvCxnSpPr>
        <p:spPr>
          <a:xfrm flipH="1" flipV="1">
            <a:off x="7357880" y="3254128"/>
            <a:ext cx="1584799" cy="728668"/>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53" idx="4"/>
          </p:cNvCxnSpPr>
          <p:nvPr/>
        </p:nvCxnSpPr>
        <p:spPr>
          <a:xfrm flipV="1">
            <a:off x="8209352" y="2666462"/>
            <a:ext cx="872586" cy="434797"/>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465154" y="3556128"/>
            <a:ext cx="1102327" cy="309119"/>
          </a:xfrm>
          <a:prstGeom prst="rect">
            <a:avLst/>
          </a:prstGeom>
          <a:noFill/>
        </p:spPr>
        <p:txBody>
          <a:bodyPr wrap="square" lIns="0" tIns="0" rIns="0" bIns="0" rtlCol="0">
            <a:noAutofit/>
          </a:bodyPr>
          <a:lstStyle/>
          <a:p>
            <a:pPr>
              <a:lnSpc>
                <a:spcPct val="90000"/>
              </a:lnSpc>
            </a:pPr>
            <a:r>
              <a:rPr lang="en-US" sz="1400" dirty="0"/>
              <a:t>Monitor</a:t>
            </a:r>
          </a:p>
        </p:txBody>
      </p:sp>
      <p:sp>
        <p:nvSpPr>
          <p:cNvPr id="98" name="TextBox 97"/>
          <p:cNvSpPr txBox="1"/>
          <p:nvPr/>
        </p:nvSpPr>
        <p:spPr>
          <a:xfrm>
            <a:off x="8246932" y="2613740"/>
            <a:ext cx="1102327" cy="309119"/>
          </a:xfrm>
          <a:prstGeom prst="rect">
            <a:avLst/>
          </a:prstGeom>
          <a:noFill/>
        </p:spPr>
        <p:txBody>
          <a:bodyPr wrap="square" lIns="0" tIns="0" rIns="0" bIns="0" rtlCol="0">
            <a:noAutofit/>
          </a:bodyPr>
          <a:lstStyle/>
          <a:p>
            <a:pPr>
              <a:lnSpc>
                <a:spcPct val="90000"/>
              </a:lnSpc>
            </a:pPr>
            <a:r>
              <a:rPr lang="en-US" sz="1400"/>
              <a:t>Scale</a:t>
            </a:r>
          </a:p>
          <a:p>
            <a:pPr>
              <a:lnSpc>
                <a:spcPct val="90000"/>
              </a:lnSpc>
            </a:pPr>
            <a:r>
              <a:rPr lang="en-US" sz="1200" dirty="0"/>
              <a:t>WLS</a:t>
            </a:r>
          </a:p>
        </p:txBody>
      </p:sp>
      <p:sp>
        <p:nvSpPr>
          <p:cNvPr id="36" name="Rounded Rectangle 35"/>
          <p:cNvSpPr/>
          <p:nvPr/>
        </p:nvSpPr>
        <p:spPr bwMode="gray">
          <a:xfrm>
            <a:off x="6242819" y="1682686"/>
            <a:ext cx="5349240" cy="4294045"/>
          </a:xfrm>
          <a:prstGeom prst="roundRect">
            <a:avLst/>
          </a:prstGeom>
          <a:noFill/>
          <a:ln w="381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err="1"/>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79398" y="1644181"/>
            <a:ext cx="702961" cy="684703"/>
          </a:xfrm>
          <a:prstGeom prst="rect">
            <a:avLst/>
          </a:prstGeom>
        </p:spPr>
      </p:pic>
    </p:spTree>
    <p:extLst>
      <p:ext uri="{BB962C8B-B14F-4D97-AF65-F5344CB8AC3E}">
        <p14:creationId xmlns:p14="http://schemas.microsoft.com/office/powerpoint/2010/main" val="111326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Out of the Box </a:t>
            </a:r>
            <a:r>
              <a:rPr lang="en-US" sz="2800" dirty="0" err="1" smtClean="0"/>
              <a:t>Grafana</a:t>
            </a:r>
            <a:r>
              <a:rPr lang="en-US" sz="2800" dirty="0" smtClean="0"/>
              <a:t> Dashboards</a:t>
            </a:r>
            <a:endParaRPr lang="en-US" sz="2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7900" y="1927163"/>
            <a:ext cx="9232900" cy="4351338"/>
          </a:xfrm>
        </p:spPr>
      </p:pic>
    </p:spTree>
    <p:extLst>
      <p:ext uri="{BB962C8B-B14F-4D97-AF65-F5344CB8AC3E}">
        <p14:creationId xmlns:p14="http://schemas.microsoft.com/office/powerpoint/2010/main" val="2434933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588326" y="454685"/>
            <a:ext cx="11125200" cy="889000"/>
          </a:xfrm>
          <a:prstGeom prst="rect">
            <a:avLst/>
          </a:prstGeom>
        </p:spPr>
        <p:txBody>
          <a:bodyPr>
            <a:normAutofit/>
          </a:bodyPr>
          <a:lstStyle/>
          <a:p>
            <a:r>
              <a:rPr lang="en-US" sz="2800" dirty="0"/>
              <a:t>WebLogic Deploy Tooling</a:t>
            </a:r>
            <a:br>
              <a:rPr lang="en-US" sz="2800" dirty="0"/>
            </a:br>
            <a:endParaRPr sz="2800" dirty="0"/>
          </a:p>
        </p:txBody>
      </p:sp>
      <p:sp>
        <p:nvSpPr>
          <p:cNvPr id="173" name="Content Placeholder 6"/>
          <p:cNvSpPr txBox="1">
            <a:spLocks noGrp="1"/>
          </p:cNvSpPr>
          <p:nvPr>
            <p:ph type="body" idx="1"/>
          </p:nvPr>
        </p:nvSpPr>
        <p:spPr>
          <a:xfrm>
            <a:off x="495306" y="1597986"/>
            <a:ext cx="5932072" cy="4230862"/>
          </a:xfrm>
          <a:prstGeom prst="rect">
            <a:avLst/>
          </a:prstGeom>
        </p:spPr>
        <p:txBody>
          <a:bodyPr>
            <a:normAutofit fontScale="85000" lnSpcReduction="20000"/>
          </a:bodyPr>
          <a:lstStyle/>
          <a:p>
            <a:pPr marL="457200" indent="-457200">
              <a:buFont typeface="Arial" charset="0"/>
              <a:buChar char="•"/>
            </a:pPr>
            <a:r>
              <a:rPr lang="en-US" dirty="0"/>
              <a:t>Introspect domains</a:t>
            </a:r>
          </a:p>
          <a:p>
            <a:pPr marL="800100" lvl="1" indent="-342900">
              <a:buFont typeface=".AppleSystemUIFont" charset="-120"/>
              <a:buChar char="-"/>
            </a:pPr>
            <a:r>
              <a:rPr lang="en-US" dirty="0"/>
              <a:t>WebLogic 10.3.6, 12.1.3, </a:t>
            </a:r>
            <a:r>
              <a:rPr lang="en-US" dirty="0" smtClean="0"/>
              <a:t>12.2.1.X </a:t>
            </a:r>
            <a:endParaRPr lang="en-US" dirty="0"/>
          </a:p>
          <a:p>
            <a:pPr marL="800100" lvl="1" indent="-342900">
              <a:buFont typeface=".AppleSystemUIFont" charset="-120"/>
              <a:buChar char="-"/>
            </a:pPr>
            <a:r>
              <a:rPr lang="en-US" dirty="0"/>
              <a:t>Create a model (</a:t>
            </a:r>
            <a:r>
              <a:rPr lang="en-US" dirty="0" err="1"/>
              <a:t>yaml</a:t>
            </a:r>
            <a:r>
              <a:rPr lang="en-US" dirty="0"/>
              <a:t>) of the </a:t>
            </a:r>
            <a:r>
              <a:rPr lang="en-US" dirty="0" smtClean="0"/>
              <a:t>domain</a:t>
            </a:r>
            <a:endParaRPr lang="en-US" dirty="0"/>
          </a:p>
          <a:p>
            <a:pPr marL="800100" lvl="1" indent="-342900">
              <a:buFont typeface=".AppleSystemUIFont" charset="-120"/>
              <a:buChar char="-"/>
            </a:pPr>
            <a:r>
              <a:rPr lang="en-US" dirty="0"/>
              <a:t>Migrate existing domains and applications Upgrade (if required) to </a:t>
            </a:r>
            <a:r>
              <a:rPr lang="en-US" dirty="0" smtClean="0"/>
              <a:t>12.2.1.X</a:t>
            </a:r>
          </a:p>
          <a:p>
            <a:pPr marL="800100" lvl="1" indent="-342900">
              <a:buFont typeface=".AppleSystemUIFont" charset="-120"/>
              <a:buChar char="-"/>
            </a:pPr>
            <a:r>
              <a:rPr lang="en-US" dirty="0"/>
              <a:t>Supports ADF domain </a:t>
            </a:r>
            <a:r>
              <a:rPr lang="en-US" dirty="0" smtClean="0"/>
              <a:t>introspection</a:t>
            </a:r>
          </a:p>
          <a:p>
            <a:pPr marL="800100" lvl="1" indent="-342900">
              <a:buFont typeface=".AppleSystemUIFont" charset="-120"/>
              <a:buChar char="-"/>
            </a:pPr>
            <a:endParaRPr lang="en-US" dirty="0"/>
          </a:p>
          <a:p>
            <a:pPr marL="457200" indent="-457200">
              <a:buFont typeface="Arial" charset="0"/>
              <a:buChar char="•"/>
            </a:pPr>
            <a:r>
              <a:rPr lang="en-US" dirty="0"/>
              <a:t>Customize and Validate configuration to meet Kubernetes </a:t>
            </a:r>
            <a:r>
              <a:rPr lang="en-US" dirty="0" smtClean="0"/>
              <a:t>requirements.</a:t>
            </a:r>
            <a:endParaRPr lang="en-US" dirty="0"/>
          </a:p>
          <a:p>
            <a:pPr marL="457200" indent="-457200">
              <a:buFont typeface="Arial" charset="0"/>
              <a:buChar char="•"/>
            </a:pPr>
            <a:r>
              <a:rPr lang="en-US" dirty="0"/>
              <a:t>Create domains in Docker image </a:t>
            </a:r>
            <a:endParaRPr lang="en-US" dirty="0" smtClean="0"/>
          </a:p>
          <a:p>
            <a:pPr marL="457200" indent="-457200">
              <a:buFont typeface="Arial" charset="0"/>
              <a:buChar char="•"/>
            </a:pPr>
            <a:r>
              <a:rPr lang="en-US" dirty="0" smtClean="0"/>
              <a:t>Deploy Applications</a:t>
            </a:r>
          </a:p>
          <a:p>
            <a:pPr marL="457200" indent="-457200">
              <a:buFont typeface="Arial" charset="0"/>
              <a:buChar char="•"/>
            </a:pPr>
            <a:r>
              <a:rPr lang="en-US" dirty="0" smtClean="0"/>
              <a:t>Modify/remove objects from the Domain configuration</a:t>
            </a:r>
            <a:endParaRPr lang="en-US" dirty="0"/>
          </a:p>
          <a:p>
            <a:endParaRPr lang="en-US" dirty="0"/>
          </a:p>
        </p:txBody>
      </p:sp>
      <p:sp>
        <p:nvSpPr>
          <p:cNvPr id="56" name="Rounded Rectangle 55"/>
          <p:cNvSpPr/>
          <p:nvPr/>
        </p:nvSpPr>
        <p:spPr bwMode="gray">
          <a:xfrm>
            <a:off x="6364286" y="3492498"/>
            <a:ext cx="5349240" cy="2108202"/>
          </a:xfrm>
          <a:prstGeom prst="roundRect">
            <a:avLst/>
          </a:prstGeom>
          <a:noFill/>
          <a:ln w="381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err="1"/>
          </a:p>
        </p:txBody>
      </p:sp>
      <p:grpSp>
        <p:nvGrpSpPr>
          <p:cNvPr id="57" name="Group 56"/>
          <p:cNvGrpSpPr>
            <a:grpSpLocks noChangeAspect="1"/>
          </p:cNvGrpSpPr>
          <p:nvPr/>
        </p:nvGrpSpPr>
        <p:grpSpPr>
          <a:xfrm>
            <a:off x="6771572" y="4208386"/>
            <a:ext cx="4517737" cy="693513"/>
            <a:chOff x="6828166" y="3700689"/>
            <a:chExt cx="4262016" cy="573540"/>
          </a:xfrm>
        </p:grpSpPr>
        <p:grpSp>
          <p:nvGrpSpPr>
            <p:cNvPr id="75" name="Group 74"/>
            <p:cNvGrpSpPr/>
            <p:nvPr/>
          </p:nvGrpSpPr>
          <p:grpSpPr>
            <a:xfrm>
              <a:off x="6828166" y="3700689"/>
              <a:ext cx="1184552" cy="573540"/>
              <a:chOff x="6975854" y="3690241"/>
              <a:chExt cx="1138992" cy="551481"/>
            </a:xfrm>
          </p:grpSpPr>
          <p:sp>
            <p:nvSpPr>
              <p:cNvPr id="89" name="Rounded Rectangle 88"/>
              <p:cNvSpPr>
                <a:spLocks noChangeAspect="1"/>
              </p:cNvSpPr>
              <p:nvPr/>
            </p:nvSpPr>
            <p:spPr>
              <a:xfrm>
                <a:off x="6975854" y="3695700"/>
                <a:ext cx="1138992" cy="535530"/>
              </a:xfrm>
              <a:prstGeom prst="roundRect">
                <a:avLst/>
              </a:prstGeom>
              <a:solidFill>
                <a:srgbClr val="C00000"/>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chemeClr val="accent4"/>
                  </a:solidFill>
                </a:endParaRPr>
              </a:p>
            </p:txBody>
          </p:sp>
          <p:sp>
            <p:nvSpPr>
              <p:cNvPr id="90" name="TextBox 89"/>
              <p:cNvSpPr txBox="1"/>
              <p:nvPr/>
            </p:nvSpPr>
            <p:spPr>
              <a:xfrm>
                <a:off x="7106798" y="3690241"/>
                <a:ext cx="868989" cy="551481"/>
              </a:xfrm>
              <a:prstGeom prst="rect">
                <a:avLst/>
              </a:prstGeom>
              <a:solidFill>
                <a:srgbClr val="C00000"/>
              </a:solidFill>
            </p:spPr>
            <p:txBody>
              <a:bodyPr wrap="none" lIns="0" tIns="0" rIns="0" bIns="0" rtlCol="0" anchor="ctr">
                <a:noAutofit/>
              </a:bodyPr>
              <a:lstStyle/>
              <a:p>
                <a:pPr>
                  <a:lnSpc>
                    <a:spcPct val="90000"/>
                  </a:lnSpc>
                </a:pPr>
                <a:r>
                  <a:rPr lang="en-US" sz="1600" b="1" err="1">
                    <a:solidFill>
                      <a:schemeClr val="bg1"/>
                    </a:solidFill>
                    <a:latin typeface="Arial"/>
                    <a:cs typeface="Arial"/>
                  </a:rPr>
                  <a:t>WebLogic</a:t>
                </a:r>
                <a:endParaRPr lang="en-US" sz="1600" b="1">
                  <a:solidFill>
                    <a:schemeClr val="bg1"/>
                  </a:solidFill>
                  <a:latin typeface="Arial"/>
                  <a:cs typeface="Arial"/>
                </a:endParaRPr>
              </a:p>
            </p:txBody>
          </p:sp>
        </p:grpSp>
        <p:grpSp>
          <p:nvGrpSpPr>
            <p:cNvPr id="83" name="Group 82"/>
            <p:cNvGrpSpPr/>
            <p:nvPr/>
          </p:nvGrpSpPr>
          <p:grpSpPr>
            <a:xfrm>
              <a:off x="8360294" y="3700689"/>
              <a:ext cx="1184552" cy="573540"/>
              <a:chOff x="6975854" y="3690241"/>
              <a:chExt cx="1138992" cy="551481"/>
            </a:xfrm>
          </p:grpSpPr>
          <p:sp>
            <p:nvSpPr>
              <p:cNvPr id="87" name="Rounded Rectangle 86"/>
              <p:cNvSpPr>
                <a:spLocks noChangeAspect="1"/>
              </p:cNvSpPr>
              <p:nvPr/>
            </p:nvSpPr>
            <p:spPr>
              <a:xfrm>
                <a:off x="6975854" y="3695700"/>
                <a:ext cx="1138992" cy="535530"/>
              </a:xfrm>
              <a:prstGeom prst="roundRect">
                <a:avLst/>
              </a:prstGeom>
              <a:solidFill>
                <a:srgbClr val="C00000"/>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chemeClr val="accent4"/>
                  </a:solidFill>
                </a:endParaRPr>
              </a:p>
            </p:txBody>
          </p:sp>
          <p:sp>
            <p:nvSpPr>
              <p:cNvPr id="88" name="TextBox 87"/>
              <p:cNvSpPr txBox="1"/>
              <p:nvPr/>
            </p:nvSpPr>
            <p:spPr>
              <a:xfrm>
                <a:off x="7106798" y="3690241"/>
                <a:ext cx="868989" cy="551481"/>
              </a:xfrm>
              <a:prstGeom prst="rect">
                <a:avLst/>
              </a:prstGeom>
              <a:solidFill>
                <a:srgbClr val="C00000"/>
              </a:solidFill>
            </p:spPr>
            <p:txBody>
              <a:bodyPr wrap="none" lIns="0" tIns="0" rIns="0" bIns="0" rtlCol="0" anchor="ctr">
                <a:noAutofit/>
              </a:bodyPr>
              <a:lstStyle/>
              <a:p>
                <a:pPr>
                  <a:lnSpc>
                    <a:spcPct val="90000"/>
                  </a:lnSpc>
                </a:pPr>
                <a:r>
                  <a:rPr lang="en-US" sz="1600" b="1" err="1">
                    <a:solidFill>
                      <a:schemeClr val="bg1"/>
                    </a:solidFill>
                    <a:latin typeface="Arial"/>
                    <a:cs typeface="Arial"/>
                  </a:rPr>
                  <a:t>WebLogic</a:t>
                </a:r>
                <a:endParaRPr lang="en-US" sz="1600" b="1">
                  <a:solidFill>
                    <a:schemeClr val="bg1"/>
                  </a:solidFill>
                  <a:latin typeface="Arial"/>
                  <a:cs typeface="Arial"/>
                </a:endParaRPr>
              </a:p>
            </p:txBody>
          </p:sp>
        </p:grpSp>
        <p:grpSp>
          <p:nvGrpSpPr>
            <p:cNvPr id="84" name="Group 83"/>
            <p:cNvGrpSpPr/>
            <p:nvPr/>
          </p:nvGrpSpPr>
          <p:grpSpPr>
            <a:xfrm>
              <a:off x="9905630" y="3700689"/>
              <a:ext cx="1184552" cy="573540"/>
              <a:chOff x="6975854" y="3690241"/>
              <a:chExt cx="1138992" cy="551481"/>
            </a:xfrm>
          </p:grpSpPr>
          <p:sp>
            <p:nvSpPr>
              <p:cNvPr id="85" name="Rounded Rectangle 84"/>
              <p:cNvSpPr>
                <a:spLocks noChangeAspect="1"/>
              </p:cNvSpPr>
              <p:nvPr/>
            </p:nvSpPr>
            <p:spPr>
              <a:xfrm>
                <a:off x="6975854" y="3695700"/>
                <a:ext cx="1138992" cy="535530"/>
              </a:xfrm>
              <a:prstGeom prst="roundRect">
                <a:avLst/>
              </a:prstGeom>
              <a:solidFill>
                <a:srgbClr val="C00000"/>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chemeClr val="accent4"/>
                  </a:solidFill>
                </a:endParaRPr>
              </a:p>
            </p:txBody>
          </p:sp>
          <p:sp>
            <p:nvSpPr>
              <p:cNvPr id="86" name="TextBox 85"/>
              <p:cNvSpPr txBox="1"/>
              <p:nvPr/>
            </p:nvSpPr>
            <p:spPr>
              <a:xfrm>
                <a:off x="7106798" y="3690241"/>
                <a:ext cx="868989" cy="551481"/>
              </a:xfrm>
              <a:prstGeom prst="rect">
                <a:avLst/>
              </a:prstGeom>
              <a:solidFill>
                <a:srgbClr val="C00000"/>
              </a:solidFill>
            </p:spPr>
            <p:txBody>
              <a:bodyPr wrap="none" lIns="0" tIns="0" rIns="0" bIns="0" rtlCol="0" anchor="ctr">
                <a:noAutofit/>
              </a:bodyPr>
              <a:lstStyle/>
              <a:p>
                <a:pPr>
                  <a:lnSpc>
                    <a:spcPct val="90000"/>
                  </a:lnSpc>
                </a:pPr>
                <a:r>
                  <a:rPr lang="en-US" sz="1600" b="1" err="1">
                    <a:solidFill>
                      <a:schemeClr val="bg1"/>
                    </a:solidFill>
                    <a:latin typeface="Arial"/>
                    <a:cs typeface="Arial"/>
                  </a:rPr>
                  <a:t>WebLogic</a:t>
                </a:r>
                <a:endParaRPr lang="en-US" sz="1600" b="1">
                  <a:solidFill>
                    <a:schemeClr val="bg1"/>
                  </a:solidFill>
                  <a:latin typeface="Arial"/>
                  <a:cs typeface="Arial"/>
                </a:endParaRPr>
              </a:p>
            </p:txBody>
          </p:sp>
        </p:grpSp>
      </p:grpSp>
      <p:pic>
        <p:nvPicPr>
          <p:cNvPr id="91" name="Picture 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16239" y="3150147"/>
            <a:ext cx="702961" cy="684703"/>
          </a:xfrm>
          <a:prstGeom prst="rect">
            <a:avLst/>
          </a:prstGeom>
        </p:spPr>
      </p:pic>
      <p:sp>
        <p:nvSpPr>
          <p:cNvPr id="94" name="Rounded Rectangle 93"/>
          <p:cNvSpPr>
            <a:spLocks noChangeAspect="1"/>
          </p:cNvSpPr>
          <p:nvPr/>
        </p:nvSpPr>
        <p:spPr>
          <a:xfrm>
            <a:off x="7462451" y="2016380"/>
            <a:ext cx="3152913" cy="673454"/>
          </a:xfrm>
          <a:prstGeom prst="roundRect">
            <a:avLst/>
          </a:prstGeom>
          <a:solidFill>
            <a:srgbClr val="7F92C6"/>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r>
              <a:rPr lang="en-US" sz="1600" b="1">
                <a:solidFill>
                  <a:schemeClr val="bg1"/>
                </a:solidFill>
              </a:rPr>
              <a:t>WebLogic Deploy Tooling</a:t>
            </a:r>
          </a:p>
        </p:txBody>
      </p:sp>
      <p:cxnSp>
        <p:nvCxnSpPr>
          <p:cNvPr id="5" name="Straight Arrow Connector 4"/>
          <p:cNvCxnSpPr/>
          <p:nvPr/>
        </p:nvCxnSpPr>
        <p:spPr>
          <a:xfrm>
            <a:off x="9030441" y="2689834"/>
            <a:ext cx="16933" cy="802664"/>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213321" y="3014134"/>
            <a:ext cx="1402042" cy="237067"/>
          </a:xfrm>
          <a:prstGeom prst="rect">
            <a:avLst/>
          </a:prstGeom>
          <a:noFill/>
        </p:spPr>
        <p:txBody>
          <a:bodyPr wrap="square" lIns="0" tIns="0" rIns="0" bIns="0" rtlCol="0">
            <a:noAutofit/>
          </a:bodyPr>
          <a:lstStyle/>
          <a:p>
            <a:pPr>
              <a:lnSpc>
                <a:spcPct val="90000"/>
              </a:lnSpc>
            </a:pPr>
            <a:r>
              <a:rPr lang="en-US"/>
              <a:t>Domain Model</a:t>
            </a:r>
          </a:p>
        </p:txBody>
      </p:sp>
    </p:spTree>
    <p:extLst>
      <p:ext uri="{BB962C8B-B14F-4D97-AF65-F5344CB8AC3E}">
        <p14:creationId xmlns:p14="http://schemas.microsoft.com/office/powerpoint/2010/main" val="184836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prstGeom prst="rect">
            <a:avLst/>
          </a:prstGeom>
        </p:spPr>
        <p:txBody>
          <a:bodyPr/>
          <a:lstStyle/>
          <a:p>
            <a:r>
              <a:rPr lang="en-US" sz="2800" dirty="0"/>
              <a:t>WebLogic </a:t>
            </a:r>
            <a:r>
              <a:rPr lang="en-US" sz="2800" dirty="0" smtClean="0"/>
              <a:t>Logging </a:t>
            </a:r>
            <a:r>
              <a:rPr lang="en-US" sz="2800" dirty="0"/>
              <a:t>Exporter </a:t>
            </a:r>
            <a:r>
              <a:rPr lang="en-US" dirty="0"/>
              <a:t/>
            </a:r>
            <a:br>
              <a:rPr lang="en-US" dirty="0"/>
            </a:br>
            <a:endParaRPr sz="2400" dirty="0"/>
          </a:p>
        </p:txBody>
      </p:sp>
      <p:sp>
        <p:nvSpPr>
          <p:cNvPr id="173" name="Content Placeholder 6"/>
          <p:cNvSpPr txBox="1">
            <a:spLocks noGrp="1"/>
          </p:cNvSpPr>
          <p:nvPr>
            <p:ph type="body" idx="1"/>
          </p:nvPr>
        </p:nvSpPr>
        <p:spPr>
          <a:xfrm>
            <a:off x="533816" y="1803400"/>
            <a:ext cx="5758603" cy="4173330"/>
          </a:xfrm>
          <a:prstGeom prst="rect">
            <a:avLst/>
          </a:prstGeom>
        </p:spPr>
        <p:txBody>
          <a:bodyPr>
            <a:normAutofit/>
          </a:bodyPr>
          <a:lstStyle/>
          <a:p>
            <a:pPr marL="457200" indent="-457200">
              <a:buFont typeface="Arial" charset="0"/>
              <a:buChar char="•"/>
            </a:pPr>
            <a:r>
              <a:rPr lang="en-US" dirty="0" smtClean="0"/>
              <a:t>Logging </a:t>
            </a:r>
            <a:r>
              <a:rPr lang="en-US" dirty="0"/>
              <a:t>Exporter enables </a:t>
            </a:r>
            <a:r>
              <a:rPr lang="en-US" dirty="0" smtClean="0"/>
              <a:t>exporting WebLogic server logs to the Elastic Stack</a:t>
            </a:r>
            <a:endParaRPr lang="en-US" dirty="0"/>
          </a:p>
          <a:p>
            <a:pPr marL="457200" indent="-457200">
              <a:buFont typeface="Arial" charset="0"/>
              <a:buChar char="•"/>
            </a:pPr>
            <a:r>
              <a:rPr lang="en-US" dirty="0" smtClean="0"/>
              <a:t>Store logs in the Elastic Stack</a:t>
            </a:r>
          </a:p>
          <a:p>
            <a:pPr marL="457200" indent="-457200">
              <a:buFont typeface="Arial" charset="0"/>
              <a:buChar char="•"/>
            </a:pPr>
            <a:r>
              <a:rPr lang="en-US" dirty="0" smtClean="0"/>
              <a:t>Search and analyze logs in </a:t>
            </a:r>
            <a:r>
              <a:rPr lang="en-US" dirty="0" err="1" smtClean="0"/>
              <a:t>Elastichsearch</a:t>
            </a:r>
            <a:endParaRPr lang="en-US" dirty="0"/>
          </a:p>
          <a:p>
            <a:pPr marL="457200" indent="-457200">
              <a:buFont typeface="Arial" charset="0"/>
              <a:buChar char="•"/>
            </a:pPr>
            <a:r>
              <a:rPr lang="en-US" dirty="0" smtClean="0"/>
              <a:t>Display logs in dashboards in </a:t>
            </a:r>
            <a:r>
              <a:rPr lang="en-US" dirty="0" err="1" smtClean="0"/>
              <a:t>Kibana</a:t>
            </a:r>
            <a:endParaRPr lang="en-US" dirty="0" smtClean="0"/>
          </a:p>
          <a:p>
            <a:endParaRPr lang="en-US" dirty="0"/>
          </a:p>
        </p:txBody>
      </p:sp>
      <p:sp>
        <p:nvSpPr>
          <p:cNvPr id="12" name="TextBox 11"/>
          <p:cNvSpPr txBox="1"/>
          <p:nvPr/>
        </p:nvSpPr>
        <p:spPr>
          <a:xfrm>
            <a:off x="7976173" y="3941682"/>
            <a:ext cx="315821" cy="112911"/>
          </a:xfrm>
          <a:prstGeom prst="rect">
            <a:avLst/>
          </a:prstGeom>
          <a:noFill/>
        </p:spPr>
        <p:txBody>
          <a:bodyPr wrap="square" lIns="0" tIns="0" rIns="0" bIns="0" rtlCol="0">
            <a:noAutofit/>
          </a:bodyPr>
          <a:lstStyle/>
          <a:p>
            <a:pPr>
              <a:lnSpc>
                <a:spcPct val="90000"/>
              </a:lnSpc>
            </a:pPr>
            <a:r>
              <a:rPr lang="en-US" sz="1400">
                <a:solidFill>
                  <a:schemeClr val="bg1"/>
                </a:solidFill>
              </a:rPr>
              <a:t>MS</a:t>
            </a:r>
          </a:p>
        </p:txBody>
      </p:sp>
      <p:sp>
        <p:nvSpPr>
          <p:cNvPr id="15" name="TextBox 14"/>
          <p:cNvSpPr txBox="1"/>
          <p:nvPr/>
        </p:nvSpPr>
        <p:spPr>
          <a:xfrm>
            <a:off x="8678952" y="3930389"/>
            <a:ext cx="238758" cy="113696"/>
          </a:xfrm>
          <a:prstGeom prst="rect">
            <a:avLst/>
          </a:prstGeom>
          <a:noFill/>
        </p:spPr>
        <p:txBody>
          <a:bodyPr wrap="square" lIns="0" tIns="0" rIns="0" bIns="0" rtlCol="0">
            <a:noAutofit/>
          </a:bodyPr>
          <a:lstStyle/>
          <a:p>
            <a:pPr>
              <a:lnSpc>
                <a:spcPct val="90000"/>
              </a:lnSpc>
            </a:pPr>
            <a:r>
              <a:rPr lang="en-US" sz="1400">
                <a:solidFill>
                  <a:schemeClr val="bg1"/>
                </a:solidFill>
              </a:rPr>
              <a:t>MS</a:t>
            </a:r>
          </a:p>
        </p:txBody>
      </p:sp>
      <p:sp>
        <p:nvSpPr>
          <p:cNvPr id="35" name="TextBox 34"/>
          <p:cNvSpPr txBox="1"/>
          <p:nvPr/>
        </p:nvSpPr>
        <p:spPr>
          <a:xfrm>
            <a:off x="10606537" y="2230162"/>
            <a:ext cx="939618" cy="183590"/>
          </a:xfrm>
          <a:prstGeom prst="rect">
            <a:avLst/>
          </a:prstGeom>
          <a:noFill/>
        </p:spPr>
        <p:txBody>
          <a:bodyPr wrap="square" lIns="0" tIns="0" rIns="0" bIns="0" rtlCol="0">
            <a:noAutofit/>
          </a:bodyPr>
          <a:lstStyle/>
          <a:p>
            <a:pPr>
              <a:lnSpc>
                <a:spcPct val="90000"/>
              </a:lnSpc>
            </a:pPr>
            <a:r>
              <a:rPr lang="en-US" sz="1400">
                <a:solidFill>
                  <a:schemeClr val="bg1"/>
                </a:solidFill>
              </a:rPr>
              <a:t>Kubernetes</a:t>
            </a:r>
          </a:p>
        </p:txBody>
      </p:sp>
      <p:grpSp>
        <p:nvGrpSpPr>
          <p:cNvPr id="60" name="Group 59"/>
          <p:cNvGrpSpPr>
            <a:grpSpLocks noChangeAspect="1"/>
          </p:cNvGrpSpPr>
          <p:nvPr/>
        </p:nvGrpSpPr>
        <p:grpSpPr>
          <a:xfrm>
            <a:off x="6683811" y="4634111"/>
            <a:ext cx="4517737" cy="693513"/>
            <a:chOff x="6828166" y="3700689"/>
            <a:chExt cx="4262016" cy="573540"/>
          </a:xfrm>
        </p:grpSpPr>
        <p:grpSp>
          <p:nvGrpSpPr>
            <p:cNvPr id="61" name="Group 60"/>
            <p:cNvGrpSpPr/>
            <p:nvPr/>
          </p:nvGrpSpPr>
          <p:grpSpPr>
            <a:xfrm>
              <a:off x="6828166" y="3700689"/>
              <a:ext cx="1184552" cy="573540"/>
              <a:chOff x="6975854" y="3690241"/>
              <a:chExt cx="1138992" cy="551481"/>
            </a:xfrm>
          </p:grpSpPr>
          <p:sp>
            <p:nvSpPr>
              <p:cNvPr id="68" name="Rounded Rectangle 67"/>
              <p:cNvSpPr>
                <a:spLocks noChangeAspect="1"/>
              </p:cNvSpPr>
              <p:nvPr/>
            </p:nvSpPr>
            <p:spPr>
              <a:xfrm>
                <a:off x="6975854" y="3695700"/>
                <a:ext cx="1138992" cy="535530"/>
              </a:xfrm>
              <a:prstGeom prst="roundRect">
                <a:avLst/>
              </a:prstGeom>
              <a:solidFill>
                <a:srgbClr val="C00000"/>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chemeClr val="accent4"/>
                  </a:solidFill>
                </a:endParaRPr>
              </a:p>
            </p:txBody>
          </p:sp>
          <p:sp>
            <p:nvSpPr>
              <p:cNvPr id="69" name="TextBox 68"/>
              <p:cNvSpPr txBox="1"/>
              <p:nvPr/>
            </p:nvSpPr>
            <p:spPr>
              <a:xfrm>
                <a:off x="7106798" y="3690241"/>
                <a:ext cx="868989" cy="551481"/>
              </a:xfrm>
              <a:prstGeom prst="rect">
                <a:avLst/>
              </a:prstGeom>
              <a:solidFill>
                <a:srgbClr val="C00000"/>
              </a:solidFill>
            </p:spPr>
            <p:txBody>
              <a:bodyPr wrap="none" lIns="0" tIns="0" rIns="0" bIns="0" rtlCol="0" anchor="ctr">
                <a:noAutofit/>
              </a:bodyPr>
              <a:lstStyle/>
              <a:p>
                <a:pPr>
                  <a:lnSpc>
                    <a:spcPct val="90000"/>
                  </a:lnSpc>
                </a:pPr>
                <a:r>
                  <a:rPr lang="en-US" sz="1600" b="1" dirty="0">
                    <a:solidFill>
                      <a:schemeClr val="bg1"/>
                    </a:solidFill>
                    <a:latin typeface="Arial"/>
                    <a:cs typeface="Arial"/>
                  </a:rPr>
                  <a:t>WebLogic</a:t>
                </a:r>
              </a:p>
            </p:txBody>
          </p:sp>
        </p:grpSp>
        <p:grpSp>
          <p:nvGrpSpPr>
            <p:cNvPr id="62" name="Group 61"/>
            <p:cNvGrpSpPr/>
            <p:nvPr/>
          </p:nvGrpSpPr>
          <p:grpSpPr>
            <a:xfrm>
              <a:off x="8360294" y="3700689"/>
              <a:ext cx="1184552" cy="573540"/>
              <a:chOff x="6975854" y="3690241"/>
              <a:chExt cx="1138992" cy="551481"/>
            </a:xfrm>
          </p:grpSpPr>
          <p:sp>
            <p:nvSpPr>
              <p:cNvPr id="66" name="Rounded Rectangle 65"/>
              <p:cNvSpPr>
                <a:spLocks noChangeAspect="1"/>
              </p:cNvSpPr>
              <p:nvPr/>
            </p:nvSpPr>
            <p:spPr>
              <a:xfrm>
                <a:off x="6975854" y="3695700"/>
                <a:ext cx="1138992" cy="535530"/>
              </a:xfrm>
              <a:prstGeom prst="roundRect">
                <a:avLst/>
              </a:prstGeom>
              <a:solidFill>
                <a:srgbClr val="C00000"/>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chemeClr val="accent4"/>
                  </a:solidFill>
                </a:endParaRPr>
              </a:p>
            </p:txBody>
          </p:sp>
          <p:sp>
            <p:nvSpPr>
              <p:cNvPr id="67" name="TextBox 66"/>
              <p:cNvSpPr txBox="1"/>
              <p:nvPr/>
            </p:nvSpPr>
            <p:spPr>
              <a:xfrm>
                <a:off x="7106798" y="3690241"/>
                <a:ext cx="868989" cy="551481"/>
              </a:xfrm>
              <a:prstGeom prst="rect">
                <a:avLst/>
              </a:prstGeom>
              <a:solidFill>
                <a:srgbClr val="C00000"/>
              </a:solidFill>
            </p:spPr>
            <p:txBody>
              <a:bodyPr wrap="none" lIns="0" tIns="0" rIns="0" bIns="0" rtlCol="0" anchor="ctr">
                <a:noAutofit/>
              </a:bodyPr>
              <a:lstStyle/>
              <a:p>
                <a:pPr>
                  <a:lnSpc>
                    <a:spcPct val="90000"/>
                  </a:lnSpc>
                </a:pPr>
                <a:r>
                  <a:rPr lang="en-US" sz="1600" b="1" err="1">
                    <a:solidFill>
                      <a:schemeClr val="bg1"/>
                    </a:solidFill>
                    <a:latin typeface="Arial"/>
                    <a:cs typeface="Arial"/>
                  </a:rPr>
                  <a:t>WebLogic</a:t>
                </a:r>
                <a:endParaRPr lang="en-US" sz="1600" b="1">
                  <a:solidFill>
                    <a:schemeClr val="bg1"/>
                  </a:solidFill>
                  <a:latin typeface="Arial"/>
                  <a:cs typeface="Arial"/>
                </a:endParaRPr>
              </a:p>
            </p:txBody>
          </p:sp>
        </p:grpSp>
        <p:grpSp>
          <p:nvGrpSpPr>
            <p:cNvPr id="63" name="Group 62"/>
            <p:cNvGrpSpPr/>
            <p:nvPr/>
          </p:nvGrpSpPr>
          <p:grpSpPr>
            <a:xfrm>
              <a:off x="9905630" y="3700689"/>
              <a:ext cx="1184552" cy="573540"/>
              <a:chOff x="6975854" y="3690241"/>
              <a:chExt cx="1138992" cy="551481"/>
            </a:xfrm>
          </p:grpSpPr>
          <p:sp>
            <p:nvSpPr>
              <p:cNvPr id="64" name="Rounded Rectangle 63"/>
              <p:cNvSpPr>
                <a:spLocks noChangeAspect="1"/>
              </p:cNvSpPr>
              <p:nvPr/>
            </p:nvSpPr>
            <p:spPr>
              <a:xfrm>
                <a:off x="6975854" y="3695700"/>
                <a:ext cx="1138992" cy="535530"/>
              </a:xfrm>
              <a:prstGeom prst="roundRect">
                <a:avLst/>
              </a:prstGeom>
              <a:solidFill>
                <a:srgbClr val="C00000"/>
              </a:solidFill>
              <a:ln w="19050" cmpd="sng">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a:solidFill>
                    <a:schemeClr val="accent4"/>
                  </a:solidFill>
                </a:endParaRPr>
              </a:p>
            </p:txBody>
          </p:sp>
          <p:sp>
            <p:nvSpPr>
              <p:cNvPr id="65" name="TextBox 64"/>
              <p:cNvSpPr txBox="1"/>
              <p:nvPr/>
            </p:nvSpPr>
            <p:spPr>
              <a:xfrm>
                <a:off x="7106798" y="3690241"/>
                <a:ext cx="868989" cy="551481"/>
              </a:xfrm>
              <a:prstGeom prst="rect">
                <a:avLst/>
              </a:prstGeom>
              <a:solidFill>
                <a:srgbClr val="C00000"/>
              </a:solidFill>
            </p:spPr>
            <p:txBody>
              <a:bodyPr wrap="none" lIns="0" tIns="0" rIns="0" bIns="0" rtlCol="0" anchor="ctr">
                <a:noAutofit/>
              </a:bodyPr>
              <a:lstStyle/>
              <a:p>
                <a:pPr>
                  <a:lnSpc>
                    <a:spcPct val="90000"/>
                  </a:lnSpc>
                </a:pPr>
                <a:r>
                  <a:rPr lang="en-US" sz="1600" b="1" dirty="0">
                    <a:solidFill>
                      <a:schemeClr val="bg1"/>
                    </a:solidFill>
                    <a:latin typeface="Arial"/>
                    <a:cs typeface="Arial"/>
                  </a:rPr>
                  <a:t>WebLogic</a:t>
                </a:r>
              </a:p>
            </p:txBody>
          </p:sp>
        </p:grpSp>
      </p:grpSp>
      <p:cxnSp>
        <p:nvCxnSpPr>
          <p:cNvPr id="6" name="Straight Arrow Connector 5"/>
          <p:cNvCxnSpPr>
            <a:stCxn id="15" idx="0"/>
            <a:endCxn id="2" idx="2"/>
          </p:cNvCxnSpPr>
          <p:nvPr/>
        </p:nvCxnSpPr>
        <p:spPr>
          <a:xfrm flipH="1" flipV="1">
            <a:off x="7428573" y="3537183"/>
            <a:ext cx="1369759" cy="393207"/>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367" y="2171206"/>
            <a:ext cx="1760411" cy="1365976"/>
          </a:xfrm>
          <a:prstGeom prst="rect">
            <a:avLst/>
          </a:prstGeom>
        </p:spPr>
      </p:pic>
      <p:sp>
        <p:nvSpPr>
          <p:cNvPr id="36" name="Oval 35"/>
          <p:cNvSpPr>
            <a:spLocks noChangeAspect="1"/>
          </p:cNvSpPr>
          <p:nvPr/>
        </p:nvSpPr>
        <p:spPr>
          <a:xfrm>
            <a:off x="8678952" y="2618362"/>
            <a:ext cx="1789782" cy="613559"/>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Operator</a:t>
            </a:r>
          </a:p>
        </p:txBody>
      </p:sp>
      <p:sp>
        <p:nvSpPr>
          <p:cNvPr id="39" name="Rounded Rectangle 38"/>
          <p:cNvSpPr/>
          <p:nvPr/>
        </p:nvSpPr>
        <p:spPr bwMode="gray">
          <a:xfrm>
            <a:off x="6466131" y="3982796"/>
            <a:ext cx="4953096" cy="1617905"/>
          </a:xfrm>
          <a:prstGeom prst="roundRect">
            <a:avLst/>
          </a:prstGeom>
          <a:noFill/>
          <a:ln w="38100" cmpd="sng">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err="1"/>
          </a:p>
        </p:txBody>
      </p:sp>
      <p:sp>
        <p:nvSpPr>
          <p:cNvPr id="55" name="Rounded Rectangle 54"/>
          <p:cNvSpPr/>
          <p:nvPr/>
        </p:nvSpPr>
        <p:spPr bwMode="gray">
          <a:xfrm>
            <a:off x="6242819" y="1682686"/>
            <a:ext cx="5349240" cy="4294045"/>
          </a:xfrm>
          <a:prstGeom prst="roundRect">
            <a:avLst/>
          </a:prstGeom>
          <a:noFill/>
          <a:ln w="38100"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err="1"/>
          </a:p>
        </p:txBody>
      </p:sp>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79398" y="1644181"/>
            <a:ext cx="702961" cy="684703"/>
          </a:xfrm>
          <a:prstGeom prst="rect">
            <a:avLst/>
          </a:prstGeom>
        </p:spPr>
      </p:pic>
    </p:spTree>
    <p:extLst>
      <p:ext uri="{BB962C8B-B14F-4D97-AF65-F5344CB8AC3E}">
        <p14:creationId xmlns:p14="http://schemas.microsoft.com/office/powerpoint/2010/main" val="213119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Kibana</a:t>
            </a:r>
            <a:r>
              <a:rPr lang="en-US" sz="2800" dirty="0" smtClean="0"/>
              <a:t> Dashboards</a:t>
            </a:r>
            <a:endParaRPr lang="en-US" sz="28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4303" y="1690689"/>
            <a:ext cx="8071945" cy="4615518"/>
          </a:xfrm>
        </p:spPr>
      </p:pic>
    </p:spTree>
    <p:extLst>
      <p:ext uri="{BB962C8B-B14F-4D97-AF65-F5344CB8AC3E}">
        <p14:creationId xmlns:p14="http://schemas.microsoft.com/office/powerpoint/2010/main" val="15941076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422434" y="201637"/>
            <a:ext cx="11122303" cy="888768"/>
          </a:xfrm>
          <a:prstGeom prst="rect">
            <a:avLst/>
          </a:prstGeom>
        </p:spPr>
        <p:txBody>
          <a:bodyPr>
            <a:normAutofit/>
          </a:bodyPr>
          <a:lstStyle/>
          <a:p>
            <a:r>
              <a:rPr lang="en-US" sz="2800" dirty="0" smtClean="0"/>
              <a:t>WebLogic Image Tool</a:t>
            </a:r>
            <a:endParaRPr sz="2800"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3"/>
          <a:stretch>
            <a:fillRect/>
          </a:stretch>
        </p:blipFill>
        <p:spPr>
          <a:xfrm>
            <a:off x="9598656" y="2002397"/>
            <a:ext cx="2350529" cy="4344615"/>
          </a:xfrm>
          <a:prstGeom prst="rect">
            <a:avLst/>
          </a:prstGeom>
        </p:spPr>
      </p:pic>
      <p:sp>
        <p:nvSpPr>
          <p:cNvPr id="123" name="TextBox 122">
            <a:extLst>
              <a:ext uri="{FF2B5EF4-FFF2-40B4-BE49-F238E27FC236}">
                <a16:creationId xmlns:a16="http://schemas.microsoft.com/office/drawing/2014/main" xmlns="" id="{34ADEA44-FFED-A846-A26A-71AE3116AD90}"/>
              </a:ext>
            </a:extLst>
          </p:cNvPr>
          <p:cNvSpPr txBox="1"/>
          <p:nvPr/>
        </p:nvSpPr>
        <p:spPr>
          <a:xfrm>
            <a:off x="9906128" y="1698642"/>
            <a:ext cx="1735585" cy="191060"/>
          </a:xfrm>
          <a:prstGeom prst="rect">
            <a:avLst/>
          </a:prstGeom>
          <a:noFill/>
        </p:spPr>
        <p:txBody>
          <a:bodyPr wrap="square" lIns="0" tIns="0" rIns="0" bIns="0" rtlCol="0">
            <a:noAutofit/>
          </a:bodyPr>
          <a:lstStyle/>
          <a:p>
            <a:pPr algn="ctr">
              <a:lnSpc>
                <a:spcPct val="90000"/>
              </a:lnSpc>
            </a:pPr>
            <a:r>
              <a:rPr lang="en-US" sz="1400" dirty="0"/>
              <a:t>Repository</a:t>
            </a:r>
          </a:p>
        </p:txBody>
      </p:sp>
      <p:cxnSp>
        <p:nvCxnSpPr>
          <p:cNvPr id="128" name="Straight Arrow Connector 127">
            <a:extLst>
              <a:ext uri="{FF2B5EF4-FFF2-40B4-BE49-F238E27FC236}">
                <a16:creationId xmlns:a16="http://schemas.microsoft.com/office/drawing/2014/main" xmlns="" id="{94F21A84-EADA-704E-95F1-19A5D5B87C74}"/>
              </a:ext>
            </a:extLst>
          </p:cNvPr>
          <p:cNvCxnSpPr>
            <a:cxnSpLocks/>
            <a:stCxn id="3" idx="3"/>
          </p:cNvCxnSpPr>
          <p:nvPr/>
        </p:nvCxnSpPr>
        <p:spPr>
          <a:xfrm flipV="1">
            <a:off x="3467657" y="4422415"/>
            <a:ext cx="967097" cy="7875"/>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49" name="Picture 1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951" y="2303045"/>
            <a:ext cx="417939" cy="373768"/>
          </a:xfrm>
          <a:prstGeom prst="rect">
            <a:avLst/>
          </a:prstGeom>
        </p:spPr>
      </p:pic>
      <p:sp>
        <p:nvSpPr>
          <p:cNvPr id="151" name="Rectangle 150"/>
          <p:cNvSpPr/>
          <p:nvPr/>
        </p:nvSpPr>
        <p:spPr bwMode="gray">
          <a:xfrm>
            <a:off x="10385594" y="2921141"/>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3" name="TextBox 2"/>
          <p:cNvSpPr txBox="1"/>
          <p:nvPr/>
        </p:nvSpPr>
        <p:spPr>
          <a:xfrm>
            <a:off x="1929112" y="4093528"/>
            <a:ext cx="1538545" cy="673522"/>
          </a:xfrm>
          <a:prstGeom prst="rect">
            <a:avLst/>
          </a:prstGeom>
          <a:solidFill>
            <a:schemeClr val="accent5">
              <a:lumMod val="20000"/>
              <a:lumOff val="80000"/>
            </a:schemeClr>
          </a:solidFill>
          <a:ln>
            <a:solidFill>
              <a:schemeClr val="accent5">
                <a:lumMod val="60000"/>
                <a:lumOff val="40000"/>
              </a:schemeClr>
            </a:solidFill>
          </a:ln>
        </p:spPr>
        <p:txBody>
          <a:bodyPr wrap="square" lIns="0" tIns="0" rIns="0" bIns="0" rtlCol="0" anchor="ctr">
            <a:noAutofit/>
          </a:bodyPr>
          <a:lstStyle/>
          <a:p>
            <a:pPr algn="ctr">
              <a:lnSpc>
                <a:spcPct val="90000"/>
              </a:lnSpc>
            </a:pPr>
            <a:r>
              <a:rPr lang="en-US" sz="1600" dirty="0" smtClean="0"/>
              <a:t>Create new image image and Patch</a:t>
            </a:r>
            <a:endParaRPr lang="en-US" sz="1600" dirty="0"/>
          </a:p>
        </p:txBody>
      </p:sp>
      <p:cxnSp>
        <p:nvCxnSpPr>
          <p:cNvPr id="28" name="Straight Arrow Connector 27">
            <a:extLst>
              <a:ext uri="{FF2B5EF4-FFF2-40B4-BE49-F238E27FC236}">
                <a16:creationId xmlns:a16="http://schemas.microsoft.com/office/drawing/2014/main" xmlns="" id="{94F21A84-EADA-704E-95F1-19A5D5B87C74}"/>
              </a:ext>
            </a:extLst>
          </p:cNvPr>
          <p:cNvCxnSpPr>
            <a:cxnSpLocks/>
          </p:cNvCxnSpPr>
          <p:nvPr/>
        </p:nvCxnSpPr>
        <p:spPr>
          <a:xfrm flipH="1">
            <a:off x="5533678" y="1826441"/>
            <a:ext cx="408" cy="713129"/>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702846" y="1941751"/>
            <a:ext cx="1863524" cy="432771"/>
          </a:xfrm>
          <a:prstGeom prst="rect">
            <a:avLst/>
          </a:prstGeom>
          <a:noFill/>
        </p:spPr>
        <p:txBody>
          <a:bodyPr wrap="square" lIns="0" tIns="0" rIns="0" bIns="0" rtlCol="0">
            <a:noAutofit/>
          </a:bodyPr>
          <a:lstStyle/>
          <a:p>
            <a:pPr>
              <a:lnSpc>
                <a:spcPct val="90000"/>
              </a:lnSpc>
            </a:pPr>
            <a:r>
              <a:rPr lang="is-IS" sz="1200" dirty="0"/>
              <a:t>Download</a:t>
            </a:r>
          </a:p>
          <a:p>
            <a:pPr>
              <a:lnSpc>
                <a:spcPct val="90000"/>
              </a:lnSpc>
            </a:pPr>
            <a:r>
              <a:rPr lang="en-US" sz="1200" dirty="0" smtClean="0"/>
              <a:t>patches</a:t>
            </a:r>
            <a:endParaRPr lang="en-US" sz="1200" dirty="0">
              <a:solidFill>
                <a:schemeClr val="bg1"/>
              </a:solidFill>
            </a:endParaRPr>
          </a:p>
          <a:p>
            <a:pPr>
              <a:lnSpc>
                <a:spcPct val="90000"/>
              </a:lnSpc>
            </a:pPr>
            <a:endParaRPr lang="en-US" sz="1200" dirty="0"/>
          </a:p>
        </p:txBody>
      </p:sp>
      <p:sp>
        <p:nvSpPr>
          <p:cNvPr id="7" name="Rectangle 6"/>
          <p:cNvSpPr/>
          <p:nvPr/>
        </p:nvSpPr>
        <p:spPr bwMode="gray">
          <a:xfrm>
            <a:off x="4304028" y="991020"/>
            <a:ext cx="2409098" cy="868101"/>
          </a:xfrm>
          <a:prstGeom prst="rect">
            <a:avLst/>
          </a:prstGeom>
          <a:solidFill>
            <a:srgbClr val="FF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My Oracle Support</a:t>
            </a:r>
          </a:p>
        </p:txBody>
      </p:sp>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4480284" y="2539569"/>
            <a:ext cx="2106789" cy="3807443"/>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WLS Image Tool</a:t>
            </a:r>
          </a:p>
        </p:txBody>
      </p:sp>
      <p:sp>
        <p:nvSpPr>
          <p:cNvPr id="44" name="Rectangle 43"/>
          <p:cNvSpPr/>
          <p:nvPr/>
        </p:nvSpPr>
        <p:spPr bwMode="gray">
          <a:xfrm>
            <a:off x="10042387" y="4402165"/>
            <a:ext cx="1463067" cy="525633"/>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bg1"/>
                </a:solidFill>
              </a:rPr>
              <a:t>WLS 12.2.1.3 patched Binary Image</a:t>
            </a:r>
          </a:p>
        </p:txBody>
      </p:sp>
      <p:cxnSp>
        <p:nvCxnSpPr>
          <p:cNvPr id="75" name="Straight Arrow Connector 74">
            <a:extLst>
              <a:ext uri="{FF2B5EF4-FFF2-40B4-BE49-F238E27FC236}">
                <a16:creationId xmlns:a16="http://schemas.microsoft.com/office/drawing/2014/main" xmlns="" id="{94F21A84-EADA-704E-95F1-19A5D5B87C74}"/>
              </a:ext>
            </a:extLst>
          </p:cNvPr>
          <p:cNvCxnSpPr>
            <a:cxnSpLocks/>
          </p:cNvCxnSpPr>
          <p:nvPr/>
        </p:nvCxnSpPr>
        <p:spPr>
          <a:xfrm>
            <a:off x="6594505" y="4593857"/>
            <a:ext cx="3311623" cy="41643"/>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2222094" y="2786718"/>
            <a:ext cx="1180617" cy="211693"/>
          </a:xfrm>
          <a:prstGeom prst="rect">
            <a:avLst/>
          </a:prstGeom>
          <a:noFill/>
        </p:spPr>
        <p:txBody>
          <a:bodyPr wrap="square" lIns="0" tIns="0" rIns="0" bIns="0" rtlCol="0">
            <a:noAutofit/>
          </a:bodyPr>
          <a:lstStyle/>
          <a:p>
            <a:pPr>
              <a:lnSpc>
                <a:spcPct val="90000"/>
              </a:lnSpc>
            </a:pPr>
            <a:r>
              <a:rPr lang="en-US" dirty="0"/>
              <a:t>Use Cases</a:t>
            </a:r>
          </a:p>
        </p:txBody>
      </p:sp>
      <p:sp>
        <p:nvSpPr>
          <p:cNvPr id="39" name="Text Box 3">
            <a:extLst>
              <a:ext uri="{FF2B5EF4-FFF2-40B4-BE49-F238E27FC236}">
                <a16:creationId xmlns:a16="http://schemas.microsoft.com/office/drawing/2014/main" xmlns="" id="{8BC011D3-43C2-4BA3-97B3-433AD5AE882C}"/>
              </a:ext>
            </a:extLst>
          </p:cNvPr>
          <p:cNvSpPr txBox="1">
            <a:spLocks noChangeArrowheads="1"/>
          </p:cNvSpPr>
          <p:nvPr/>
        </p:nvSpPr>
        <p:spPr bwMode="auto">
          <a:xfrm>
            <a:off x="4585900" y="5246579"/>
            <a:ext cx="1891854" cy="253505"/>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a:solidFill>
                  <a:schemeClr val="bg1"/>
                </a:solidFill>
                <a:latin typeface="Oracle Sans Light" panose="020B0403020204020204" pitchFamily="34" charset="0"/>
                <a:cs typeface="Oracle Sans Light" panose="020B0403020204020204" pitchFamily="34" charset="0"/>
              </a:rPr>
              <a:t>Oracle Linux</a:t>
            </a:r>
          </a:p>
        </p:txBody>
      </p:sp>
      <p:sp>
        <p:nvSpPr>
          <p:cNvPr id="40" name="Text Box 4">
            <a:extLst>
              <a:ext uri="{FF2B5EF4-FFF2-40B4-BE49-F238E27FC236}">
                <a16:creationId xmlns:a16="http://schemas.microsoft.com/office/drawing/2014/main" xmlns="" id="{0A1A70ED-7611-48BF-822A-0515780231D9}"/>
              </a:ext>
            </a:extLst>
          </p:cNvPr>
          <p:cNvSpPr txBox="1">
            <a:spLocks noChangeArrowheads="1"/>
          </p:cNvSpPr>
          <p:nvPr/>
        </p:nvSpPr>
        <p:spPr bwMode="auto">
          <a:xfrm>
            <a:off x="4585900" y="4180642"/>
            <a:ext cx="1891854" cy="326328"/>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WebLogic binaries</a:t>
            </a:r>
            <a:endParaRPr lang="en-US" sz="1600" dirty="0">
              <a:solidFill>
                <a:schemeClr val="bg1"/>
              </a:solidFill>
              <a:latin typeface="Oracle Sans Light" panose="020B0403020204020204" pitchFamily="34" charset="0"/>
              <a:cs typeface="Oracle Sans Light" panose="020B0403020204020204" pitchFamily="34" charset="0"/>
            </a:endParaRPr>
          </a:p>
        </p:txBody>
      </p:sp>
      <p:sp>
        <p:nvSpPr>
          <p:cNvPr id="41" name="Text Box 5">
            <a:extLst>
              <a:ext uri="{FF2B5EF4-FFF2-40B4-BE49-F238E27FC236}">
                <a16:creationId xmlns:a16="http://schemas.microsoft.com/office/drawing/2014/main" xmlns="" id="{385C6614-CA86-47BB-8CB8-EC7F8BC65954}"/>
              </a:ext>
            </a:extLst>
          </p:cNvPr>
          <p:cNvSpPr txBox="1">
            <a:spLocks noChangeArrowheads="1"/>
          </p:cNvSpPr>
          <p:nvPr/>
        </p:nvSpPr>
        <p:spPr bwMode="auto">
          <a:xfrm>
            <a:off x="4585900" y="4734666"/>
            <a:ext cx="1891854" cy="318868"/>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a:solidFill>
                  <a:schemeClr val="bg1"/>
                </a:solidFill>
                <a:latin typeface="Oracle Sans Light" panose="020B0403020204020204" pitchFamily="34" charset="0"/>
                <a:cs typeface="Oracle Sans Light" panose="020B0403020204020204" pitchFamily="34" charset="0"/>
              </a:rPr>
              <a:t>Server JRE</a:t>
            </a:r>
          </a:p>
        </p:txBody>
      </p:sp>
      <p:sp>
        <p:nvSpPr>
          <p:cNvPr id="49" name="Text Box 5">
            <a:extLst>
              <a:ext uri="{FF2B5EF4-FFF2-40B4-BE49-F238E27FC236}">
                <a16:creationId xmlns:a16="http://schemas.microsoft.com/office/drawing/2014/main" xmlns="" id="{385C6614-CA86-47BB-8CB8-EC7F8BC65954}"/>
              </a:ext>
            </a:extLst>
          </p:cNvPr>
          <p:cNvSpPr txBox="1">
            <a:spLocks noChangeArrowheads="1"/>
          </p:cNvSpPr>
          <p:nvPr/>
        </p:nvSpPr>
        <p:spPr bwMode="auto">
          <a:xfrm>
            <a:off x="4604500" y="3605818"/>
            <a:ext cx="1891854" cy="318868"/>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Patches </a:t>
            </a:r>
            <a:endParaRPr lang="en-US" sz="1600" b="1" dirty="0">
              <a:solidFill>
                <a:schemeClr val="bg1"/>
              </a:solidFill>
              <a:latin typeface="Oracle Sans Light" panose="020B0403020204020204" pitchFamily="34" charset="0"/>
              <a:cs typeface="Oracle Sans Light" panose="020B0403020204020204" pitchFamily="34" charset="0"/>
            </a:endParaRPr>
          </a:p>
        </p:txBody>
      </p:sp>
      <p:sp>
        <p:nvSpPr>
          <p:cNvPr id="5" name="TextBox 4"/>
          <p:cNvSpPr txBox="1"/>
          <p:nvPr/>
        </p:nvSpPr>
        <p:spPr>
          <a:xfrm>
            <a:off x="3565429" y="3657807"/>
            <a:ext cx="914855" cy="400110"/>
          </a:xfrm>
          <a:prstGeom prst="rect">
            <a:avLst/>
          </a:prstGeom>
          <a:noFill/>
        </p:spPr>
        <p:txBody>
          <a:bodyPr wrap="square" rtlCol="0">
            <a:spAutoFit/>
          </a:bodyPr>
          <a:lstStyle/>
          <a:p>
            <a:pPr algn="l"/>
            <a:r>
              <a:rPr lang="en-US" sz="1000" dirty="0" smtClean="0">
                <a:latin typeface="Oracle Sans Light" panose="020B0403020204020204" pitchFamily="34" charset="0"/>
                <a:cs typeface="Oracle Sans Light" panose="020B0403020204020204" pitchFamily="34" charset="0"/>
              </a:rPr>
              <a:t>MOS Credentials</a:t>
            </a:r>
          </a:p>
        </p:txBody>
      </p:sp>
    </p:spTree>
    <p:extLst>
      <p:ext uri="{BB962C8B-B14F-4D97-AF65-F5344CB8AC3E}">
        <p14:creationId xmlns:p14="http://schemas.microsoft.com/office/powerpoint/2010/main" val="10385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416899" y="230366"/>
            <a:ext cx="11122303" cy="888768"/>
          </a:xfrm>
          <a:prstGeom prst="rect">
            <a:avLst/>
          </a:prstGeom>
        </p:spPr>
        <p:txBody>
          <a:bodyPr>
            <a:normAutofit/>
          </a:bodyPr>
          <a:lstStyle/>
          <a:p>
            <a:r>
              <a:rPr lang="en-US" sz="2800" dirty="0" smtClean="0"/>
              <a:t>WebLogic Image Tool</a:t>
            </a:r>
            <a:endParaRPr sz="2800"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3"/>
          <a:stretch>
            <a:fillRect/>
          </a:stretch>
        </p:blipFill>
        <p:spPr>
          <a:xfrm>
            <a:off x="9598656" y="2002397"/>
            <a:ext cx="2350529" cy="4344615"/>
          </a:xfrm>
          <a:prstGeom prst="rect">
            <a:avLst/>
          </a:prstGeom>
        </p:spPr>
      </p:pic>
      <p:sp>
        <p:nvSpPr>
          <p:cNvPr id="123" name="TextBox 122">
            <a:extLst>
              <a:ext uri="{FF2B5EF4-FFF2-40B4-BE49-F238E27FC236}">
                <a16:creationId xmlns:a16="http://schemas.microsoft.com/office/drawing/2014/main" xmlns="" id="{34ADEA44-FFED-A846-A26A-71AE3116AD90}"/>
              </a:ext>
            </a:extLst>
          </p:cNvPr>
          <p:cNvSpPr txBox="1"/>
          <p:nvPr/>
        </p:nvSpPr>
        <p:spPr>
          <a:xfrm>
            <a:off x="9906128" y="1698642"/>
            <a:ext cx="1735585" cy="191060"/>
          </a:xfrm>
          <a:prstGeom prst="rect">
            <a:avLst/>
          </a:prstGeom>
          <a:noFill/>
        </p:spPr>
        <p:txBody>
          <a:bodyPr wrap="square" lIns="0" tIns="0" rIns="0" bIns="0" rtlCol="0">
            <a:noAutofit/>
          </a:bodyPr>
          <a:lstStyle/>
          <a:p>
            <a:pPr algn="ctr">
              <a:lnSpc>
                <a:spcPct val="90000"/>
              </a:lnSpc>
            </a:pPr>
            <a:r>
              <a:rPr lang="en-US" sz="1400" dirty="0"/>
              <a:t>Repository</a:t>
            </a:r>
          </a:p>
        </p:txBody>
      </p:sp>
      <p:cxnSp>
        <p:nvCxnSpPr>
          <p:cNvPr id="128" name="Straight Arrow Connector 127">
            <a:extLst>
              <a:ext uri="{FF2B5EF4-FFF2-40B4-BE49-F238E27FC236}">
                <a16:creationId xmlns:a16="http://schemas.microsoft.com/office/drawing/2014/main" xmlns="" id="{94F21A84-EADA-704E-95F1-19A5D5B87C74}"/>
              </a:ext>
            </a:extLst>
          </p:cNvPr>
          <p:cNvCxnSpPr>
            <a:cxnSpLocks/>
            <a:stCxn id="3" idx="3"/>
          </p:cNvCxnSpPr>
          <p:nvPr/>
        </p:nvCxnSpPr>
        <p:spPr>
          <a:xfrm flipV="1">
            <a:off x="3467657" y="4422415"/>
            <a:ext cx="967097" cy="7875"/>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49" name="Picture 1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951" y="2303045"/>
            <a:ext cx="417939" cy="373768"/>
          </a:xfrm>
          <a:prstGeom prst="rect">
            <a:avLst/>
          </a:prstGeom>
        </p:spPr>
      </p:pic>
      <p:sp>
        <p:nvSpPr>
          <p:cNvPr id="151" name="Rectangle 150"/>
          <p:cNvSpPr/>
          <p:nvPr/>
        </p:nvSpPr>
        <p:spPr bwMode="gray">
          <a:xfrm>
            <a:off x="10385594" y="2921141"/>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3" name="TextBox 2"/>
          <p:cNvSpPr txBox="1"/>
          <p:nvPr/>
        </p:nvSpPr>
        <p:spPr>
          <a:xfrm>
            <a:off x="1929112" y="4093528"/>
            <a:ext cx="1538545" cy="673522"/>
          </a:xfrm>
          <a:prstGeom prst="rect">
            <a:avLst/>
          </a:prstGeom>
          <a:solidFill>
            <a:schemeClr val="accent5">
              <a:lumMod val="20000"/>
              <a:lumOff val="80000"/>
            </a:schemeClr>
          </a:solidFill>
          <a:ln>
            <a:solidFill>
              <a:schemeClr val="accent5">
                <a:lumMod val="60000"/>
                <a:lumOff val="40000"/>
              </a:schemeClr>
            </a:solidFill>
          </a:ln>
        </p:spPr>
        <p:txBody>
          <a:bodyPr wrap="square" lIns="0" tIns="0" rIns="0" bIns="0" rtlCol="0" anchor="ctr">
            <a:noAutofit/>
          </a:bodyPr>
          <a:lstStyle/>
          <a:p>
            <a:pPr algn="ctr">
              <a:lnSpc>
                <a:spcPct val="90000"/>
              </a:lnSpc>
            </a:pPr>
            <a:r>
              <a:rPr lang="en-US" sz="1600" dirty="0"/>
              <a:t>Update existing image and Patch</a:t>
            </a:r>
          </a:p>
        </p:txBody>
      </p:sp>
      <p:cxnSp>
        <p:nvCxnSpPr>
          <p:cNvPr id="28" name="Straight Arrow Connector 27">
            <a:extLst>
              <a:ext uri="{FF2B5EF4-FFF2-40B4-BE49-F238E27FC236}">
                <a16:creationId xmlns:a16="http://schemas.microsoft.com/office/drawing/2014/main" xmlns="" id="{94F21A84-EADA-704E-95F1-19A5D5B87C74}"/>
              </a:ext>
            </a:extLst>
          </p:cNvPr>
          <p:cNvCxnSpPr>
            <a:cxnSpLocks/>
          </p:cNvCxnSpPr>
          <p:nvPr/>
        </p:nvCxnSpPr>
        <p:spPr>
          <a:xfrm flipH="1">
            <a:off x="5533678" y="1826441"/>
            <a:ext cx="408" cy="713129"/>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702846" y="1941751"/>
            <a:ext cx="1863524" cy="432771"/>
          </a:xfrm>
          <a:prstGeom prst="rect">
            <a:avLst/>
          </a:prstGeom>
          <a:noFill/>
        </p:spPr>
        <p:txBody>
          <a:bodyPr wrap="square" lIns="0" tIns="0" rIns="0" bIns="0" rtlCol="0">
            <a:noAutofit/>
          </a:bodyPr>
          <a:lstStyle/>
          <a:p>
            <a:pPr>
              <a:lnSpc>
                <a:spcPct val="90000"/>
              </a:lnSpc>
            </a:pPr>
            <a:r>
              <a:rPr lang="is-IS" sz="1200" dirty="0"/>
              <a:t>Download</a:t>
            </a:r>
          </a:p>
          <a:p>
            <a:pPr>
              <a:lnSpc>
                <a:spcPct val="90000"/>
              </a:lnSpc>
            </a:pPr>
            <a:r>
              <a:rPr lang="en-US" sz="1200" dirty="0" smtClean="0"/>
              <a:t>patches</a:t>
            </a:r>
            <a:endParaRPr lang="en-US" sz="1200" dirty="0">
              <a:solidFill>
                <a:schemeClr val="bg1"/>
              </a:solidFill>
            </a:endParaRPr>
          </a:p>
          <a:p>
            <a:pPr>
              <a:lnSpc>
                <a:spcPct val="90000"/>
              </a:lnSpc>
            </a:pPr>
            <a:endParaRPr lang="en-US" sz="1200" dirty="0"/>
          </a:p>
        </p:txBody>
      </p:sp>
      <p:sp>
        <p:nvSpPr>
          <p:cNvPr id="7" name="Rectangle 6"/>
          <p:cNvSpPr/>
          <p:nvPr/>
        </p:nvSpPr>
        <p:spPr bwMode="gray">
          <a:xfrm>
            <a:off x="4304028" y="991020"/>
            <a:ext cx="2409098" cy="868101"/>
          </a:xfrm>
          <a:prstGeom prst="rect">
            <a:avLst/>
          </a:prstGeom>
          <a:solidFill>
            <a:srgbClr val="FF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My Oracle Support</a:t>
            </a:r>
          </a:p>
        </p:txBody>
      </p:sp>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4480284" y="2539569"/>
            <a:ext cx="2106789" cy="3807443"/>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WLS Image Tool</a:t>
            </a:r>
          </a:p>
        </p:txBody>
      </p:sp>
      <p:sp>
        <p:nvSpPr>
          <p:cNvPr id="44" name="Rectangle 43"/>
          <p:cNvSpPr/>
          <p:nvPr/>
        </p:nvSpPr>
        <p:spPr bwMode="gray">
          <a:xfrm>
            <a:off x="10076135" y="3706711"/>
            <a:ext cx="1463067" cy="525633"/>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smtClean="0">
                <a:solidFill>
                  <a:schemeClr val="bg1"/>
                </a:solidFill>
              </a:rPr>
              <a:t>WLS 12.2.1.3 patched Binary Image</a:t>
            </a:r>
            <a:endParaRPr lang="en-US" sz="1000" dirty="0">
              <a:solidFill>
                <a:schemeClr val="bg1"/>
              </a:solidFill>
            </a:endParaRPr>
          </a:p>
        </p:txBody>
      </p:sp>
      <p:cxnSp>
        <p:nvCxnSpPr>
          <p:cNvPr id="75" name="Straight Arrow Connector 74">
            <a:extLst>
              <a:ext uri="{FF2B5EF4-FFF2-40B4-BE49-F238E27FC236}">
                <a16:creationId xmlns:a16="http://schemas.microsoft.com/office/drawing/2014/main" xmlns="" id="{94F21A84-EADA-704E-95F1-19A5D5B87C74}"/>
              </a:ext>
            </a:extLst>
          </p:cNvPr>
          <p:cNvCxnSpPr>
            <a:cxnSpLocks/>
          </p:cNvCxnSpPr>
          <p:nvPr/>
        </p:nvCxnSpPr>
        <p:spPr>
          <a:xfrm>
            <a:off x="6587073" y="3754399"/>
            <a:ext cx="3370501" cy="197534"/>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2222094" y="2786718"/>
            <a:ext cx="1180617" cy="211693"/>
          </a:xfrm>
          <a:prstGeom prst="rect">
            <a:avLst/>
          </a:prstGeom>
          <a:noFill/>
        </p:spPr>
        <p:txBody>
          <a:bodyPr wrap="square" lIns="0" tIns="0" rIns="0" bIns="0" rtlCol="0">
            <a:noAutofit/>
          </a:bodyPr>
          <a:lstStyle/>
          <a:p>
            <a:pPr>
              <a:lnSpc>
                <a:spcPct val="90000"/>
              </a:lnSpc>
            </a:pPr>
            <a:r>
              <a:rPr lang="en-US" dirty="0"/>
              <a:t>Use Cases</a:t>
            </a:r>
          </a:p>
        </p:txBody>
      </p:sp>
      <p:sp>
        <p:nvSpPr>
          <p:cNvPr id="40" name="Text Box 4">
            <a:extLst>
              <a:ext uri="{FF2B5EF4-FFF2-40B4-BE49-F238E27FC236}">
                <a16:creationId xmlns:a16="http://schemas.microsoft.com/office/drawing/2014/main" xmlns="" id="{0A1A70ED-7611-48BF-822A-0515780231D9}"/>
              </a:ext>
            </a:extLst>
          </p:cNvPr>
          <p:cNvSpPr txBox="1">
            <a:spLocks noChangeArrowheads="1"/>
          </p:cNvSpPr>
          <p:nvPr/>
        </p:nvSpPr>
        <p:spPr bwMode="auto">
          <a:xfrm>
            <a:off x="4585900" y="4180642"/>
            <a:ext cx="1891854" cy="810292"/>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WebLogic 12.2.1.3 binary</a:t>
            </a:r>
            <a:endParaRPr lang="en-US" sz="1600" dirty="0">
              <a:solidFill>
                <a:schemeClr val="bg1"/>
              </a:solidFill>
              <a:latin typeface="Oracle Sans Light" panose="020B0403020204020204" pitchFamily="34" charset="0"/>
              <a:cs typeface="Oracle Sans Light" panose="020B0403020204020204" pitchFamily="34" charset="0"/>
            </a:endParaRPr>
          </a:p>
        </p:txBody>
      </p:sp>
      <p:sp>
        <p:nvSpPr>
          <p:cNvPr id="49" name="Text Box 5">
            <a:extLst>
              <a:ext uri="{FF2B5EF4-FFF2-40B4-BE49-F238E27FC236}">
                <a16:creationId xmlns:a16="http://schemas.microsoft.com/office/drawing/2014/main" xmlns="" id="{385C6614-CA86-47BB-8CB8-EC7F8BC65954}"/>
              </a:ext>
            </a:extLst>
          </p:cNvPr>
          <p:cNvSpPr txBox="1">
            <a:spLocks noChangeArrowheads="1"/>
          </p:cNvSpPr>
          <p:nvPr/>
        </p:nvSpPr>
        <p:spPr bwMode="auto">
          <a:xfrm>
            <a:off x="4604500" y="3605818"/>
            <a:ext cx="1891854" cy="318868"/>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Patches </a:t>
            </a:r>
            <a:endParaRPr lang="en-US" sz="1600" b="1" dirty="0">
              <a:solidFill>
                <a:schemeClr val="bg1"/>
              </a:solidFill>
              <a:latin typeface="Oracle Sans Light" panose="020B0403020204020204" pitchFamily="34" charset="0"/>
              <a:cs typeface="Oracle Sans Light" panose="020B0403020204020204" pitchFamily="34" charset="0"/>
            </a:endParaRPr>
          </a:p>
        </p:txBody>
      </p:sp>
      <p:sp>
        <p:nvSpPr>
          <p:cNvPr id="23" name="Rectangle 22"/>
          <p:cNvSpPr/>
          <p:nvPr/>
        </p:nvSpPr>
        <p:spPr bwMode="gray">
          <a:xfrm>
            <a:off x="10048634" y="4589974"/>
            <a:ext cx="1463067" cy="525633"/>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smtClean="0">
                <a:solidFill>
                  <a:schemeClr val="bg1"/>
                </a:solidFill>
              </a:rPr>
              <a:t>WLS 12.2.1.3 </a:t>
            </a:r>
          </a:p>
          <a:p>
            <a:pPr algn="ctr">
              <a:lnSpc>
                <a:spcPct val="90000"/>
              </a:lnSpc>
            </a:pPr>
            <a:r>
              <a:rPr lang="en-US" sz="1000" dirty="0" smtClean="0">
                <a:solidFill>
                  <a:schemeClr val="bg1"/>
                </a:solidFill>
              </a:rPr>
              <a:t>Binary Image</a:t>
            </a:r>
            <a:endParaRPr lang="en-US" sz="1000" dirty="0">
              <a:solidFill>
                <a:schemeClr val="bg1"/>
              </a:solidFill>
            </a:endParaRPr>
          </a:p>
        </p:txBody>
      </p:sp>
      <p:cxnSp>
        <p:nvCxnSpPr>
          <p:cNvPr id="24" name="Straight Arrow Connector 23">
            <a:extLst>
              <a:ext uri="{FF2B5EF4-FFF2-40B4-BE49-F238E27FC236}">
                <a16:creationId xmlns:a16="http://schemas.microsoft.com/office/drawing/2014/main" xmlns="" id="{94F21A84-EADA-704E-95F1-19A5D5B87C74}"/>
              </a:ext>
            </a:extLst>
          </p:cNvPr>
          <p:cNvCxnSpPr>
            <a:cxnSpLocks/>
          </p:cNvCxnSpPr>
          <p:nvPr/>
        </p:nvCxnSpPr>
        <p:spPr>
          <a:xfrm flipH="1" flipV="1">
            <a:off x="6470318" y="4650394"/>
            <a:ext cx="3435810" cy="18480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3565429" y="3657807"/>
            <a:ext cx="914855" cy="400110"/>
          </a:xfrm>
          <a:prstGeom prst="rect">
            <a:avLst/>
          </a:prstGeom>
          <a:noFill/>
        </p:spPr>
        <p:txBody>
          <a:bodyPr wrap="square" rtlCol="0">
            <a:spAutoFit/>
          </a:bodyPr>
          <a:lstStyle/>
          <a:p>
            <a:pPr algn="l"/>
            <a:r>
              <a:rPr lang="en-US" sz="1000" dirty="0" smtClean="0">
                <a:latin typeface="Oracle Sans Light" panose="020B0403020204020204" pitchFamily="34" charset="0"/>
                <a:cs typeface="Oracle Sans Light" panose="020B0403020204020204" pitchFamily="34" charset="0"/>
              </a:rPr>
              <a:t>MOS Credentials</a:t>
            </a:r>
          </a:p>
        </p:txBody>
      </p:sp>
    </p:spTree>
    <p:extLst>
      <p:ext uri="{BB962C8B-B14F-4D97-AF65-F5344CB8AC3E}">
        <p14:creationId xmlns:p14="http://schemas.microsoft.com/office/powerpoint/2010/main" val="143626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416899" y="230366"/>
            <a:ext cx="11122303" cy="888768"/>
          </a:xfrm>
          <a:prstGeom prst="rect">
            <a:avLst/>
          </a:prstGeom>
        </p:spPr>
        <p:txBody>
          <a:bodyPr>
            <a:normAutofit/>
          </a:bodyPr>
          <a:lstStyle/>
          <a:p>
            <a:r>
              <a:rPr lang="en-US" sz="2800" dirty="0" smtClean="0"/>
              <a:t>WebLogic Image Tool</a:t>
            </a:r>
            <a:endParaRPr sz="2800"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3"/>
          <a:stretch>
            <a:fillRect/>
          </a:stretch>
        </p:blipFill>
        <p:spPr>
          <a:xfrm>
            <a:off x="9598656" y="2002397"/>
            <a:ext cx="2350529" cy="4344615"/>
          </a:xfrm>
          <a:prstGeom prst="rect">
            <a:avLst/>
          </a:prstGeom>
        </p:spPr>
      </p:pic>
      <p:sp>
        <p:nvSpPr>
          <p:cNvPr id="123" name="TextBox 122">
            <a:extLst>
              <a:ext uri="{FF2B5EF4-FFF2-40B4-BE49-F238E27FC236}">
                <a16:creationId xmlns:a16="http://schemas.microsoft.com/office/drawing/2014/main" xmlns="" id="{34ADEA44-FFED-A846-A26A-71AE3116AD90}"/>
              </a:ext>
            </a:extLst>
          </p:cNvPr>
          <p:cNvSpPr txBox="1"/>
          <p:nvPr/>
        </p:nvSpPr>
        <p:spPr>
          <a:xfrm>
            <a:off x="9906128" y="1698642"/>
            <a:ext cx="1735585" cy="191060"/>
          </a:xfrm>
          <a:prstGeom prst="rect">
            <a:avLst/>
          </a:prstGeom>
          <a:noFill/>
        </p:spPr>
        <p:txBody>
          <a:bodyPr wrap="square" lIns="0" tIns="0" rIns="0" bIns="0" rtlCol="0">
            <a:noAutofit/>
          </a:bodyPr>
          <a:lstStyle/>
          <a:p>
            <a:pPr algn="ctr">
              <a:lnSpc>
                <a:spcPct val="90000"/>
              </a:lnSpc>
            </a:pPr>
            <a:r>
              <a:rPr lang="en-US" sz="1400" dirty="0"/>
              <a:t>Repository</a:t>
            </a:r>
          </a:p>
        </p:txBody>
      </p:sp>
      <p:cxnSp>
        <p:nvCxnSpPr>
          <p:cNvPr id="128" name="Straight Arrow Connector 127">
            <a:extLst>
              <a:ext uri="{FF2B5EF4-FFF2-40B4-BE49-F238E27FC236}">
                <a16:creationId xmlns:a16="http://schemas.microsoft.com/office/drawing/2014/main" xmlns="" id="{94F21A84-EADA-704E-95F1-19A5D5B87C74}"/>
              </a:ext>
            </a:extLst>
          </p:cNvPr>
          <p:cNvCxnSpPr>
            <a:cxnSpLocks/>
            <a:stCxn id="3" idx="3"/>
          </p:cNvCxnSpPr>
          <p:nvPr/>
        </p:nvCxnSpPr>
        <p:spPr>
          <a:xfrm>
            <a:off x="3467657" y="4129775"/>
            <a:ext cx="1012627" cy="0"/>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49" name="Picture 1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951" y="2303045"/>
            <a:ext cx="417939" cy="373768"/>
          </a:xfrm>
          <a:prstGeom prst="rect">
            <a:avLst/>
          </a:prstGeom>
        </p:spPr>
      </p:pic>
      <p:sp>
        <p:nvSpPr>
          <p:cNvPr id="151" name="Rectangle 150"/>
          <p:cNvSpPr/>
          <p:nvPr/>
        </p:nvSpPr>
        <p:spPr bwMode="gray">
          <a:xfrm>
            <a:off x="10385594" y="2921141"/>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3" name="TextBox 2"/>
          <p:cNvSpPr txBox="1"/>
          <p:nvPr/>
        </p:nvSpPr>
        <p:spPr>
          <a:xfrm>
            <a:off x="1929112" y="3492500"/>
            <a:ext cx="1538545" cy="1274550"/>
          </a:xfrm>
          <a:prstGeom prst="rect">
            <a:avLst/>
          </a:prstGeom>
          <a:solidFill>
            <a:schemeClr val="accent5">
              <a:lumMod val="20000"/>
              <a:lumOff val="80000"/>
            </a:schemeClr>
          </a:solidFill>
          <a:ln>
            <a:solidFill>
              <a:schemeClr val="accent5">
                <a:lumMod val="60000"/>
                <a:lumOff val="40000"/>
              </a:schemeClr>
            </a:solidFill>
          </a:ln>
        </p:spPr>
        <p:txBody>
          <a:bodyPr wrap="square" lIns="0" tIns="0" rIns="0" bIns="0" rtlCol="0" anchor="ctr">
            <a:noAutofit/>
          </a:bodyPr>
          <a:lstStyle/>
          <a:p>
            <a:pPr algn="ctr">
              <a:lnSpc>
                <a:spcPct val="90000"/>
              </a:lnSpc>
            </a:pPr>
            <a:r>
              <a:rPr lang="en-US" sz="1600" dirty="0"/>
              <a:t>Create/Update Domain Image </a:t>
            </a:r>
            <a:r>
              <a:rPr lang="en-US" sz="1600" dirty="0" smtClean="0"/>
              <a:t>with </a:t>
            </a:r>
            <a:r>
              <a:rPr lang="en-US" sz="1600" dirty="0"/>
              <a:t>WDT</a:t>
            </a:r>
          </a:p>
        </p:txBody>
      </p:sp>
      <p:cxnSp>
        <p:nvCxnSpPr>
          <p:cNvPr id="28" name="Straight Arrow Connector 27">
            <a:extLst>
              <a:ext uri="{FF2B5EF4-FFF2-40B4-BE49-F238E27FC236}">
                <a16:creationId xmlns:a16="http://schemas.microsoft.com/office/drawing/2014/main" xmlns="" id="{94F21A84-EADA-704E-95F1-19A5D5B87C74}"/>
              </a:ext>
            </a:extLst>
          </p:cNvPr>
          <p:cNvCxnSpPr>
            <a:cxnSpLocks/>
          </p:cNvCxnSpPr>
          <p:nvPr/>
        </p:nvCxnSpPr>
        <p:spPr>
          <a:xfrm flipH="1">
            <a:off x="5533678" y="1826441"/>
            <a:ext cx="408" cy="713129"/>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702846" y="1941751"/>
            <a:ext cx="1863524" cy="432771"/>
          </a:xfrm>
          <a:prstGeom prst="rect">
            <a:avLst/>
          </a:prstGeom>
          <a:noFill/>
        </p:spPr>
        <p:txBody>
          <a:bodyPr wrap="square" lIns="0" tIns="0" rIns="0" bIns="0" rtlCol="0">
            <a:noAutofit/>
          </a:bodyPr>
          <a:lstStyle/>
          <a:p>
            <a:pPr>
              <a:lnSpc>
                <a:spcPct val="90000"/>
              </a:lnSpc>
            </a:pPr>
            <a:r>
              <a:rPr lang="is-IS" sz="1200" dirty="0"/>
              <a:t>Download</a:t>
            </a:r>
          </a:p>
          <a:p>
            <a:pPr>
              <a:lnSpc>
                <a:spcPct val="90000"/>
              </a:lnSpc>
            </a:pPr>
            <a:r>
              <a:rPr lang="en-US" sz="1200" dirty="0" smtClean="0"/>
              <a:t>patches</a:t>
            </a:r>
            <a:endParaRPr lang="en-US" sz="1200" dirty="0">
              <a:solidFill>
                <a:schemeClr val="bg1"/>
              </a:solidFill>
            </a:endParaRPr>
          </a:p>
          <a:p>
            <a:pPr>
              <a:lnSpc>
                <a:spcPct val="90000"/>
              </a:lnSpc>
            </a:pPr>
            <a:endParaRPr lang="en-US" sz="1200" dirty="0"/>
          </a:p>
        </p:txBody>
      </p:sp>
      <p:sp>
        <p:nvSpPr>
          <p:cNvPr id="7" name="Rectangle 6"/>
          <p:cNvSpPr/>
          <p:nvPr/>
        </p:nvSpPr>
        <p:spPr bwMode="gray">
          <a:xfrm>
            <a:off x="4304028" y="991020"/>
            <a:ext cx="2409098" cy="868101"/>
          </a:xfrm>
          <a:prstGeom prst="rect">
            <a:avLst/>
          </a:prstGeom>
          <a:solidFill>
            <a:srgbClr val="FF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My Oracle Support</a:t>
            </a:r>
          </a:p>
        </p:txBody>
      </p:sp>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4480284" y="2539569"/>
            <a:ext cx="2106789" cy="3807443"/>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WLS Image Tool</a:t>
            </a:r>
          </a:p>
        </p:txBody>
      </p:sp>
      <p:sp>
        <p:nvSpPr>
          <p:cNvPr id="44" name="Rectangle 43"/>
          <p:cNvSpPr/>
          <p:nvPr/>
        </p:nvSpPr>
        <p:spPr bwMode="gray">
          <a:xfrm>
            <a:off x="10076135" y="3706711"/>
            <a:ext cx="1463067" cy="525633"/>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smtClean="0">
                <a:solidFill>
                  <a:schemeClr val="bg1"/>
                </a:solidFill>
              </a:rPr>
              <a:t>WLS 12.2.1.3 </a:t>
            </a:r>
          </a:p>
          <a:p>
            <a:pPr algn="ctr">
              <a:lnSpc>
                <a:spcPct val="90000"/>
              </a:lnSpc>
            </a:pPr>
            <a:r>
              <a:rPr lang="en-US" sz="1000" dirty="0" smtClean="0">
                <a:solidFill>
                  <a:schemeClr val="bg1"/>
                </a:solidFill>
              </a:rPr>
              <a:t>Domain Image</a:t>
            </a:r>
            <a:endParaRPr lang="en-US" sz="1000" dirty="0">
              <a:solidFill>
                <a:schemeClr val="bg1"/>
              </a:solidFill>
            </a:endParaRPr>
          </a:p>
        </p:txBody>
      </p:sp>
      <p:cxnSp>
        <p:nvCxnSpPr>
          <p:cNvPr id="75" name="Straight Arrow Connector 74">
            <a:extLst>
              <a:ext uri="{FF2B5EF4-FFF2-40B4-BE49-F238E27FC236}">
                <a16:creationId xmlns:a16="http://schemas.microsoft.com/office/drawing/2014/main" xmlns="" id="{94F21A84-EADA-704E-95F1-19A5D5B87C74}"/>
              </a:ext>
            </a:extLst>
          </p:cNvPr>
          <p:cNvCxnSpPr>
            <a:cxnSpLocks/>
          </p:cNvCxnSpPr>
          <p:nvPr/>
        </p:nvCxnSpPr>
        <p:spPr>
          <a:xfrm>
            <a:off x="6587073" y="3754399"/>
            <a:ext cx="3370501" cy="197534"/>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2222094" y="2786718"/>
            <a:ext cx="1180617" cy="211693"/>
          </a:xfrm>
          <a:prstGeom prst="rect">
            <a:avLst/>
          </a:prstGeom>
          <a:noFill/>
        </p:spPr>
        <p:txBody>
          <a:bodyPr wrap="square" lIns="0" tIns="0" rIns="0" bIns="0" rtlCol="0">
            <a:noAutofit/>
          </a:bodyPr>
          <a:lstStyle/>
          <a:p>
            <a:pPr>
              <a:lnSpc>
                <a:spcPct val="90000"/>
              </a:lnSpc>
            </a:pPr>
            <a:r>
              <a:rPr lang="en-US" dirty="0"/>
              <a:t>Use Cases</a:t>
            </a:r>
          </a:p>
        </p:txBody>
      </p:sp>
      <p:sp>
        <p:nvSpPr>
          <p:cNvPr id="40" name="Text Box 4">
            <a:extLst>
              <a:ext uri="{FF2B5EF4-FFF2-40B4-BE49-F238E27FC236}">
                <a16:creationId xmlns:a16="http://schemas.microsoft.com/office/drawing/2014/main" xmlns="" id="{0A1A70ED-7611-48BF-822A-0515780231D9}"/>
              </a:ext>
            </a:extLst>
          </p:cNvPr>
          <p:cNvSpPr txBox="1">
            <a:spLocks noChangeArrowheads="1"/>
          </p:cNvSpPr>
          <p:nvPr/>
        </p:nvSpPr>
        <p:spPr bwMode="auto">
          <a:xfrm>
            <a:off x="4605451" y="4968042"/>
            <a:ext cx="1891854" cy="810292"/>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1600" b="1" smtClean="0">
                <a:solidFill>
                  <a:schemeClr val="bg1"/>
                </a:solidFill>
                <a:latin typeface="Oracle Sans Light" panose="020B0403020204020204" pitchFamily="34" charset="0"/>
                <a:cs typeface="Oracle Sans Light" panose="020B0403020204020204" pitchFamily="34" charset="0"/>
              </a:rPr>
              <a:t>WebLogic 12.2.1.3 binary</a:t>
            </a:r>
            <a:endParaRPr lang="en-US" sz="1600" dirty="0">
              <a:solidFill>
                <a:schemeClr val="bg1"/>
              </a:solidFill>
              <a:latin typeface="Oracle Sans Light" panose="020B0403020204020204" pitchFamily="34" charset="0"/>
              <a:cs typeface="Oracle Sans Light" panose="020B0403020204020204" pitchFamily="34" charset="0"/>
            </a:endParaRPr>
          </a:p>
        </p:txBody>
      </p:sp>
      <p:sp>
        <p:nvSpPr>
          <p:cNvPr id="49" name="Text Box 5">
            <a:extLst>
              <a:ext uri="{FF2B5EF4-FFF2-40B4-BE49-F238E27FC236}">
                <a16:creationId xmlns:a16="http://schemas.microsoft.com/office/drawing/2014/main" xmlns="" id="{385C6614-CA86-47BB-8CB8-EC7F8BC65954}"/>
              </a:ext>
            </a:extLst>
          </p:cNvPr>
          <p:cNvSpPr txBox="1">
            <a:spLocks noChangeArrowheads="1"/>
          </p:cNvSpPr>
          <p:nvPr/>
        </p:nvSpPr>
        <p:spPr bwMode="auto">
          <a:xfrm>
            <a:off x="4607853" y="4418590"/>
            <a:ext cx="1891854" cy="318868"/>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Patches </a:t>
            </a:r>
            <a:endParaRPr lang="en-US" sz="1600" b="1" dirty="0">
              <a:solidFill>
                <a:schemeClr val="bg1"/>
              </a:solidFill>
              <a:latin typeface="Oracle Sans Light" panose="020B0403020204020204" pitchFamily="34" charset="0"/>
              <a:cs typeface="Oracle Sans Light" panose="020B0403020204020204" pitchFamily="34" charset="0"/>
            </a:endParaRPr>
          </a:p>
        </p:txBody>
      </p:sp>
      <p:sp>
        <p:nvSpPr>
          <p:cNvPr id="23" name="Rectangle 22"/>
          <p:cNvSpPr/>
          <p:nvPr/>
        </p:nvSpPr>
        <p:spPr bwMode="gray">
          <a:xfrm>
            <a:off x="10048634" y="4589974"/>
            <a:ext cx="1463067" cy="525633"/>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smtClean="0">
                <a:solidFill>
                  <a:schemeClr val="bg1"/>
                </a:solidFill>
              </a:rPr>
              <a:t>WLS 12.2.1.3 Binary Image</a:t>
            </a:r>
            <a:endParaRPr lang="en-US" sz="1000" dirty="0">
              <a:solidFill>
                <a:schemeClr val="bg1"/>
              </a:solidFill>
            </a:endParaRPr>
          </a:p>
        </p:txBody>
      </p:sp>
      <p:cxnSp>
        <p:nvCxnSpPr>
          <p:cNvPr id="24" name="Straight Arrow Connector 23">
            <a:extLst>
              <a:ext uri="{FF2B5EF4-FFF2-40B4-BE49-F238E27FC236}">
                <a16:creationId xmlns:a16="http://schemas.microsoft.com/office/drawing/2014/main" xmlns="" id="{94F21A84-EADA-704E-95F1-19A5D5B87C74}"/>
              </a:ext>
            </a:extLst>
          </p:cNvPr>
          <p:cNvCxnSpPr>
            <a:cxnSpLocks/>
          </p:cNvCxnSpPr>
          <p:nvPr/>
        </p:nvCxnSpPr>
        <p:spPr>
          <a:xfrm flipH="1" flipV="1">
            <a:off x="6470318" y="4650394"/>
            <a:ext cx="3435810" cy="18480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25" name="Text Box 4">
            <a:extLst>
              <a:ext uri="{FF2B5EF4-FFF2-40B4-BE49-F238E27FC236}">
                <a16:creationId xmlns:a16="http://schemas.microsoft.com/office/drawing/2014/main" xmlns="" id="{0A1A70ED-7611-48BF-822A-0515780231D9}"/>
              </a:ext>
            </a:extLst>
          </p:cNvPr>
          <p:cNvSpPr txBox="1">
            <a:spLocks noChangeArrowheads="1"/>
          </p:cNvSpPr>
          <p:nvPr/>
        </p:nvSpPr>
        <p:spPr bwMode="auto">
          <a:xfrm>
            <a:off x="4605451" y="3377714"/>
            <a:ext cx="1891854" cy="810292"/>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Domain</a:t>
            </a:r>
            <a:endParaRPr lang="en-US" sz="1600" dirty="0">
              <a:solidFill>
                <a:schemeClr val="bg1"/>
              </a:solidFill>
              <a:latin typeface="Oracle Sans Light" panose="020B0403020204020204" pitchFamily="34" charset="0"/>
              <a:cs typeface="Oracle Sans Light" panose="020B0403020204020204" pitchFamily="34" charset="0"/>
            </a:endParaRPr>
          </a:p>
        </p:txBody>
      </p:sp>
      <p:sp>
        <p:nvSpPr>
          <p:cNvPr id="27" name="TextBox 26"/>
          <p:cNvSpPr txBox="1"/>
          <p:nvPr/>
        </p:nvSpPr>
        <p:spPr>
          <a:xfrm>
            <a:off x="3519899" y="3089830"/>
            <a:ext cx="914855" cy="400110"/>
          </a:xfrm>
          <a:prstGeom prst="rect">
            <a:avLst/>
          </a:prstGeom>
          <a:noFill/>
        </p:spPr>
        <p:txBody>
          <a:bodyPr wrap="square" rtlCol="0">
            <a:spAutoFit/>
          </a:bodyPr>
          <a:lstStyle/>
          <a:p>
            <a:pPr algn="l"/>
            <a:r>
              <a:rPr lang="en-US" sz="1000" dirty="0" smtClean="0">
                <a:latin typeface="Oracle Sans Light" panose="020B0403020204020204" pitchFamily="34" charset="0"/>
                <a:cs typeface="Oracle Sans Light" panose="020B0403020204020204" pitchFamily="34" charset="0"/>
              </a:rPr>
              <a:t>MOS Credentials</a:t>
            </a:r>
          </a:p>
        </p:txBody>
      </p:sp>
      <p:sp>
        <p:nvSpPr>
          <p:cNvPr id="29" name="TextBox 28"/>
          <p:cNvSpPr txBox="1"/>
          <p:nvPr/>
        </p:nvSpPr>
        <p:spPr>
          <a:xfrm>
            <a:off x="3542664" y="3515406"/>
            <a:ext cx="914855" cy="246221"/>
          </a:xfrm>
          <a:prstGeom prst="rect">
            <a:avLst/>
          </a:prstGeom>
          <a:noFill/>
        </p:spPr>
        <p:txBody>
          <a:bodyPr wrap="square" rtlCol="0">
            <a:spAutoFit/>
          </a:bodyPr>
          <a:lstStyle/>
          <a:p>
            <a:pPr algn="l"/>
            <a:r>
              <a:rPr lang="en-US" sz="1000" dirty="0" smtClean="0">
                <a:latin typeface="Oracle Sans Light" panose="020B0403020204020204" pitchFamily="34" charset="0"/>
                <a:cs typeface="Oracle Sans Light" panose="020B0403020204020204" pitchFamily="34" charset="0"/>
              </a:rPr>
              <a:t>WDT model</a:t>
            </a:r>
          </a:p>
        </p:txBody>
      </p:sp>
    </p:spTree>
    <p:extLst>
      <p:ext uri="{BB962C8B-B14F-4D97-AF65-F5344CB8AC3E}">
        <p14:creationId xmlns:p14="http://schemas.microsoft.com/office/powerpoint/2010/main" val="211988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xfrm>
            <a:off x="416899" y="230366"/>
            <a:ext cx="11122303" cy="888768"/>
          </a:xfrm>
          <a:prstGeom prst="rect">
            <a:avLst/>
          </a:prstGeom>
        </p:spPr>
        <p:txBody>
          <a:bodyPr>
            <a:normAutofit/>
          </a:bodyPr>
          <a:lstStyle/>
          <a:p>
            <a:r>
              <a:rPr lang="en-US" sz="2800" dirty="0" smtClean="0"/>
              <a:t>WebLogic Image Tool</a:t>
            </a:r>
            <a:endParaRPr sz="2800" dirty="0"/>
          </a:p>
        </p:txBody>
      </p:sp>
      <p:sp>
        <p:nvSpPr>
          <p:cNvPr id="35" name="TextBox 34"/>
          <p:cNvSpPr txBox="1"/>
          <p:nvPr/>
        </p:nvSpPr>
        <p:spPr>
          <a:xfrm>
            <a:off x="10605364" y="2230474"/>
            <a:ext cx="939373" cy="183542"/>
          </a:xfrm>
          <a:prstGeom prst="rect">
            <a:avLst/>
          </a:prstGeom>
          <a:noFill/>
        </p:spPr>
        <p:txBody>
          <a:bodyPr wrap="square" lIns="0" tIns="0" rIns="0" bIns="0" rtlCol="0">
            <a:noAutofit/>
          </a:bodyPr>
          <a:lstStyle/>
          <a:p>
            <a:pPr>
              <a:lnSpc>
                <a:spcPct val="90000"/>
              </a:lnSpc>
            </a:pPr>
            <a:r>
              <a:rPr lang="en-US" sz="1400" dirty="0">
                <a:solidFill>
                  <a:schemeClr val="bg1"/>
                </a:solidFill>
              </a:rPr>
              <a:t>Kubernetes</a:t>
            </a:r>
          </a:p>
        </p:txBody>
      </p:sp>
      <p:pic>
        <p:nvPicPr>
          <p:cNvPr id="73" name="Picture 72">
            <a:extLst>
              <a:ext uri="{FF2B5EF4-FFF2-40B4-BE49-F238E27FC236}">
                <a16:creationId xmlns:a16="http://schemas.microsoft.com/office/drawing/2014/main" xmlns="" id="{695C65E8-727B-EA41-8753-F62DED6A3568}"/>
              </a:ext>
            </a:extLst>
          </p:cNvPr>
          <p:cNvPicPr>
            <a:picLocks noChangeAspect="1"/>
          </p:cNvPicPr>
          <p:nvPr/>
        </p:nvPicPr>
        <p:blipFill>
          <a:blip r:embed="rId3"/>
          <a:stretch>
            <a:fillRect/>
          </a:stretch>
        </p:blipFill>
        <p:spPr>
          <a:xfrm>
            <a:off x="9598656" y="2002397"/>
            <a:ext cx="2350529" cy="4344615"/>
          </a:xfrm>
          <a:prstGeom prst="rect">
            <a:avLst/>
          </a:prstGeom>
        </p:spPr>
      </p:pic>
      <p:sp>
        <p:nvSpPr>
          <p:cNvPr id="123" name="TextBox 122">
            <a:extLst>
              <a:ext uri="{FF2B5EF4-FFF2-40B4-BE49-F238E27FC236}">
                <a16:creationId xmlns:a16="http://schemas.microsoft.com/office/drawing/2014/main" xmlns="" id="{34ADEA44-FFED-A846-A26A-71AE3116AD90}"/>
              </a:ext>
            </a:extLst>
          </p:cNvPr>
          <p:cNvSpPr txBox="1"/>
          <p:nvPr/>
        </p:nvSpPr>
        <p:spPr>
          <a:xfrm>
            <a:off x="9906128" y="1698642"/>
            <a:ext cx="1735585" cy="191060"/>
          </a:xfrm>
          <a:prstGeom prst="rect">
            <a:avLst/>
          </a:prstGeom>
          <a:noFill/>
        </p:spPr>
        <p:txBody>
          <a:bodyPr wrap="square" lIns="0" tIns="0" rIns="0" bIns="0" rtlCol="0">
            <a:noAutofit/>
          </a:bodyPr>
          <a:lstStyle/>
          <a:p>
            <a:pPr algn="ctr">
              <a:lnSpc>
                <a:spcPct val="90000"/>
              </a:lnSpc>
            </a:pPr>
            <a:r>
              <a:rPr lang="en-US" sz="1400" dirty="0"/>
              <a:t>Repository</a:t>
            </a:r>
          </a:p>
        </p:txBody>
      </p:sp>
      <p:cxnSp>
        <p:nvCxnSpPr>
          <p:cNvPr id="128" name="Straight Arrow Connector 127">
            <a:extLst>
              <a:ext uri="{FF2B5EF4-FFF2-40B4-BE49-F238E27FC236}">
                <a16:creationId xmlns:a16="http://schemas.microsoft.com/office/drawing/2014/main" xmlns="" id="{94F21A84-EADA-704E-95F1-19A5D5B87C74}"/>
              </a:ext>
            </a:extLst>
          </p:cNvPr>
          <p:cNvCxnSpPr>
            <a:cxnSpLocks/>
            <a:stCxn id="3" idx="3"/>
          </p:cNvCxnSpPr>
          <p:nvPr/>
        </p:nvCxnSpPr>
        <p:spPr>
          <a:xfrm>
            <a:off x="3467657" y="4129775"/>
            <a:ext cx="1012627" cy="10425"/>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pic>
        <p:nvPicPr>
          <p:cNvPr id="149" name="Picture 1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951" y="2303045"/>
            <a:ext cx="417939" cy="373768"/>
          </a:xfrm>
          <a:prstGeom prst="rect">
            <a:avLst/>
          </a:prstGeom>
        </p:spPr>
      </p:pic>
      <p:sp>
        <p:nvSpPr>
          <p:cNvPr id="151" name="Rectangle 150"/>
          <p:cNvSpPr/>
          <p:nvPr/>
        </p:nvSpPr>
        <p:spPr bwMode="gray">
          <a:xfrm>
            <a:off x="10385594" y="2921141"/>
            <a:ext cx="776650" cy="281163"/>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3" name="TextBox 2"/>
          <p:cNvSpPr txBox="1"/>
          <p:nvPr/>
        </p:nvSpPr>
        <p:spPr>
          <a:xfrm>
            <a:off x="1929112" y="3492500"/>
            <a:ext cx="1538545" cy="1274550"/>
          </a:xfrm>
          <a:prstGeom prst="rect">
            <a:avLst/>
          </a:prstGeom>
          <a:solidFill>
            <a:schemeClr val="accent5">
              <a:lumMod val="20000"/>
              <a:lumOff val="80000"/>
            </a:schemeClr>
          </a:solidFill>
          <a:ln>
            <a:solidFill>
              <a:schemeClr val="accent5">
                <a:lumMod val="60000"/>
                <a:lumOff val="40000"/>
              </a:schemeClr>
            </a:solidFill>
          </a:ln>
        </p:spPr>
        <p:txBody>
          <a:bodyPr wrap="square" lIns="0" tIns="0" rIns="0" bIns="0" rtlCol="0" anchor="ctr">
            <a:noAutofit/>
          </a:bodyPr>
          <a:lstStyle/>
          <a:p>
            <a:pPr algn="ctr">
              <a:lnSpc>
                <a:spcPct val="90000"/>
              </a:lnSpc>
            </a:pPr>
            <a:r>
              <a:rPr lang="en-US" sz="1600" dirty="0" smtClean="0"/>
              <a:t>Update Image </a:t>
            </a:r>
            <a:r>
              <a:rPr lang="en-US" sz="1600" dirty="0"/>
              <a:t>and deploy Applications with WDT</a:t>
            </a:r>
          </a:p>
        </p:txBody>
      </p:sp>
      <p:cxnSp>
        <p:nvCxnSpPr>
          <p:cNvPr id="28" name="Straight Arrow Connector 27">
            <a:extLst>
              <a:ext uri="{FF2B5EF4-FFF2-40B4-BE49-F238E27FC236}">
                <a16:creationId xmlns:a16="http://schemas.microsoft.com/office/drawing/2014/main" xmlns="" id="{94F21A84-EADA-704E-95F1-19A5D5B87C74}"/>
              </a:ext>
            </a:extLst>
          </p:cNvPr>
          <p:cNvCxnSpPr>
            <a:cxnSpLocks/>
          </p:cNvCxnSpPr>
          <p:nvPr/>
        </p:nvCxnSpPr>
        <p:spPr>
          <a:xfrm flipH="1">
            <a:off x="5533678" y="1826441"/>
            <a:ext cx="408" cy="713129"/>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702846" y="1941751"/>
            <a:ext cx="1863524" cy="432771"/>
          </a:xfrm>
          <a:prstGeom prst="rect">
            <a:avLst/>
          </a:prstGeom>
          <a:noFill/>
        </p:spPr>
        <p:txBody>
          <a:bodyPr wrap="square" lIns="0" tIns="0" rIns="0" bIns="0" rtlCol="0">
            <a:noAutofit/>
          </a:bodyPr>
          <a:lstStyle/>
          <a:p>
            <a:pPr>
              <a:lnSpc>
                <a:spcPct val="90000"/>
              </a:lnSpc>
            </a:pPr>
            <a:r>
              <a:rPr lang="is-IS" sz="1200" dirty="0"/>
              <a:t>Download</a:t>
            </a:r>
          </a:p>
          <a:p>
            <a:pPr>
              <a:lnSpc>
                <a:spcPct val="90000"/>
              </a:lnSpc>
            </a:pPr>
            <a:r>
              <a:rPr lang="en-US" sz="1200" dirty="0" smtClean="0"/>
              <a:t>patches</a:t>
            </a:r>
            <a:endParaRPr lang="en-US" sz="1200" dirty="0">
              <a:solidFill>
                <a:schemeClr val="bg1"/>
              </a:solidFill>
            </a:endParaRPr>
          </a:p>
          <a:p>
            <a:pPr>
              <a:lnSpc>
                <a:spcPct val="90000"/>
              </a:lnSpc>
            </a:pPr>
            <a:endParaRPr lang="en-US" sz="1200" dirty="0"/>
          </a:p>
        </p:txBody>
      </p:sp>
      <p:sp>
        <p:nvSpPr>
          <p:cNvPr id="7" name="Rectangle 6"/>
          <p:cNvSpPr/>
          <p:nvPr/>
        </p:nvSpPr>
        <p:spPr bwMode="gray">
          <a:xfrm>
            <a:off x="4304028" y="991020"/>
            <a:ext cx="2409098" cy="868101"/>
          </a:xfrm>
          <a:prstGeom prst="rect">
            <a:avLst/>
          </a:prstGeom>
          <a:solidFill>
            <a:srgbClr val="FF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My Oracle Support</a:t>
            </a:r>
          </a:p>
        </p:txBody>
      </p:sp>
      <p:sp>
        <p:nvSpPr>
          <p:cNvPr id="145" name="Rectangle 144">
            <a:extLst>
              <a:ext uri="{FF2B5EF4-FFF2-40B4-BE49-F238E27FC236}">
                <a16:creationId xmlns:a16="http://schemas.microsoft.com/office/drawing/2014/main" xmlns="" id="{80F64D14-73F3-1C4B-99FD-6C9B74BB6CB1}"/>
              </a:ext>
            </a:extLst>
          </p:cNvPr>
          <p:cNvSpPr>
            <a:spLocks noChangeAspect="1"/>
          </p:cNvSpPr>
          <p:nvPr/>
        </p:nvSpPr>
        <p:spPr>
          <a:xfrm>
            <a:off x="4480284" y="2539569"/>
            <a:ext cx="2106789" cy="3807443"/>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0" forceAA="0" compatLnSpc="1">
            <a:prstTxWarp prst="textNoShape">
              <a:avLst/>
            </a:prstTxWarp>
            <a:noAutofit/>
          </a:bodyPr>
          <a:lstStyle/>
          <a:p>
            <a:pPr algn="ctr">
              <a:lnSpc>
                <a:spcPct val="90000"/>
              </a:lnSpc>
            </a:pPr>
            <a:r>
              <a:rPr lang="en-US" sz="1400" dirty="0">
                <a:solidFill>
                  <a:schemeClr val="tx1"/>
                </a:solidFill>
              </a:rPr>
              <a:t>WLS Image Tool</a:t>
            </a:r>
          </a:p>
        </p:txBody>
      </p:sp>
      <p:sp>
        <p:nvSpPr>
          <p:cNvPr id="44" name="Rectangle 43"/>
          <p:cNvSpPr/>
          <p:nvPr/>
        </p:nvSpPr>
        <p:spPr bwMode="gray">
          <a:xfrm>
            <a:off x="10076135" y="3706711"/>
            <a:ext cx="1463067" cy="646938"/>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smtClean="0">
                <a:solidFill>
                  <a:schemeClr val="bg1"/>
                </a:solidFill>
              </a:rPr>
              <a:t>WLS 12.2.1.3 </a:t>
            </a:r>
          </a:p>
          <a:p>
            <a:pPr algn="ctr">
              <a:lnSpc>
                <a:spcPct val="90000"/>
              </a:lnSpc>
            </a:pPr>
            <a:r>
              <a:rPr lang="en-US" sz="1000" dirty="0" smtClean="0">
                <a:solidFill>
                  <a:schemeClr val="bg1"/>
                </a:solidFill>
              </a:rPr>
              <a:t>Domain  with Applications  Image</a:t>
            </a:r>
            <a:endParaRPr lang="en-US" sz="1000" dirty="0">
              <a:solidFill>
                <a:schemeClr val="bg1"/>
              </a:solidFill>
            </a:endParaRPr>
          </a:p>
        </p:txBody>
      </p:sp>
      <p:cxnSp>
        <p:nvCxnSpPr>
          <p:cNvPr id="75" name="Straight Arrow Connector 74">
            <a:extLst>
              <a:ext uri="{FF2B5EF4-FFF2-40B4-BE49-F238E27FC236}">
                <a16:creationId xmlns:a16="http://schemas.microsoft.com/office/drawing/2014/main" xmlns="" id="{94F21A84-EADA-704E-95F1-19A5D5B87C74}"/>
              </a:ext>
            </a:extLst>
          </p:cNvPr>
          <p:cNvCxnSpPr>
            <a:cxnSpLocks/>
          </p:cNvCxnSpPr>
          <p:nvPr/>
        </p:nvCxnSpPr>
        <p:spPr>
          <a:xfrm>
            <a:off x="6587073" y="3754399"/>
            <a:ext cx="3370501" cy="197534"/>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2222094" y="2786718"/>
            <a:ext cx="1180617" cy="211693"/>
          </a:xfrm>
          <a:prstGeom prst="rect">
            <a:avLst/>
          </a:prstGeom>
          <a:noFill/>
        </p:spPr>
        <p:txBody>
          <a:bodyPr wrap="square" lIns="0" tIns="0" rIns="0" bIns="0" rtlCol="0">
            <a:noAutofit/>
          </a:bodyPr>
          <a:lstStyle/>
          <a:p>
            <a:pPr>
              <a:lnSpc>
                <a:spcPct val="90000"/>
              </a:lnSpc>
            </a:pPr>
            <a:r>
              <a:rPr lang="en-US" dirty="0"/>
              <a:t>Use Cases</a:t>
            </a:r>
          </a:p>
        </p:txBody>
      </p:sp>
      <p:sp>
        <p:nvSpPr>
          <p:cNvPr id="40" name="Text Box 4">
            <a:extLst>
              <a:ext uri="{FF2B5EF4-FFF2-40B4-BE49-F238E27FC236}">
                <a16:creationId xmlns:a16="http://schemas.microsoft.com/office/drawing/2014/main" xmlns="" id="{0A1A70ED-7611-48BF-822A-0515780231D9}"/>
              </a:ext>
            </a:extLst>
          </p:cNvPr>
          <p:cNvSpPr txBox="1">
            <a:spLocks noChangeArrowheads="1"/>
          </p:cNvSpPr>
          <p:nvPr/>
        </p:nvSpPr>
        <p:spPr bwMode="auto">
          <a:xfrm>
            <a:off x="4618474" y="4279587"/>
            <a:ext cx="1891854" cy="810292"/>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WebLogic 12.2.1.3 Domain</a:t>
            </a:r>
            <a:endParaRPr lang="en-US" sz="1600" dirty="0">
              <a:solidFill>
                <a:schemeClr val="bg1"/>
              </a:solidFill>
              <a:latin typeface="Oracle Sans Light" panose="020B0403020204020204" pitchFamily="34" charset="0"/>
              <a:cs typeface="Oracle Sans Light" panose="020B0403020204020204" pitchFamily="34" charset="0"/>
            </a:endParaRPr>
          </a:p>
        </p:txBody>
      </p:sp>
      <p:sp>
        <p:nvSpPr>
          <p:cNvPr id="23" name="Rectangle 22"/>
          <p:cNvSpPr/>
          <p:nvPr/>
        </p:nvSpPr>
        <p:spPr bwMode="gray">
          <a:xfrm>
            <a:off x="10048634" y="4589974"/>
            <a:ext cx="1463067" cy="525633"/>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WLS 12.2.1.3 </a:t>
            </a:r>
          </a:p>
          <a:p>
            <a:pPr algn="ctr">
              <a:lnSpc>
                <a:spcPct val="90000"/>
              </a:lnSpc>
            </a:pPr>
            <a:r>
              <a:rPr lang="en-US" sz="1000" dirty="0">
                <a:solidFill>
                  <a:schemeClr val="bg1"/>
                </a:solidFill>
              </a:rPr>
              <a:t>Domain Image</a:t>
            </a:r>
          </a:p>
        </p:txBody>
      </p:sp>
      <p:cxnSp>
        <p:nvCxnSpPr>
          <p:cNvPr id="24" name="Straight Arrow Connector 23">
            <a:extLst>
              <a:ext uri="{FF2B5EF4-FFF2-40B4-BE49-F238E27FC236}">
                <a16:creationId xmlns:a16="http://schemas.microsoft.com/office/drawing/2014/main" xmlns="" id="{94F21A84-EADA-704E-95F1-19A5D5B87C74}"/>
              </a:ext>
            </a:extLst>
          </p:cNvPr>
          <p:cNvCxnSpPr>
            <a:cxnSpLocks/>
          </p:cNvCxnSpPr>
          <p:nvPr/>
        </p:nvCxnSpPr>
        <p:spPr>
          <a:xfrm flipH="1" flipV="1">
            <a:off x="6470318" y="4650394"/>
            <a:ext cx="3435810" cy="184802"/>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sp>
        <p:nvSpPr>
          <p:cNvPr id="26" name="Text Box 5">
            <a:extLst>
              <a:ext uri="{FF2B5EF4-FFF2-40B4-BE49-F238E27FC236}">
                <a16:creationId xmlns:a16="http://schemas.microsoft.com/office/drawing/2014/main" xmlns="" id="{385C6614-CA86-47BB-8CB8-EC7F8BC65954}"/>
              </a:ext>
            </a:extLst>
          </p:cNvPr>
          <p:cNvSpPr txBox="1">
            <a:spLocks noChangeArrowheads="1"/>
          </p:cNvSpPr>
          <p:nvPr/>
        </p:nvSpPr>
        <p:spPr bwMode="auto">
          <a:xfrm>
            <a:off x="4628519" y="3706711"/>
            <a:ext cx="1891854" cy="318868"/>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Applications </a:t>
            </a:r>
            <a:endParaRPr lang="en-US" sz="1600" b="1" dirty="0">
              <a:solidFill>
                <a:schemeClr val="bg1"/>
              </a:solidFill>
              <a:latin typeface="Oracle Sans Light" panose="020B0403020204020204" pitchFamily="34" charset="0"/>
              <a:cs typeface="Oracle Sans Light" panose="020B0403020204020204" pitchFamily="34" charset="0"/>
            </a:endParaRPr>
          </a:p>
        </p:txBody>
      </p:sp>
      <p:sp>
        <p:nvSpPr>
          <p:cNvPr id="27" name="TextBox 26"/>
          <p:cNvSpPr txBox="1"/>
          <p:nvPr/>
        </p:nvSpPr>
        <p:spPr>
          <a:xfrm>
            <a:off x="3519899" y="3089830"/>
            <a:ext cx="914855" cy="246221"/>
          </a:xfrm>
          <a:prstGeom prst="rect">
            <a:avLst/>
          </a:prstGeom>
          <a:noFill/>
        </p:spPr>
        <p:txBody>
          <a:bodyPr wrap="square" rtlCol="0">
            <a:spAutoFit/>
          </a:bodyPr>
          <a:lstStyle/>
          <a:p>
            <a:pPr algn="l"/>
            <a:r>
              <a:rPr lang="en-US" sz="1000" dirty="0" smtClean="0">
                <a:latin typeface="Oracle Sans Light" panose="020B0403020204020204" pitchFamily="34" charset="0"/>
                <a:cs typeface="Oracle Sans Light" panose="020B0403020204020204" pitchFamily="34" charset="0"/>
              </a:rPr>
              <a:t>WDT model</a:t>
            </a:r>
          </a:p>
        </p:txBody>
      </p:sp>
    </p:spTree>
    <p:extLst>
      <p:ext uri="{BB962C8B-B14F-4D97-AF65-F5344CB8AC3E}">
        <p14:creationId xmlns:p14="http://schemas.microsoft.com/office/powerpoint/2010/main" val="133414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CI/CD </a:t>
            </a:r>
            <a:endParaRPr lang="en-US" sz="2800" dirty="0"/>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1768932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611" y="753087"/>
            <a:ext cx="10868134" cy="844095"/>
          </a:xfrm>
        </p:spPr>
        <p:txBody>
          <a:bodyPr>
            <a:noAutofit/>
          </a:bodyPr>
          <a:lstStyle/>
          <a:p>
            <a:r>
              <a:rPr lang="en-US" sz="2800" dirty="0" smtClean="0">
                <a:latin typeface="Georgia" charset="0"/>
                <a:ea typeface="Georgia" charset="0"/>
                <a:cs typeface="Georgia" charset="0"/>
              </a:rPr>
              <a:t>WebLogic Server on Kubernetes - Building Blocks</a:t>
            </a:r>
            <a:endParaRPr lang="en-US" sz="2800" dirty="0">
              <a:latin typeface="Georgia" charset="0"/>
              <a:ea typeface="Georgia" charset="0"/>
              <a:cs typeface="Georgia" charset="0"/>
            </a:endParaRPr>
          </a:p>
        </p:txBody>
      </p:sp>
      <p:sp>
        <p:nvSpPr>
          <p:cNvPr id="3" name="Text Placeholder 2"/>
          <p:cNvSpPr>
            <a:spLocks noGrp="1"/>
          </p:cNvSpPr>
          <p:nvPr>
            <p:ph type="body" idx="1"/>
          </p:nvPr>
        </p:nvSpPr>
        <p:spPr>
          <a:xfrm>
            <a:off x="721822" y="2169757"/>
            <a:ext cx="5081952" cy="4216400"/>
          </a:xfrm>
        </p:spPr>
        <p:txBody>
          <a:bodyPr>
            <a:noAutofit/>
          </a:bodyPr>
          <a:lstStyle/>
          <a:p>
            <a:pPr marL="0">
              <a:spcAft>
                <a:spcPts val="600"/>
              </a:spcAft>
            </a:pPr>
            <a:r>
              <a:rPr lang="en-US" sz="2400" dirty="0">
                <a:solidFill>
                  <a:schemeClr val="tx1"/>
                </a:solidFill>
              </a:rPr>
              <a:t>Docker </a:t>
            </a:r>
            <a:r>
              <a:rPr lang="en-US" sz="2400" dirty="0" smtClean="0">
                <a:solidFill>
                  <a:schemeClr val="tx1"/>
                </a:solidFill>
              </a:rPr>
              <a:t>and CRI-O certification</a:t>
            </a:r>
            <a:endParaRPr lang="en-US" sz="2400" dirty="0">
              <a:solidFill>
                <a:schemeClr val="tx1"/>
              </a:solidFill>
            </a:endParaRPr>
          </a:p>
          <a:p>
            <a:pPr marL="456926" lvl="2">
              <a:spcBef>
                <a:spcPts val="0"/>
              </a:spcBef>
              <a:spcAft>
                <a:spcPts val="600"/>
              </a:spcAft>
            </a:pPr>
            <a:r>
              <a:rPr lang="en-US" sz="2000" dirty="0">
                <a:solidFill>
                  <a:schemeClr val="tx1"/>
                </a:solidFill>
                <a:hlinkClick r:id="rId2"/>
              </a:rPr>
              <a:t>Docker images</a:t>
            </a:r>
            <a:r>
              <a:rPr lang="en-US" sz="2000" dirty="0">
                <a:solidFill>
                  <a:schemeClr val="tx1"/>
                </a:solidFill>
              </a:rPr>
              <a:t>, </a:t>
            </a:r>
            <a:r>
              <a:rPr lang="en-US" sz="2000" dirty="0">
                <a:solidFill>
                  <a:schemeClr val="tx1"/>
                </a:solidFill>
                <a:hlinkClick r:id="rId3"/>
              </a:rPr>
              <a:t>Dockerfiles</a:t>
            </a:r>
            <a:r>
              <a:rPr lang="en-US" sz="2000" dirty="0">
                <a:solidFill>
                  <a:schemeClr val="tx1"/>
                </a:solidFill>
              </a:rPr>
              <a:t>, </a:t>
            </a:r>
            <a:r>
              <a:rPr lang="en-US" sz="2000" dirty="0">
                <a:solidFill>
                  <a:schemeClr val="tx1"/>
                </a:solidFill>
                <a:hlinkClick r:id="rId4"/>
              </a:rPr>
              <a:t>examples</a:t>
            </a:r>
            <a:endParaRPr lang="en-US" sz="2000" dirty="0">
              <a:solidFill>
                <a:schemeClr val="tx1"/>
              </a:solidFill>
            </a:endParaRPr>
          </a:p>
          <a:p>
            <a:pPr marL="0">
              <a:spcAft>
                <a:spcPts val="600"/>
              </a:spcAft>
            </a:pPr>
            <a:r>
              <a:rPr lang="en-US" sz="2400" dirty="0">
                <a:solidFill>
                  <a:schemeClr val="tx1"/>
                </a:solidFill>
              </a:rPr>
              <a:t>WebLogic Kubernetes certification</a:t>
            </a:r>
          </a:p>
          <a:p>
            <a:pPr marL="456926" lvl="2">
              <a:spcBef>
                <a:spcPts val="0"/>
              </a:spcBef>
              <a:spcAft>
                <a:spcPts val="600"/>
              </a:spcAft>
            </a:pPr>
            <a:r>
              <a:rPr lang="en-US" sz="2000" dirty="0">
                <a:solidFill>
                  <a:schemeClr val="tx1"/>
                </a:solidFill>
                <a:hlinkClick r:id="rId5"/>
              </a:rPr>
              <a:t>How-to</a:t>
            </a:r>
            <a:r>
              <a:rPr lang="en-US" sz="2000" dirty="0">
                <a:solidFill>
                  <a:schemeClr val="tx1"/>
                </a:solidFill>
              </a:rPr>
              <a:t>, best practices</a:t>
            </a:r>
          </a:p>
          <a:p>
            <a:pPr marL="0">
              <a:spcAft>
                <a:spcPts val="600"/>
              </a:spcAft>
            </a:pPr>
            <a:r>
              <a:rPr lang="en-US" sz="2400" dirty="0">
                <a:solidFill>
                  <a:schemeClr val="tx1"/>
                </a:solidFill>
              </a:rPr>
              <a:t>Value add integration </a:t>
            </a:r>
          </a:p>
          <a:p>
            <a:pPr marL="456926" lvl="2">
              <a:spcBef>
                <a:spcPts val="0"/>
              </a:spcBef>
              <a:spcAft>
                <a:spcPts val="600"/>
              </a:spcAft>
            </a:pPr>
            <a:r>
              <a:rPr lang="en-US" sz="2000" dirty="0">
                <a:solidFill>
                  <a:schemeClr val="tx1"/>
                </a:solidFill>
              </a:rPr>
              <a:t>Management: </a:t>
            </a:r>
            <a:r>
              <a:rPr lang="en-US" sz="2000" dirty="0">
                <a:solidFill>
                  <a:schemeClr val="tx1"/>
                </a:solidFill>
                <a:hlinkClick r:id="rId6"/>
              </a:rPr>
              <a:t>Operator</a:t>
            </a:r>
            <a:r>
              <a:rPr lang="en-US" sz="2000" dirty="0">
                <a:solidFill>
                  <a:schemeClr val="tx1"/>
                </a:solidFill>
              </a:rPr>
              <a:t> </a:t>
            </a:r>
          </a:p>
          <a:p>
            <a:pPr marL="456926" lvl="2">
              <a:spcBef>
                <a:spcPts val="0"/>
              </a:spcBef>
              <a:spcAft>
                <a:spcPts val="600"/>
              </a:spcAft>
            </a:pPr>
            <a:r>
              <a:rPr lang="en-US" sz="2000" dirty="0">
                <a:solidFill>
                  <a:schemeClr val="tx1"/>
                </a:solidFill>
              </a:rPr>
              <a:t>Monitoring: </a:t>
            </a:r>
            <a:r>
              <a:rPr lang="en-US" sz="2000" dirty="0">
                <a:solidFill>
                  <a:schemeClr val="tx1"/>
                </a:solidFill>
                <a:hlinkClick r:id="rId7"/>
              </a:rPr>
              <a:t>Exporter</a:t>
            </a:r>
            <a:r>
              <a:rPr lang="en-US" sz="2000" dirty="0">
                <a:solidFill>
                  <a:schemeClr val="tx1"/>
                </a:solidFill>
              </a:rPr>
              <a:t> for Prometheus</a:t>
            </a:r>
          </a:p>
          <a:p>
            <a:pPr marL="456926" lvl="2">
              <a:spcBef>
                <a:spcPts val="0"/>
              </a:spcBef>
              <a:spcAft>
                <a:spcPts val="600"/>
              </a:spcAft>
            </a:pPr>
            <a:r>
              <a:rPr lang="en-US" sz="2000" dirty="0">
                <a:solidFill>
                  <a:schemeClr val="tx1"/>
                </a:solidFill>
              </a:rPr>
              <a:t>Migration:  </a:t>
            </a:r>
            <a:r>
              <a:rPr lang="en-US" sz="2000" dirty="0">
                <a:solidFill>
                  <a:schemeClr val="tx1"/>
                </a:solidFill>
                <a:hlinkClick r:id="rId8"/>
              </a:rPr>
              <a:t>Deploy tooling </a:t>
            </a:r>
            <a:endParaRPr lang="en-US" sz="2000" dirty="0">
              <a:solidFill>
                <a:schemeClr val="tx1"/>
              </a:solidFill>
            </a:endParaRPr>
          </a:p>
          <a:p>
            <a:pPr marL="456926" lvl="2">
              <a:spcBef>
                <a:spcPts val="0"/>
              </a:spcBef>
              <a:spcAft>
                <a:spcPts val="600"/>
              </a:spcAft>
            </a:pPr>
            <a:r>
              <a:rPr lang="en-US" sz="2000" dirty="0">
                <a:solidFill>
                  <a:schemeClr val="tx1"/>
                </a:solidFill>
              </a:rPr>
              <a:t>Logging: </a:t>
            </a:r>
            <a:r>
              <a:rPr lang="en-US" sz="2000" dirty="0">
                <a:solidFill>
                  <a:schemeClr val="tx1"/>
                </a:solidFill>
                <a:hlinkClick r:id="rId9"/>
              </a:rPr>
              <a:t>Exporter for Elastic </a:t>
            </a:r>
            <a:r>
              <a:rPr lang="en-US" sz="2000" dirty="0" smtClean="0">
                <a:solidFill>
                  <a:schemeClr val="tx1"/>
                </a:solidFill>
                <a:hlinkClick r:id="rId9"/>
              </a:rPr>
              <a:t>Stack</a:t>
            </a:r>
            <a:endParaRPr lang="en-US" sz="2000" dirty="0" smtClean="0">
              <a:solidFill>
                <a:schemeClr val="tx1"/>
              </a:solidFill>
            </a:endParaRPr>
          </a:p>
          <a:p>
            <a:pPr marL="456926" lvl="2">
              <a:spcBef>
                <a:spcPts val="0"/>
              </a:spcBef>
              <a:spcAft>
                <a:spcPts val="600"/>
              </a:spcAft>
            </a:pPr>
            <a:r>
              <a:rPr lang="en-US" sz="2000" dirty="0" smtClean="0">
                <a:solidFill>
                  <a:schemeClr val="tx1"/>
                </a:solidFill>
              </a:rPr>
              <a:t>Image Creation: </a:t>
            </a:r>
            <a:r>
              <a:rPr lang="en-US" sz="2000" dirty="0" smtClean="0">
                <a:solidFill>
                  <a:schemeClr val="tx1"/>
                </a:solidFill>
                <a:hlinkClick r:id="rId10"/>
              </a:rPr>
              <a:t>WebLogic Image Tool</a:t>
            </a:r>
            <a:endParaRPr lang="en-US" sz="2000" dirty="0">
              <a:solidFill>
                <a:schemeClr val="tx1"/>
              </a:solidFill>
            </a:endParaRPr>
          </a:p>
        </p:txBody>
      </p:sp>
      <p:sp>
        <p:nvSpPr>
          <p:cNvPr id="14" name="Rounded Rectangle 13"/>
          <p:cNvSpPr/>
          <p:nvPr/>
        </p:nvSpPr>
        <p:spPr bwMode="gray">
          <a:xfrm>
            <a:off x="6362698" y="3223856"/>
            <a:ext cx="5349240" cy="2108202"/>
          </a:xfrm>
          <a:prstGeom prst="roundRect">
            <a:avLst/>
          </a:prstGeom>
          <a:noFill/>
          <a:ln w="38100" cmpd="sng">
            <a:solidFill>
              <a:srgbClr val="0099C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5246" y="5538531"/>
            <a:ext cx="1646404" cy="731984"/>
          </a:xfrm>
          <a:prstGeom prst="rect">
            <a:avLst/>
          </a:prstGeom>
        </p:spPr>
      </p:pic>
      <p:sp>
        <p:nvSpPr>
          <p:cNvPr id="26" name="Rounded Rectangle 25"/>
          <p:cNvSpPr>
            <a:spLocks noChangeAspect="1"/>
          </p:cNvSpPr>
          <p:nvPr/>
        </p:nvSpPr>
        <p:spPr>
          <a:xfrm>
            <a:off x="7118048" y="3522258"/>
            <a:ext cx="1645423" cy="680809"/>
          </a:xfrm>
          <a:prstGeom prst="roundRect">
            <a:avLst/>
          </a:prstGeom>
          <a:solidFill>
            <a:schemeClr val="bg1"/>
          </a:solidFill>
          <a:ln w="7620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27" name="TextBox 26"/>
          <p:cNvSpPr txBox="1"/>
          <p:nvPr/>
        </p:nvSpPr>
        <p:spPr>
          <a:xfrm>
            <a:off x="7307212" y="3515314"/>
            <a:ext cx="1255368" cy="701086"/>
          </a:xfrm>
          <a:prstGeom prst="rect">
            <a:avLst/>
          </a:prstGeom>
          <a:noFill/>
          <a:ln w="76200" cmpd="sng">
            <a:noFill/>
          </a:ln>
        </p:spPr>
        <p:txBody>
          <a:bodyPr wrap="none" lIns="0" tIns="0" rIns="0" bIns="0" rtlCol="0" anchor="ctr">
            <a:noAutofit/>
          </a:bodyPr>
          <a:lstStyle/>
          <a:p>
            <a:pPr algn="ctr">
              <a:lnSpc>
                <a:spcPct val="90000"/>
              </a:lnSpc>
            </a:pPr>
            <a:r>
              <a:rPr lang="en-US" sz="2000" dirty="0">
                <a:latin typeface="Oracle Sans Bold"/>
                <a:cs typeface="Oracle Sans Bold"/>
              </a:rPr>
              <a:t>WebLogic</a:t>
            </a:r>
          </a:p>
        </p:txBody>
      </p:sp>
      <p:sp>
        <p:nvSpPr>
          <p:cNvPr id="28" name="Rounded Rectangle 27"/>
          <p:cNvSpPr>
            <a:spLocks noChangeAspect="1"/>
          </p:cNvSpPr>
          <p:nvPr/>
        </p:nvSpPr>
        <p:spPr>
          <a:xfrm>
            <a:off x="9246278" y="3522258"/>
            <a:ext cx="1645423" cy="680809"/>
          </a:xfrm>
          <a:prstGeom prst="roundRect">
            <a:avLst/>
          </a:prstGeom>
          <a:solidFill>
            <a:schemeClr val="bg1"/>
          </a:solidFill>
          <a:ln w="76200" cmpd="sng">
            <a:solidFill>
              <a:schemeClr val="accent1"/>
            </a:solidFill>
          </a:ln>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0" tIns="60949" rIns="0" bIns="60949" numCol="1" spcCol="0" rtlCol="0" fromWordArt="0" anchor="ctr" anchorCtr="0" forceAA="0" compatLnSpc="1">
            <a:prstTxWarp prst="textNoShape">
              <a:avLst/>
            </a:prstTxWarp>
            <a:noAutofit/>
          </a:bodyPr>
          <a:lstStyle/>
          <a:p>
            <a:pPr algn="ctr">
              <a:lnSpc>
                <a:spcPct val="90000"/>
              </a:lnSpc>
            </a:pPr>
            <a:endParaRPr lang="en-US" sz="1600" b="1" dirty="0">
              <a:solidFill>
                <a:schemeClr val="tx1"/>
              </a:solidFill>
            </a:endParaRPr>
          </a:p>
        </p:txBody>
      </p:sp>
      <p:sp>
        <p:nvSpPr>
          <p:cNvPr id="29" name="TextBox 28"/>
          <p:cNvSpPr txBox="1"/>
          <p:nvPr/>
        </p:nvSpPr>
        <p:spPr>
          <a:xfrm>
            <a:off x="9435444" y="3515312"/>
            <a:ext cx="1255368" cy="701086"/>
          </a:xfrm>
          <a:prstGeom prst="rect">
            <a:avLst/>
          </a:prstGeom>
          <a:noFill/>
          <a:ln w="76200" cmpd="sng">
            <a:noFill/>
          </a:ln>
        </p:spPr>
        <p:txBody>
          <a:bodyPr wrap="none" lIns="0" tIns="0" rIns="0" bIns="0" rtlCol="0" anchor="ctr">
            <a:noAutofit/>
          </a:bodyPr>
          <a:lstStyle/>
          <a:p>
            <a:pPr algn="ctr">
              <a:lnSpc>
                <a:spcPct val="90000"/>
              </a:lnSpc>
            </a:pPr>
            <a:r>
              <a:rPr lang="en-US" sz="2000" dirty="0">
                <a:latin typeface="Oracle Sans Bold"/>
                <a:cs typeface="Oracle Sans Bold"/>
              </a:rPr>
              <a:t>Coherence</a:t>
            </a:r>
          </a:p>
        </p:txBody>
      </p:sp>
      <p:pic>
        <p:nvPicPr>
          <p:cNvPr id="30" name="Picture 29"/>
          <p:cNvPicPr>
            <a:picLocks noChangeAspect="1"/>
          </p:cNvPicPr>
          <p:nvPr/>
        </p:nvPicPr>
        <p:blipFill>
          <a:blip r:embed="rId12"/>
          <a:stretch>
            <a:fillRect/>
          </a:stretch>
        </p:blipFill>
        <p:spPr>
          <a:xfrm>
            <a:off x="9737639" y="4620995"/>
            <a:ext cx="1226820" cy="289560"/>
          </a:xfrm>
          <a:prstGeom prst="rect">
            <a:avLst/>
          </a:prstGeom>
        </p:spPr>
      </p:pic>
      <p:pic>
        <p:nvPicPr>
          <p:cNvPr id="31" name="Picture 3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653487" y="4400015"/>
            <a:ext cx="731521" cy="731520"/>
          </a:xfrm>
          <a:prstGeom prst="rect">
            <a:avLst/>
          </a:prstGeom>
        </p:spPr>
      </p:pic>
      <p:pic>
        <p:nvPicPr>
          <p:cNvPr id="32" name="Picture 31"/>
          <p:cNvPicPr preferRelativeResize="0">
            <a:picLocks noChangeAspect="1"/>
          </p:cNvPicPr>
          <p:nvPr/>
        </p:nvPicPr>
        <p:blipFill>
          <a:blip r:embed="rId14"/>
          <a:stretch>
            <a:fillRect/>
          </a:stretch>
        </p:blipFill>
        <p:spPr>
          <a:xfrm>
            <a:off x="7627085" y="4457165"/>
            <a:ext cx="617220" cy="617220"/>
          </a:xfrm>
          <a:prstGeom prst="rect">
            <a:avLst/>
          </a:prstGeom>
        </p:spPr>
      </p:pic>
      <p:sp>
        <p:nvSpPr>
          <p:cNvPr id="70" name="Oval 69"/>
          <p:cNvSpPr>
            <a:spLocks noChangeAspect="1"/>
          </p:cNvSpPr>
          <p:nvPr/>
        </p:nvSpPr>
        <p:spPr>
          <a:xfrm>
            <a:off x="8320536" y="1707469"/>
            <a:ext cx="1789782" cy="613558"/>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Operator</a:t>
            </a:r>
          </a:p>
        </p:txBody>
      </p:sp>
      <p:pic>
        <p:nvPicPr>
          <p:cNvPr id="71" name="Picture 70"/>
          <p:cNvPicPr>
            <a:picLocks noChangeAspect="1"/>
          </p:cNvPicPr>
          <p:nvPr/>
        </p:nvPicPr>
        <p:blipFill>
          <a:blip r:embed="rId15"/>
          <a:stretch>
            <a:fillRect/>
          </a:stretch>
        </p:blipFill>
        <p:spPr>
          <a:xfrm>
            <a:off x="10499031" y="2286388"/>
            <a:ext cx="727870" cy="722313"/>
          </a:xfrm>
          <a:prstGeom prst="rect">
            <a:avLst/>
          </a:prstGeom>
        </p:spPr>
      </p:pic>
      <p:pic>
        <p:nvPicPr>
          <p:cNvPr id="72" name="Picture 71"/>
          <p:cNvPicPr>
            <a:picLocks noChangeAspect="1"/>
          </p:cNvPicPr>
          <p:nvPr/>
        </p:nvPicPr>
        <p:blipFill>
          <a:blip r:embed="rId16"/>
          <a:stretch>
            <a:fillRect/>
          </a:stretch>
        </p:blipFill>
        <p:spPr>
          <a:xfrm>
            <a:off x="7112372" y="2243408"/>
            <a:ext cx="775970" cy="775970"/>
          </a:xfrm>
          <a:prstGeom prst="rect">
            <a:avLst/>
          </a:prstGeom>
        </p:spPr>
      </p:pic>
    </p:spTree>
    <p:extLst>
      <p:ext uri="{BB962C8B-B14F-4D97-AF65-F5344CB8AC3E}">
        <p14:creationId xmlns:p14="http://schemas.microsoft.com/office/powerpoint/2010/main" val="19794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chemeClr val="tx1">
                    <a:lumMod val="75000"/>
                  </a:schemeClr>
                </a:solidFill>
              </a:rPr>
              <a:t>Automating WebLogic Deployment</a:t>
            </a:r>
            <a:br>
              <a:rPr lang="en-US" sz="2800" dirty="0" smtClean="0">
                <a:solidFill>
                  <a:schemeClr val="tx1">
                    <a:lumMod val="75000"/>
                  </a:schemeClr>
                </a:solidFill>
              </a:rPr>
            </a:br>
            <a:r>
              <a:rPr lang="en-US" sz="2400" dirty="0" smtClean="0">
                <a:solidFill>
                  <a:schemeClr val="tx1">
                    <a:lumMod val="75000"/>
                  </a:schemeClr>
                </a:solidFill>
              </a:rPr>
              <a:t>CI/CD with WebLogic Tooling</a:t>
            </a:r>
            <a:endParaRPr lang="en-US" sz="2400" dirty="0"/>
          </a:p>
        </p:txBody>
      </p:sp>
      <p:grpSp>
        <p:nvGrpSpPr>
          <p:cNvPr id="10" name="Group 9"/>
          <p:cNvGrpSpPr/>
          <p:nvPr/>
        </p:nvGrpSpPr>
        <p:grpSpPr>
          <a:xfrm>
            <a:off x="7740372" y="3431562"/>
            <a:ext cx="3421327" cy="2974405"/>
            <a:chOff x="8577517" y="3332493"/>
            <a:chExt cx="3421327" cy="2974405"/>
          </a:xfrm>
        </p:grpSpPr>
        <p:sp>
          <p:nvSpPr>
            <p:cNvPr id="58" name="TextBox 57">
              <a:extLst>
                <a:ext uri="{FF2B5EF4-FFF2-40B4-BE49-F238E27FC236}">
                  <a16:creationId xmlns:a16="http://schemas.microsoft.com/office/drawing/2014/main" xmlns="" id="{7A8270FC-6A49-3C43-8DFA-4865600F16D0}"/>
                </a:ext>
              </a:extLst>
            </p:cNvPr>
            <p:cNvSpPr txBox="1"/>
            <p:nvPr/>
          </p:nvSpPr>
          <p:spPr>
            <a:xfrm>
              <a:off x="10833033" y="5244477"/>
              <a:ext cx="292058" cy="13634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56" name="TextBox 55">
              <a:extLst>
                <a:ext uri="{FF2B5EF4-FFF2-40B4-BE49-F238E27FC236}">
                  <a16:creationId xmlns:a16="http://schemas.microsoft.com/office/drawing/2014/main" xmlns="" id="{10B3285A-343F-8244-8B88-8F387E558D4A}"/>
                </a:ext>
              </a:extLst>
            </p:cNvPr>
            <p:cNvSpPr txBox="1"/>
            <p:nvPr/>
          </p:nvSpPr>
          <p:spPr>
            <a:xfrm>
              <a:off x="10120056" y="5244477"/>
              <a:ext cx="292332" cy="13634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pic>
          <p:nvPicPr>
            <p:cNvPr id="35" name="Picture 34">
              <a:extLst>
                <a:ext uri="{FF2B5EF4-FFF2-40B4-BE49-F238E27FC236}">
                  <a16:creationId xmlns:a16="http://schemas.microsoft.com/office/drawing/2014/main" xmlns="" id="{67D3133C-C736-5A47-AD53-C99DEDD3DE4A}"/>
                </a:ext>
              </a:extLst>
            </p:cNvPr>
            <p:cNvPicPr>
              <a:picLocks noChangeAspect="1"/>
            </p:cNvPicPr>
            <p:nvPr/>
          </p:nvPicPr>
          <p:blipFill>
            <a:blip r:embed="rId3"/>
            <a:stretch>
              <a:fillRect/>
            </a:stretch>
          </p:blipFill>
          <p:spPr>
            <a:xfrm>
              <a:off x="8577517" y="3332493"/>
              <a:ext cx="3421327" cy="2974405"/>
            </a:xfrm>
            <a:prstGeom prst="rect">
              <a:avLst/>
            </a:prstGeom>
          </p:spPr>
        </p:pic>
        <p:sp>
          <p:nvSpPr>
            <p:cNvPr id="37" name="Rectangle 36">
              <a:extLst>
                <a:ext uri="{FF2B5EF4-FFF2-40B4-BE49-F238E27FC236}">
                  <a16:creationId xmlns:a16="http://schemas.microsoft.com/office/drawing/2014/main" xmlns="" id="{8AA3C8BF-49B0-0F45-9F33-F2639436AEEE}"/>
                </a:ext>
              </a:extLst>
            </p:cNvPr>
            <p:cNvSpPr>
              <a:spLocks noChangeAspect="1"/>
            </p:cNvSpPr>
            <p:nvPr/>
          </p:nvSpPr>
          <p:spPr>
            <a:xfrm>
              <a:off x="9156919" y="5085365"/>
              <a:ext cx="662873" cy="705497"/>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pic>
          <p:nvPicPr>
            <p:cNvPr id="38" name="Picture 37">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89177" y="5194367"/>
              <a:ext cx="436005" cy="464041"/>
            </a:xfrm>
            <a:prstGeom prst="rect">
              <a:avLst/>
            </a:prstGeom>
          </p:spPr>
        </p:pic>
        <p:sp>
          <p:nvSpPr>
            <p:cNvPr id="39" name="Rectangle 38">
              <a:extLst>
                <a:ext uri="{FF2B5EF4-FFF2-40B4-BE49-F238E27FC236}">
                  <a16:creationId xmlns:a16="http://schemas.microsoft.com/office/drawing/2014/main" xmlns="" id="{D1F11BD5-2526-464F-B342-1133415C91F1}"/>
                </a:ext>
              </a:extLst>
            </p:cNvPr>
            <p:cNvSpPr>
              <a:spLocks noChangeAspect="1"/>
            </p:cNvSpPr>
            <p:nvPr/>
          </p:nvSpPr>
          <p:spPr>
            <a:xfrm>
              <a:off x="10034791" y="5085365"/>
              <a:ext cx="66287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sp>
          <p:nvSpPr>
            <p:cNvPr id="40" name="TextBox 39">
              <a:extLst>
                <a:ext uri="{FF2B5EF4-FFF2-40B4-BE49-F238E27FC236}">
                  <a16:creationId xmlns:a16="http://schemas.microsoft.com/office/drawing/2014/main" xmlns="" id="{932920A9-AFC1-864E-9F41-90A58A8A2BB8}"/>
                </a:ext>
              </a:extLst>
            </p:cNvPr>
            <p:cNvSpPr txBox="1"/>
            <p:nvPr/>
          </p:nvSpPr>
          <p:spPr>
            <a:xfrm>
              <a:off x="9401532" y="5364776"/>
              <a:ext cx="230484" cy="136344"/>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pic>
          <p:nvPicPr>
            <p:cNvPr id="41" name="Picture 40">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7050" y="5173834"/>
              <a:ext cx="436005" cy="464041"/>
            </a:xfrm>
            <a:prstGeom prst="rect">
              <a:avLst/>
            </a:prstGeom>
          </p:spPr>
        </p:pic>
        <p:sp>
          <p:nvSpPr>
            <p:cNvPr id="43" name="TextBox 42">
              <a:extLst>
                <a:ext uri="{FF2B5EF4-FFF2-40B4-BE49-F238E27FC236}">
                  <a16:creationId xmlns:a16="http://schemas.microsoft.com/office/drawing/2014/main" xmlns="" id="{C2195648-8A13-6E43-9AD4-7B43EF64678D}"/>
                </a:ext>
              </a:extLst>
            </p:cNvPr>
            <p:cNvSpPr txBox="1"/>
            <p:nvPr/>
          </p:nvSpPr>
          <p:spPr>
            <a:xfrm>
              <a:off x="10253629" y="5393433"/>
              <a:ext cx="318304" cy="11285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44" name="Rectangle 43">
              <a:extLst>
                <a:ext uri="{FF2B5EF4-FFF2-40B4-BE49-F238E27FC236}">
                  <a16:creationId xmlns:a16="http://schemas.microsoft.com/office/drawing/2014/main" xmlns="" id="{46F4942E-08F3-CF4C-8464-29C73A10D8AD}"/>
                </a:ext>
              </a:extLst>
            </p:cNvPr>
            <p:cNvSpPr>
              <a:spLocks noChangeAspect="1"/>
            </p:cNvSpPr>
            <p:nvPr/>
          </p:nvSpPr>
          <p:spPr>
            <a:xfrm>
              <a:off x="10741816" y="5085365"/>
              <a:ext cx="66287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45" name="Picture 44">
              <a:extLst>
                <a:ext uri="{FF2B5EF4-FFF2-40B4-BE49-F238E27FC236}">
                  <a16:creationId xmlns:a16="http://schemas.microsoft.com/office/drawing/2014/main" xmlns="" id="{AB584751-CD2B-1841-BD67-3F55F30CCA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4075" y="5173834"/>
              <a:ext cx="436005" cy="464041"/>
            </a:xfrm>
            <a:prstGeom prst="rect">
              <a:avLst/>
            </a:prstGeom>
          </p:spPr>
        </p:pic>
        <p:sp>
          <p:nvSpPr>
            <p:cNvPr id="46" name="TextBox 45">
              <a:extLst>
                <a:ext uri="{FF2B5EF4-FFF2-40B4-BE49-F238E27FC236}">
                  <a16:creationId xmlns:a16="http://schemas.microsoft.com/office/drawing/2014/main" xmlns="" id="{63F1E822-6030-F24D-B36A-F2C00EE9E8EF}"/>
                </a:ext>
              </a:extLst>
            </p:cNvPr>
            <p:cNvSpPr txBox="1"/>
            <p:nvPr/>
          </p:nvSpPr>
          <p:spPr>
            <a:xfrm>
              <a:off x="10961933" y="5382147"/>
              <a:ext cx="240635" cy="113636"/>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60" name="TextBox 59">
              <a:extLst>
                <a:ext uri="{FF2B5EF4-FFF2-40B4-BE49-F238E27FC236}">
                  <a16:creationId xmlns:a16="http://schemas.microsoft.com/office/drawing/2014/main" xmlns="" id="{B307B452-C82D-A648-8719-BC41859B95D4}"/>
                </a:ext>
              </a:extLst>
            </p:cNvPr>
            <p:cNvSpPr txBox="1"/>
            <p:nvPr/>
          </p:nvSpPr>
          <p:spPr>
            <a:xfrm>
              <a:off x="11631504" y="5072839"/>
              <a:ext cx="293622" cy="11897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53" name="Rectangle 52">
              <a:extLst>
                <a:ext uri="{FF2B5EF4-FFF2-40B4-BE49-F238E27FC236}">
                  <a16:creationId xmlns:a16="http://schemas.microsoft.com/office/drawing/2014/main" xmlns="" id="{B6CEDE45-EA4B-4A4A-95C5-7BA5027D9916}"/>
                </a:ext>
              </a:extLst>
            </p:cNvPr>
            <p:cNvSpPr/>
            <p:nvPr/>
          </p:nvSpPr>
          <p:spPr>
            <a:xfrm>
              <a:off x="9938609" y="4893713"/>
              <a:ext cx="1576661" cy="9756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54" name="TextBox 53">
              <a:extLst>
                <a:ext uri="{FF2B5EF4-FFF2-40B4-BE49-F238E27FC236}">
                  <a16:creationId xmlns:a16="http://schemas.microsoft.com/office/drawing/2014/main" xmlns="" id="{3AB2E563-F4C8-BE43-A9F0-939EF5C17AA3}"/>
                </a:ext>
              </a:extLst>
            </p:cNvPr>
            <p:cNvSpPr txBox="1"/>
            <p:nvPr/>
          </p:nvSpPr>
          <p:spPr>
            <a:xfrm>
              <a:off x="10034791" y="4892022"/>
              <a:ext cx="925865" cy="109325"/>
            </a:xfrm>
            <a:prstGeom prst="rect">
              <a:avLst/>
            </a:prstGeom>
            <a:noFill/>
          </p:spPr>
          <p:txBody>
            <a:bodyPr wrap="square" lIns="0" tIns="0" rIns="0" bIns="0" rtlCol="0">
              <a:noAutofit/>
            </a:bodyPr>
            <a:lstStyle/>
            <a:p>
              <a:pPr>
                <a:lnSpc>
                  <a:spcPct val="90000"/>
                </a:lnSpc>
              </a:pPr>
              <a:r>
                <a:rPr lang="en-US" sz="1400" dirty="0"/>
                <a:t>WLS Cluster</a:t>
              </a:r>
            </a:p>
          </p:txBody>
        </p:sp>
        <p:sp>
          <p:nvSpPr>
            <p:cNvPr id="61" name="TextBox 60">
              <a:extLst>
                <a:ext uri="{FF2B5EF4-FFF2-40B4-BE49-F238E27FC236}">
                  <a16:creationId xmlns:a16="http://schemas.microsoft.com/office/drawing/2014/main" xmlns="" id="{895964C6-DE1B-314E-AD09-468F69041430}"/>
                </a:ext>
              </a:extLst>
            </p:cNvPr>
            <p:cNvSpPr txBox="1"/>
            <p:nvPr/>
          </p:nvSpPr>
          <p:spPr>
            <a:xfrm>
              <a:off x="9420387" y="6077677"/>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63" name="Rectangle 62">
              <a:extLst>
                <a:ext uri="{FF2B5EF4-FFF2-40B4-BE49-F238E27FC236}">
                  <a16:creationId xmlns:a16="http://schemas.microsoft.com/office/drawing/2014/main" xmlns="" id="{05FFBD0B-30BD-4542-A71D-1347BE61FFA2}"/>
                </a:ext>
              </a:extLst>
            </p:cNvPr>
            <p:cNvSpPr/>
            <p:nvPr/>
          </p:nvSpPr>
          <p:spPr>
            <a:xfrm>
              <a:off x="8960497" y="4629730"/>
              <a:ext cx="2701337"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64" name="TextBox 63">
              <a:extLst>
                <a:ext uri="{FF2B5EF4-FFF2-40B4-BE49-F238E27FC236}">
                  <a16:creationId xmlns:a16="http://schemas.microsoft.com/office/drawing/2014/main" xmlns="" id="{64D87DA3-3499-BE4F-8BE9-7C73B448B210}"/>
                </a:ext>
              </a:extLst>
            </p:cNvPr>
            <p:cNvSpPr txBox="1"/>
            <p:nvPr/>
          </p:nvSpPr>
          <p:spPr>
            <a:xfrm>
              <a:off x="8725016" y="4401746"/>
              <a:ext cx="1735585" cy="191060"/>
            </a:xfrm>
            <a:prstGeom prst="rect">
              <a:avLst/>
            </a:prstGeom>
            <a:noFill/>
          </p:spPr>
          <p:txBody>
            <a:bodyPr wrap="square" lIns="0" tIns="0" rIns="0" bIns="0" rtlCol="0">
              <a:noAutofit/>
            </a:bodyPr>
            <a:lstStyle/>
            <a:p>
              <a:pPr algn="ctr">
                <a:lnSpc>
                  <a:spcPct val="90000"/>
                </a:lnSpc>
              </a:pPr>
              <a:r>
                <a:rPr lang="en-US" sz="1400" dirty="0"/>
                <a:t>WebLogic </a:t>
              </a:r>
              <a:r>
                <a:rPr lang="en-US" sz="1400" dirty="0" smtClean="0"/>
                <a:t>Domain</a:t>
              </a:r>
              <a:endParaRPr lang="en-US" sz="1400" dirty="0"/>
            </a:p>
          </p:txBody>
        </p:sp>
        <p:sp>
          <p:nvSpPr>
            <p:cNvPr id="69" name="Can 68">
              <a:extLst>
                <a:ext uri="{FF2B5EF4-FFF2-40B4-BE49-F238E27FC236}">
                  <a16:creationId xmlns:a16="http://schemas.microsoft.com/office/drawing/2014/main" xmlns="" id="{1414AB89-CA5E-B045-B0D0-FD0AC3548F31}"/>
                </a:ext>
              </a:extLst>
            </p:cNvPr>
            <p:cNvSpPr/>
            <p:nvPr/>
          </p:nvSpPr>
          <p:spPr bwMode="gray">
            <a:xfrm>
              <a:off x="8960497" y="3399304"/>
              <a:ext cx="999540" cy="898272"/>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smtClean="0">
                  <a:solidFill>
                    <a:schemeClr val="bg1"/>
                  </a:solidFill>
                </a:rPr>
                <a:t>Domain</a:t>
              </a:r>
            </a:p>
            <a:p>
              <a:pPr algn="ctr">
                <a:lnSpc>
                  <a:spcPct val="90000"/>
                </a:lnSpc>
              </a:pPr>
              <a:r>
                <a:rPr lang="en-US" sz="1798" dirty="0" smtClean="0">
                  <a:solidFill>
                    <a:schemeClr val="bg1"/>
                  </a:solidFill>
                </a:rPr>
                <a:t>CR</a:t>
              </a:r>
              <a:endParaRPr lang="en-US" sz="1798" dirty="0">
                <a:solidFill>
                  <a:schemeClr val="bg1"/>
                </a:solidFill>
              </a:endParaRPr>
            </a:p>
          </p:txBody>
        </p:sp>
        <p:sp>
          <p:nvSpPr>
            <p:cNvPr id="70" name="Oval 69">
              <a:extLst>
                <a:ext uri="{FF2B5EF4-FFF2-40B4-BE49-F238E27FC236}">
                  <a16:creationId xmlns:a16="http://schemas.microsoft.com/office/drawing/2014/main" xmlns="" id="{10BD5AA8-3D26-6A42-8F5D-739C6CD47C22}"/>
                </a:ext>
              </a:extLst>
            </p:cNvPr>
            <p:cNvSpPr>
              <a:spLocks noChangeAspect="1"/>
            </p:cNvSpPr>
            <p:nvPr/>
          </p:nvSpPr>
          <p:spPr>
            <a:xfrm>
              <a:off x="10436916" y="3667614"/>
              <a:ext cx="1331682" cy="323232"/>
            </a:xfrm>
            <a:prstGeom prst="ellipse">
              <a:avLst/>
            </a:prstGeom>
            <a:solidFill>
              <a:srgbClr val="0099CC"/>
            </a:solid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95" name="Straight Arrow Connector 94">
              <a:extLst>
                <a:ext uri="{FF2B5EF4-FFF2-40B4-BE49-F238E27FC236}">
                  <a16:creationId xmlns="" xmlns:a16="http://schemas.microsoft.com/office/drawing/2014/main" id="{94F21A84-EADA-704E-95F1-19A5D5B87C74}"/>
                </a:ext>
              </a:extLst>
            </p:cNvPr>
            <p:cNvCxnSpPr>
              <a:cxnSpLocks/>
            </p:cNvCxnSpPr>
            <p:nvPr/>
          </p:nvCxnSpPr>
          <p:spPr>
            <a:xfrm flipH="1">
              <a:off x="11132172" y="4023644"/>
              <a:ext cx="1" cy="607629"/>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 xmlns:a16="http://schemas.microsoft.com/office/drawing/2014/main" id="{94F21A84-EADA-704E-95F1-19A5D5B87C74}"/>
                </a:ext>
              </a:extLst>
            </p:cNvPr>
            <p:cNvCxnSpPr>
              <a:cxnSpLocks/>
            </p:cNvCxnSpPr>
            <p:nvPr/>
          </p:nvCxnSpPr>
          <p:spPr>
            <a:xfrm>
              <a:off x="10034791" y="3829230"/>
              <a:ext cx="411402" cy="9210"/>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grpSp>
      <p:pic>
        <p:nvPicPr>
          <p:cNvPr id="107"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351196" y="1937795"/>
            <a:ext cx="2535683" cy="1365922"/>
          </a:xfrm>
          <a:ln w="38100">
            <a:solidFill>
              <a:srgbClr val="FF0000"/>
            </a:solidFill>
          </a:ln>
        </p:spPr>
      </p:pic>
      <p:pic>
        <p:nvPicPr>
          <p:cNvPr id="108"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3308" y="1951305"/>
            <a:ext cx="2518853" cy="1358101"/>
          </a:xfrm>
          <a:prstGeom prst="rect">
            <a:avLst/>
          </a:prstGeom>
          <a:ln w="38100">
            <a:solidFill>
              <a:srgbClr val="FF0000"/>
            </a:solidFill>
          </a:ln>
        </p:spPr>
      </p:pic>
      <p:cxnSp>
        <p:nvCxnSpPr>
          <p:cNvPr id="76" name="Straight Arrow Connector 75"/>
          <p:cNvCxnSpPr/>
          <p:nvPr/>
        </p:nvCxnSpPr>
        <p:spPr>
          <a:xfrm flipV="1">
            <a:off x="6666563" y="3994932"/>
            <a:ext cx="1431460" cy="910175"/>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660578" y="4209592"/>
            <a:ext cx="1035916" cy="430887"/>
          </a:xfrm>
          <a:prstGeom prst="rect">
            <a:avLst/>
          </a:prstGeom>
          <a:noFill/>
        </p:spPr>
        <p:txBody>
          <a:bodyPr wrap="square" rtlCol="0">
            <a:spAutoFit/>
          </a:bodyPr>
          <a:lstStyle/>
          <a:p>
            <a:pPr algn="l"/>
            <a:r>
              <a:rPr lang="en-US" sz="1100" b="1" dirty="0" smtClean="0">
                <a:latin typeface="Oracle Sans Light" panose="020B0403020204020204" pitchFamily="34" charset="0"/>
                <a:cs typeface="Oracle Sans Light" panose="020B0403020204020204" pitchFamily="34" charset="0"/>
              </a:rPr>
              <a:t>Roll the domain</a:t>
            </a:r>
          </a:p>
        </p:txBody>
      </p:sp>
      <p:pic>
        <p:nvPicPr>
          <p:cNvPr id="79"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9532" y="1143525"/>
            <a:ext cx="1646404" cy="731984"/>
          </a:xfrm>
          <a:prstGeom prst="rect">
            <a:avLst/>
          </a:prstGeom>
          <a:ln w="38100">
            <a:solidFill>
              <a:srgbClr val="FF0000"/>
            </a:solidFill>
          </a:ln>
        </p:spPr>
      </p:pic>
      <p:pic>
        <p:nvPicPr>
          <p:cNvPr id="82" name="Picture 81"/>
          <p:cNvPicPr>
            <a:picLocks noChangeAspect="1"/>
          </p:cNvPicPr>
          <p:nvPr/>
        </p:nvPicPr>
        <p:blipFill>
          <a:blip r:embed="rId8"/>
          <a:stretch>
            <a:fillRect/>
          </a:stretch>
        </p:blipFill>
        <p:spPr>
          <a:xfrm>
            <a:off x="10231052" y="1090009"/>
            <a:ext cx="775970" cy="775970"/>
          </a:xfrm>
          <a:prstGeom prst="rect">
            <a:avLst/>
          </a:prstGeom>
          <a:ln w="38100">
            <a:solidFill>
              <a:srgbClr val="FF0000"/>
            </a:solidFill>
          </a:ln>
        </p:spPr>
      </p:pic>
      <p:grpSp>
        <p:nvGrpSpPr>
          <p:cNvPr id="52" name="Group 51"/>
          <p:cNvGrpSpPr/>
          <p:nvPr/>
        </p:nvGrpSpPr>
        <p:grpSpPr>
          <a:xfrm>
            <a:off x="594190" y="1901091"/>
            <a:ext cx="6213390" cy="4746597"/>
            <a:chOff x="113517" y="1901091"/>
            <a:chExt cx="6213390" cy="4746597"/>
          </a:xfrm>
        </p:grpSpPr>
        <p:sp>
          <p:nvSpPr>
            <p:cNvPr id="33" name="Rectangle 32"/>
            <p:cNvSpPr/>
            <p:nvPr/>
          </p:nvSpPr>
          <p:spPr bwMode="gray">
            <a:xfrm>
              <a:off x="3529584" y="1901091"/>
              <a:ext cx="1134980" cy="1549118"/>
            </a:xfrm>
            <a:prstGeom prst="rect">
              <a:avLst/>
            </a:prstGeom>
            <a:noFill/>
            <a:ln w="41275">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200" dirty="0">
                  <a:solidFill>
                    <a:schemeClr val="tx1"/>
                  </a:solidFill>
                </a:rPr>
                <a:t>Repository</a:t>
              </a:r>
            </a:p>
          </p:txBody>
        </p:sp>
        <p:sp>
          <p:nvSpPr>
            <p:cNvPr id="17" name="TextBox 16">
              <a:extLst>
                <a:ext uri="{FF2B5EF4-FFF2-40B4-BE49-F238E27FC236}">
                  <a16:creationId xmlns="" xmlns:a16="http://schemas.microsoft.com/office/drawing/2014/main" id="{9A42ED68-0E66-D440-A3C9-FAECC4A2A10E}"/>
                </a:ext>
              </a:extLst>
            </p:cNvPr>
            <p:cNvSpPr txBox="1"/>
            <p:nvPr/>
          </p:nvSpPr>
          <p:spPr>
            <a:xfrm>
              <a:off x="434622" y="6259890"/>
              <a:ext cx="1011194" cy="387798"/>
            </a:xfrm>
            <a:prstGeom prst="rect">
              <a:avLst/>
            </a:prstGeom>
            <a:noFill/>
          </p:spPr>
          <p:txBody>
            <a:bodyPr wrap="square" lIns="0" tIns="0" rIns="0" bIns="0" rtlCol="0">
              <a:spAutoFit/>
            </a:bodyPr>
            <a:lstStyle/>
            <a:p>
              <a:pPr algn="ctr">
                <a:lnSpc>
                  <a:spcPct val="90000"/>
                </a:lnSpc>
              </a:pPr>
              <a:r>
                <a:rPr lang="en-US" sz="1400" dirty="0" err="1"/>
                <a:t>GitLab</a:t>
              </a:r>
              <a:r>
                <a:rPr lang="en-US" sz="1400" dirty="0"/>
                <a:t>, Jenkins, etc.</a:t>
              </a:r>
            </a:p>
          </p:txBody>
        </p:sp>
        <p:pic>
          <p:nvPicPr>
            <p:cNvPr id="26" name="Picture 25">
              <a:extLst>
                <a:ext uri="{FF2B5EF4-FFF2-40B4-BE49-F238E27FC236}">
                  <a16:creationId xmlns="" xmlns:a16="http://schemas.microsoft.com/office/drawing/2014/main" id="{DE7E5229-56FC-5246-A5CE-4E300D726B23}"/>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543868" y="5442951"/>
              <a:ext cx="792703" cy="792703"/>
            </a:xfrm>
            <a:prstGeom prst="rect">
              <a:avLst/>
            </a:prstGeom>
          </p:spPr>
        </p:pic>
        <p:sp>
          <p:nvSpPr>
            <p:cNvPr id="73" name="Rectangle 72"/>
            <p:cNvSpPr/>
            <p:nvPr/>
          </p:nvSpPr>
          <p:spPr bwMode="gray">
            <a:xfrm>
              <a:off x="3753707" y="2141140"/>
              <a:ext cx="661499" cy="391510"/>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domain </a:t>
              </a:r>
            </a:p>
            <a:p>
              <a:pPr algn="ctr">
                <a:lnSpc>
                  <a:spcPct val="90000"/>
                </a:lnSpc>
              </a:pPr>
              <a:r>
                <a:rPr lang="en-US" sz="900" dirty="0">
                  <a:solidFill>
                    <a:schemeClr val="tx1"/>
                  </a:solidFill>
                </a:rPr>
                <a:t>image</a:t>
              </a:r>
            </a:p>
          </p:txBody>
        </p:sp>
        <p:cxnSp>
          <p:nvCxnSpPr>
            <p:cNvPr id="84" name="Straight Arrow Connector 83"/>
            <p:cNvCxnSpPr>
              <a:stCxn id="13" idx="1"/>
            </p:cNvCxnSpPr>
            <p:nvPr/>
          </p:nvCxnSpPr>
          <p:spPr>
            <a:xfrm>
              <a:off x="940221" y="3642347"/>
              <a:ext cx="1073" cy="1701199"/>
            </a:xfrm>
            <a:prstGeom prst="straightConnector1">
              <a:avLst/>
            </a:prstGeom>
            <a:ln w="1905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60904" y="4759635"/>
              <a:ext cx="1096244" cy="486800"/>
            </a:xfrm>
            <a:prstGeom prst="rect">
              <a:avLst/>
            </a:prstGeom>
            <a:noFill/>
          </p:spPr>
          <p:txBody>
            <a:bodyPr wrap="square" lIns="0" tIns="0" rIns="0" bIns="0" rtlCol="0">
              <a:noAutofit/>
            </a:bodyPr>
            <a:lstStyle/>
            <a:p>
              <a:pPr algn="ctr">
                <a:lnSpc>
                  <a:spcPct val="90000"/>
                </a:lnSpc>
              </a:pPr>
              <a:r>
                <a:rPr lang="en-US" sz="1200" dirty="0" smtClean="0">
                  <a:latin typeface="Oracle Sans" charset="0"/>
                  <a:ea typeface="Oracle Sans" charset="0"/>
                  <a:cs typeface="Oracle Sans" charset="0"/>
                </a:rPr>
                <a:t>Step1: Update domain image </a:t>
              </a:r>
              <a:endParaRPr lang="en-US" sz="1200" dirty="0">
                <a:latin typeface="Oracle Sans" charset="0"/>
                <a:ea typeface="Oracle Sans" charset="0"/>
                <a:cs typeface="Oracle Sans" charset="0"/>
              </a:endParaRPr>
            </a:p>
          </p:txBody>
        </p:sp>
        <p:sp>
          <p:nvSpPr>
            <p:cNvPr id="14" name="Round Same Side Corner Rectangle 13"/>
            <p:cNvSpPr/>
            <p:nvPr/>
          </p:nvSpPr>
          <p:spPr>
            <a:xfrm>
              <a:off x="113517" y="2335694"/>
              <a:ext cx="1298685" cy="792267"/>
            </a:xfrm>
            <a:prstGeom prst="round2Same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App v2</a:t>
              </a:r>
              <a:endParaRPr lang="en-US" dirty="0">
                <a:solidFill>
                  <a:schemeClr val="tx1"/>
                </a:solidFill>
              </a:endParaRPr>
            </a:p>
          </p:txBody>
        </p:sp>
        <p:sp>
          <p:nvSpPr>
            <p:cNvPr id="13" name="Snip Single Corner Rectangle 12"/>
            <p:cNvSpPr/>
            <p:nvPr/>
          </p:nvSpPr>
          <p:spPr>
            <a:xfrm>
              <a:off x="300983" y="2959509"/>
              <a:ext cx="1278475" cy="682838"/>
            </a:xfrm>
            <a:prstGeom prst="snip1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ysClr val="windowText" lastClr="000000"/>
                  </a:solidFill>
                </a:rPr>
                <a:t>WDT</a:t>
              </a:r>
              <a:r>
                <a:rPr lang="en-US" smtClean="0"/>
                <a:t> </a:t>
              </a:r>
              <a:r>
                <a:rPr lang="en-US" smtClean="0">
                  <a:solidFill>
                    <a:sysClr val="windowText" lastClr="000000"/>
                  </a:solidFill>
                </a:rPr>
                <a:t>model</a:t>
              </a:r>
              <a:endParaRPr lang="en-US">
                <a:solidFill>
                  <a:sysClr val="windowText" lastClr="000000"/>
                </a:solidFill>
              </a:endParaRPr>
            </a:p>
          </p:txBody>
        </p:sp>
        <p:cxnSp>
          <p:nvCxnSpPr>
            <p:cNvPr id="81" name="Straight Arrow Connector 80"/>
            <p:cNvCxnSpPr>
              <a:stCxn id="73" idx="1"/>
            </p:cNvCxnSpPr>
            <p:nvPr/>
          </p:nvCxnSpPr>
          <p:spPr>
            <a:xfrm flipH="1">
              <a:off x="2891420" y="2336895"/>
              <a:ext cx="862287" cy="1330622"/>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401399" y="5757478"/>
              <a:ext cx="4925508" cy="28954"/>
            </a:xfrm>
            <a:prstGeom prst="straightConnector1">
              <a:avLst/>
            </a:prstGeom>
            <a:ln w="19050">
              <a:solidFill>
                <a:srgbClr val="00B05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553212" y="4572295"/>
              <a:ext cx="3937" cy="1185182"/>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8151595">
              <a:off x="2698987" y="2911255"/>
              <a:ext cx="909700" cy="276999"/>
            </a:xfrm>
            <a:prstGeom prst="rect">
              <a:avLst/>
            </a:prstGeom>
            <a:noFill/>
          </p:spPr>
          <p:txBody>
            <a:bodyPr wrap="square" rtlCol="0">
              <a:spAutoFit/>
            </a:bodyPr>
            <a:lstStyle/>
            <a:p>
              <a:pPr algn="l"/>
              <a:r>
                <a:rPr lang="en-US" sz="1200" smtClean="0">
                  <a:latin typeface="Oracle Sans Light" panose="020B0403020204020204" pitchFamily="34" charset="0"/>
                  <a:cs typeface="Oracle Sans Light" panose="020B0403020204020204" pitchFamily="34" charset="0"/>
                </a:rPr>
                <a:t>Pull image</a:t>
              </a:r>
              <a:endParaRPr lang="en-US" sz="1200" dirty="0" err="1" smtClean="0">
                <a:latin typeface="Oracle Sans Light" panose="020B0403020204020204" pitchFamily="34" charset="0"/>
                <a:cs typeface="Oracle Sans Light" panose="020B0403020204020204" pitchFamily="34" charset="0"/>
              </a:endParaRPr>
            </a:p>
          </p:txBody>
        </p:sp>
        <p:cxnSp>
          <p:nvCxnSpPr>
            <p:cNvPr id="62" name="Straight Arrow Connector 61"/>
            <p:cNvCxnSpPr/>
            <p:nvPr/>
          </p:nvCxnSpPr>
          <p:spPr>
            <a:xfrm flipV="1">
              <a:off x="3163751" y="2964721"/>
              <a:ext cx="507246" cy="815928"/>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18069172">
              <a:off x="2988480" y="3203062"/>
              <a:ext cx="814534" cy="200999"/>
            </a:xfrm>
            <a:prstGeom prst="rect">
              <a:avLst/>
            </a:prstGeom>
            <a:noFill/>
          </p:spPr>
          <p:txBody>
            <a:bodyPr wrap="square" lIns="0" tIns="0" rIns="0" bIns="0" rtlCol="0">
              <a:noAutofit/>
            </a:bodyPr>
            <a:lstStyle/>
            <a:p>
              <a:pPr>
                <a:lnSpc>
                  <a:spcPct val="90000"/>
                </a:lnSpc>
              </a:pPr>
              <a:r>
                <a:rPr lang="en-US" sz="1200" dirty="0"/>
                <a:t>Push Image</a:t>
              </a:r>
            </a:p>
          </p:txBody>
        </p:sp>
        <p:sp>
          <p:nvSpPr>
            <p:cNvPr id="66" name="Rectangle 65"/>
            <p:cNvSpPr/>
            <p:nvPr/>
          </p:nvSpPr>
          <p:spPr bwMode="gray">
            <a:xfrm>
              <a:off x="3708245" y="2666376"/>
              <a:ext cx="661499" cy="607764"/>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domain </a:t>
              </a:r>
              <a:r>
                <a:rPr lang="en-US" sz="900" dirty="0" smtClean="0">
                  <a:solidFill>
                    <a:schemeClr val="tx1"/>
                  </a:solidFill>
                </a:rPr>
                <a:t>v2</a:t>
              </a:r>
              <a:endParaRPr lang="en-US" sz="900" dirty="0">
                <a:solidFill>
                  <a:schemeClr val="tx1"/>
                </a:solidFill>
              </a:endParaRPr>
            </a:p>
            <a:p>
              <a:pPr algn="ctr">
                <a:lnSpc>
                  <a:spcPct val="90000"/>
                </a:lnSpc>
              </a:pPr>
              <a:r>
                <a:rPr lang="en-US" sz="900" dirty="0">
                  <a:solidFill>
                    <a:schemeClr val="tx1"/>
                  </a:solidFill>
                </a:rPr>
                <a:t>image</a:t>
              </a:r>
            </a:p>
          </p:txBody>
        </p:sp>
        <p:sp>
          <p:nvSpPr>
            <p:cNvPr id="67" name="Snip Single Corner Rectangle 66"/>
            <p:cNvSpPr/>
            <p:nvPr/>
          </p:nvSpPr>
          <p:spPr>
            <a:xfrm>
              <a:off x="3522926" y="4288407"/>
              <a:ext cx="1107461" cy="471228"/>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ysClr val="windowText" lastClr="000000"/>
                  </a:solidFill>
                </a:rPr>
                <a:t>Domain.yaml</a:t>
              </a:r>
              <a:endParaRPr lang="en-US" sz="1200" dirty="0">
                <a:solidFill>
                  <a:sysClr val="windowText" lastClr="000000"/>
                </a:solidFill>
              </a:endParaRPr>
            </a:p>
          </p:txBody>
        </p:sp>
        <p:sp>
          <p:nvSpPr>
            <p:cNvPr id="71" name="TextBox 70"/>
            <p:cNvSpPr txBox="1"/>
            <p:nvPr/>
          </p:nvSpPr>
          <p:spPr>
            <a:xfrm>
              <a:off x="2817866" y="5093712"/>
              <a:ext cx="1176838" cy="386179"/>
            </a:xfrm>
            <a:prstGeom prst="rect">
              <a:avLst/>
            </a:prstGeom>
            <a:noFill/>
          </p:spPr>
          <p:txBody>
            <a:bodyPr wrap="square" lIns="0" tIns="0" rIns="0" bIns="0" rtlCol="0">
              <a:noAutofit/>
            </a:bodyPr>
            <a:lstStyle/>
            <a:p>
              <a:pPr algn="ctr">
                <a:lnSpc>
                  <a:spcPct val="90000"/>
                </a:lnSpc>
              </a:pPr>
              <a:r>
                <a:rPr lang="en-US" sz="1200" dirty="0" smtClean="0">
                  <a:latin typeface="Oracle Sans" charset="0"/>
                  <a:ea typeface="Oracle Sans" charset="0"/>
                  <a:cs typeface="Oracle Sans" charset="0"/>
                </a:rPr>
                <a:t>Step2: Update </a:t>
              </a:r>
              <a:r>
                <a:rPr lang="en-US" sz="1200" dirty="0" err="1" smtClean="0">
                  <a:latin typeface="Oracle Sans" charset="0"/>
                  <a:ea typeface="Oracle Sans" charset="0"/>
                  <a:cs typeface="Oracle Sans" charset="0"/>
                </a:rPr>
                <a:t>domain.yaml</a:t>
              </a:r>
              <a:r>
                <a:rPr lang="en-US" sz="1200" dirty="0" smtClean="0">
                  <a:latin typeface="Oracle Sans" charset="0"/>
                  <a:ea typeface="Oracle Sans" charset="0"/>
                  <a:cs typeface="Oracle Sans" charset="0"/>
                </a:rPr>
                <a:t> with new image name </a:t>
              </a:r>
              <a:endParaRPr lang="en-US" sz="1200" dirty="0">
                <a:latin typeface="Oracle Sans" charset="0"/>
                <a:ea typeface="Oracle Sans" charset="0"/>
                <a:cs typeface="Oracle Sans" charset="0"/>
              </a:endParaRPr>
            </a:p>
          </p:txBody>
        </p:sp>
        <p:cxnSp>
          <p:nvCxnSpPr>
            <p:cNvPr id="72" name="Straight Arrow Connector 71"/>
            <p:cNvCxnSpPr/>
            <p:nvPr/>
          </p:nvCxnSpPr>
          <p:spPr>
            <a:xfrm flipH="1" flipV="1">
              <a:off x="4068422" y="4759635"/>
              <a:ext cx="16034" cy="1012320"/>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1963271" y="3642347"/>
              <a:ext cx="1200480" cy="929948"/>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Image Tool &amp; WDT</a:t>
              </a:r>
              <a:endParaRPr lang="en-US" dirty="0">
                <a:solidFill>
                  <a:schemeClr val="tx1"/>
                </a:solidFill>
              </a:endParaRPr>
            </a:p>
          </p:txBody>
        </p:sp>
        <p:sp>
          <p:nvSpPr>
            <p:cNvPr id="74" name="Round Same Side Corner Rectangle 73"/>
            <p:cNvSpPr/>
            <p:nvPr/>
          </p:nvSpPr>
          <p:spPr>
            <a:xfrm>
              <a:off x="4878605" y="4635780"/>
              <a:ext cx="1287774" cy="527037"/>
            </a:xfrm>
            <a:prstGeom prst="round2Same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Kubectl</a:t>
              </a:r>
              <a:r>
                <a:rPr lang="en-US" sz="1200" dirty="0" smtClean="0">
                  <a:solidFill>
                    <a:schemeClr val="tx1"/>
                  </a:solidFill>
                </a:rPr>
                <a:t> apply </a:t>
              </a:r>
              <a:r>
                <a:rPr lang="mr-IN" sz="1200" dirty="0" smtClean="0">
                  <a:solidFill>
                    <a:schemeClr val="tx1"/>
                  </a:solidFill>
                </a:rPr>
                <a:t>–</a:t>
              </a:r>
              <a:r>
                <a:rPr lang="en-US" sz="1200" dirty="0" smtClean="0">
                  <a:solidFill>
                    <a:schemeClr val="tx1"/>
                  </a:solidFill>
                </a:rPr>
                <a:t>f </a:t>
              </a:r>
              <a:r>
                <a:rPr lang="en-US" sz="1200" dirty="0" err="1" smtClean="0">
                  <a:solidFill>
                    <a:schemeClr val="tx1"/>
                  </a:solidFill>
                </a:rPr>
                <a:t>domain.yaml</a:t>
              </a:r>
              <a:endParaRPr lang="en-US" sz="1200" dirty="0">
                <a:solidFill>
                  <a:schemeClr val="tx1"/>
                </a:solidFill>
              </a:endParaRPr>
            </a:p>
          </p:txBody>
        </p:sp>
        <p:cxnSp>
          <p:nvCxnSpPr>
            <p:cNvPr id="75" name="Straight Arrow Connector 74"/>
            <p:cNvCxnSpPr/>
            <p:nvPr/>
          </p:nvCxnSpPr>
          <p:spPr>
            <a:xfrm flipH="1" flipV="1">
              <a:off x="5509898" y="5162817"/>
              <a:ext cx="8017" cy="623615"/>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300646" y="5391011"/>
              <a:ext cx="1176838" cy="350380"/>
            </a:xfrm>
            <a:prstGeom prst="rect">
              <a:avLst/>
            </a:prstGeom>
            <a:noFill/>
          </p:spPr>
          <p:txBody>
            <a:bodyPr wrap="square" lIns="0" tIns="0" rIns="0" bIns="0" rtlCol="0">
              <a:noAutofit/>
            </a:bodyPr>
            <a:lstStyle/>
            <a:p>
              <a:pPr algn="ctr">
                <a:lnSpc>
                  <a:spcPct val="90000"/>
                </a:lnSpc>
              </a:pPr>
              <a:r>
                <a:rPr lang="en-US" sz="1200" dirty="0" smtClean="0">
                  <a:latin typeface="Oracle Sans" charset="0"/>
                  <a:ea typeface="Oracle Sans" charset="0"/>
                  <a:cs typeface="Oracle Sans" charset="0"/>
                </a:rPr>
                <a:t>Step3: Update Domain CR</a:t>
              </a:r>
              <a:endParaRPr lang="en-US" sz="1200" dirty="0">
                <a:latin typeface="Oracle Sans" charset="0"/>
                <a:ea typeface="Oracle Sans" charset="0"/>
                <a:cs typeface="Oracle Sans" charset="0"/>
              </a:endParaRPr>
            </a:p>
          </p:txBody>
        </p:sp>
      </p:grpSp>
      <p:sp>
        <p:nvSpPr>
          <p:cNvPr id="85" name="TextBox 84"/>
          <p:cNvSpPr txBox="1"/>
          <p:nvPr/>
        </p:nvSpPr>
        <p:spPr>
          <a:xfrm>
            <a:off x="518051" y="4181635"/>
            <a:ext cx="1096244" cy="486800"/>
          </a:xfrm>
          <a:prstGeom prst="rect">
            <a:avLst/>
          </a:prstGeom>
          <a:noFill/>
        </p:spPr>
        <p:txBody>
          <a:bodyPr wrap="square" lIns="0" tIns="0" rIns="0" bIns="0" rtlCol="0">
            <a:noAutofit/>
          </a:bodyPr>
          <a:lstStyle/>
          <a:p>
            <a:pPr algn="ctr">
              <a:lnSpc>
                <a:spcPct val="90000"/>
              </a:lnSpc>
            </a:pPr>
            <a:r>
              <a:rPr lang="en-US" sz="1200" dirty="0" smtClean="0">
                <a:latin typeface="Oracle Sans" charset="0"/>
                <a:ea typeface="Oracle Sans" charset="0"/>
                <a:cs typeface="Oracle Sans" charset="0"/>
              </a:rPr>
              <a:t>Trigger: </a:t>
            </a:r>
            <a:r>
              <a:rPr lang="en-US" sz="1200" dirty="0" err="1" smtClean="0">
                <a:latin typeface="Oracle Sans" charset="0"/>
                <a:ea typeface="Oracle Sans" charset="0"/>
                <a:cs typeface="Oracle Sans" charset="0"/>
              </a:rPr>
              <a:t>checkin</a:t>
            </a:r>
            <a:endParaRPr lang="en-US" sz="1200" dirty="0" smtClean="0">
              <a:latin typeface="Oracle Sans" charset="0"/>
              <a:ea typeface="Oracle Sans" charset="0"/>
              <a:cs typeface="Oracle Sans" charset="0"/>
            </a:endParaRPr>
          </a:p>
          <a:p>
            <a:pPr algn="ctr">
              <a:lnSpc>
                <a:spcPct val="90000"/>
              </a:lnSpc>
            </a:pPr>
            <a:endParaRPr lang="en-US" sz="1200" dirty="0">
              <a:latin typeface="Oracle Sans" charset="0"/>
              <a:ea typeface="Oracle Sans" charset="0"/>
              <a:cs typeface="Oracle Sans" charset="0"/>
            </a:endParaRPr>
          </a:p>
        </p:txBody>
      </p:sp>
    </p:spTree>
    <p:extLst>
      <p:ext uri="{BB962C8B-B14F-4D97-AF65-F5344CB8AC3E}">
        <p14:creationId xmlns:p14="http://schemas.microsoft.com/office/powerpoint/2010/main" val="31539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51984" y="407108"/>
            <a:ext cx="10515600" cy="1325563"/>
          </a:xfrm>
        </p:spPr>
        <p:txBody>
          <a:bodyPr>
            <a:normAutofit/>
          </a:bodyPr>
          <a:lstStyle/>
          <a:p>
            <a:r>
              <a:rPr lang="en-US" sz="2800" dirty="0" smtClean="0">
                <a:solidFill>
                  <a:schemeClr val="tx1">
                    <a:lumMod val="75000"/>
                  </a:schemeClr>
                </a:solidFill>
              </a:rPr>
              <a:t>Automating WebLogic Deployment</a:t>
            </a:r>
            <a:br>
              <a:rPr lang="en-US" sz="2800" dirty="0" smtClean="0">
                <a:solidFill>
                  <a:schemeClr val="tx1">
                    <a:lumMod val="75000"/>
                  </a:schemeClr>
                </a:solidFill>
              </a:rPr>
            </a:br>
            <a:r>
              <a:rPr lang="en-US" sz="2400" dirty="0" smtClean="0">
                <a:solidFill>
                  <a:schemeClr val="tx1">
                    <a:lumMod val="75000"/>
                  </a:schemeClr>
                </a:solidFill>
              </a:rPr>
              <a:t>CI/CD with WebLogic Tooling</a:t>
            </a:r>
            <a:endParaRPr lang="en-US" sz="2400" dirty="0"/>
          </a:p>
        </p:txBody>
      </p:sp>
      <p:grpSp>
        <p:nvGrpSpPr>
          <p:cNvPr id="10" name="Group 9"/>
          <p:cNvGrpSpPr/>
          <p:nvPr/>
        </p:nvGrpSpPr>
        <p:grpSpPr>
          <a:xfrm>
            <a:off x="7740372" y="3431562"/>
            <a:ext cx="3421327" cy="2974405"/>
            <a:chOff x="8577517" y="3332493"/>
            <a:chExt cx="3421327" cy="2974405"/>
          </a:xfrm>
        </p:grpSpPr>
        <p:sp>
          <p:nvSpPr>
            <p:cNvPr id="58" name="TextBox 57">
              <a:extLst>
                <a:ext uri="{FF2B5EF4-FFF2-40B4-BE49-F238E27FC236}">
                  <a16:creationId xmlns:a16="http://schemas.microsoft.com/office/drawing/2014/main" xmlns="" id="{7A8270FC-6A49-3C43-8DFA-4865600F16D0}"/>
                </a:ext>
              </a:extLst>
            </p:cNvPr>
            <p:cNvSpPr txBox="1"/>
            <p:nvPr/>
          </p:nvSpPr>
          <p:spPr>
            <a:xfrm>
              <a:off x="10833033" y="5244477"/>
              <a:ext cx="292058" cy="13634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56" name="TextBox 55">
              <a:extLst>
                <a:ext uri="{FF2B5EF4-FFF2-40B4-BE49-F238E27FC236}">
                  <a16:creationId xmlns:a16="http://schemas.microsoft.com/office/drawing/2014/main" xmlns="" id="{10B3285A-343F-8244-8B88-8F387E558D4A}"/>
                </a:ext>
              </a:extLst>
            </p:cNvPr>
            <p:cNvSpPr txBox="1"/>
            <p:nvPr/>
          </p:nvSpPr>
          <p:spPr>
            <a:xfrm>
              <a:off x="10120056" y="5244477"/>
              <a:ext cx="292332" cy="13634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pic>
          <p:nvPicPr>
            <p:cNvPr id="35" name="Picture 34">
              <a:extLst>
                <a:ext uri="{FF2B5EF4-FFF2-40B4-BE49-F238E27FC236}">
                  <a16:creationId xmlns:a16="http://schemas.microsoft.com/office/drawing/2014/main" xmlns="" id="{67D3133C-C736-5A47-AD53-C99DEDD3DE4A}"/>
                </a:ext>
              </a:extLst>
            </p:cNvPr>
            <p:cNvPicPr>
              <a:picLocks noChangeAspect="1"/>
            </p:cNvPicPr>
            <p:nvPr/>
          </p:nvPicPr>
          <p:blipFill>
            <a:blip r:embed="rId3"/>
            <a:stretch>
              <a:fillRect/>
            </a:stretch>
          </p:blipFill>
          <p:spPr>
            <a:xfrm>
              <a:off x="8577517" y="3332493"/>
              <a:ext cx="3421327" cy="2974405"/>
            </a:xfrm>
            <a:prstGeom prst="rect">
              <a:avLst/>
            </a:prstGeom>
          </p:spPr>
        </p:pic>
        <p:sp>
          <p:nvSpPr>
            <p:cNvPr id="37" name="Rectangle 36">
              <a:extLst>
                <a:ext uri="{FF2B5EF4-FFF2-40B4-BE49-F238E27FC236}">
                  <a16:creationId xmlns:a16="http://schemas.microsoft.com/office/drawing/2014/main" xmlns="" id="{8AA3C8BF-49B0-0F45-9F33-F2639436AEEE}"/>
                </a:ext>
              </a:extLst>
            </p:cNvPr>
            <p:cNvSpPr>
              <a:spLocks noChangeAspect="1"/>
            </p:cNvSpPr>
            <p:nvPr/>
          </p:nvSpPr>
          <p:spPr>
            <a:xfrm>
              <a:off x="9156919" y="5085365"/>
              <a:ext cx="662873" cy="705497"/>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pic>
          <p:nvPicPr>
            <p:cNvPr id="38" name="Picture 37">
              <a:extLst>
                <a:ext uri="{FF2B5EF4-FFF2-40B4-BE49-F238E27FC236}">
                  <a16:creationId xmlns:a16="http://schemas.microsoft.com/office/drawing/2014/main" xmlns="" id="{77342462-D012-9545-9572-000EA3937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89177" y="5194367"/>
              <a:ext cx="436005" cy="464041"/>
            </a:xfrm>
            <a:prstGeom prst="rect">
              <a:avLst/>
            </a:prstGeom>
          </p:spPr>
        </p:pic>
        <p:sp>
          <p:nvSpPr>
            <p:cNvPr id="39" name="Rectangle 38">
              <a:extLst>
                <a:ext uri="{FF2B5EF4-FFF2-40B4-BE49-F238E27FC236}">
                  <a16:creationId xmlns:a16="http://schemas.microsoft.com/office/drawing/2014/main" xmlns="" id="{D1F11BD5-2526-464F-B342-1133415C91F1}"/>
                </a:ext>
              </a:extLst>
            </p:cNvPr>
            <p:cNvSpPr>
              <a:spLocks noChangeAspect="1"/>
            </p:cNvSpPr>
            <p:nvPr/>
          </p:nvSpPr>
          <p:spPr>
            <a:xfrm>
              <a:off x="10034791" y="5085365"/>
              <a:ext cx="66287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sp>
          <p:nvSpPr>
            <p:cNvPr id="40" name="TextBox 39">
              <a:extLst>
                <a:ext uri="{FF2B5EF4-FFF2-40B4-BE49-F238E27FC236}">
                  <a16:creationId xmlns:a16="http://schemas.microsoft.com/office/drawing/2014/main" xmlns="" id="{932920A9-AFC1-864E-9F41-90A58A8A2BB8}"/>
                </a:ext>
              </a:extLst>
            </p:cNvPr>
            <p:cNvSpPr txBox="1"/>
            <p:nvPr/>
          </p:nvSpPr>
          <p:spPr>
            <a:xfrm>
              <a:off x="9401532" y="5364776"/>
              <a:ext cx="230484" cy="136344"/>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pic>
          <p:nvPicPr>
            <p:cNvPr id="41" name="Picture 40">
              <a:extLst>
                <a:ext uri="{FF2B5EF4-FFF2-40B4-BE49-F238E27FC236}">
                  <a16:creationId xmlns:a16="http://schemas.microsoft.com/office/drawing/2014/main" xmlns="" id="{3D1B8D19-7BE2-3747-B730-50E6C1F12D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67050" y="5173834"/>
              <a:ext cx="436005" cy="464041"/>
            </a:xfrm>
            <a:prstGeom prst="rect">
              <a:avLst/>
            </a:prstGeom>
          </p:spPr>
        </p:pic>
        <p:sp>
          <p:nvSpPr>
            <p:cNvPr id="43" name="TextBox 42">
              <a:extLst>
                <a:ext uri="{FF2B5EF4-FFF2-40B4-BE49-F238E27FC236}">
                  <a16:creationId xmlns:a16="http://schemas.microsoft.com/office/drawing/2014/main" xmlns="" id="{C2195648-8A13-6E43-9AD4-7B43EF64678D}"/>
                </a:ext>
              </a:extLst>
            </p:cNvPr>
            <p:cNvSpPr txBox="1"/>
            <p:nvPr/>
          </p:nvSpPr>
          <p:spPr>
            <a:xfrm>
              <a:off x="10253629" y="5393433"/>
              <a:ext cx="318304" cy="11285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44" name="Rectangle 43">
              <a:extLst>
                <a:ext uri="{FF2B5EF4-FFF2-40B4-BE49-F238E27FC236}">
                  <a16:creationId xmlns:a16="http://schemas.microsoft.com/office/drawing/2014/main" xmlns="" id="{46F4942E-08F3-CF4C-8464-29C73A10D8AD}"/>
                </a:ext>
              </a:extLst>
            </p:cNvPr>
            <p:cNvSpPr>
              <a:spLocks noChangeAspect="1"/>
            </p:cNvSpPr>
            <p:nvPr/>
          </p:nvSpPr>
          <p:spPr>
            <a:xfrm>
              <a:off x="10741816" y="5085365"/>
              <a:ext cx="662873" cy="705497"/>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45" name="Picture 44">
              <a:extLst>
                <a:ext uri="{FF2B5EF4-FFF2-40B4-BE49-F238E27FC236}">
                  <a16:creationId xmlns:a16="http://schemas.microsoft.com/office/drawing/2014/main" xmlns="" id="{AB584751-CD2B-1841-BD67-3F55F30CCA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4075" y="5173834"/>
              <a:ext cx="436005" cy="464041"/>
            </a:xfrm>
            <a:prstGeom prst="rect">
              <a:avLst/>
            </a:prstGeom>
          </p:spPr>
        </p:pic>
        <p:sp>
          <p:nvSpPr>
            <p:cNvPr id="46" name="TextBox 45">
              <a:extLst>
                <a:ext uri="{FF2B5EF4-FFF2-40B4-BE49-F238E27FC236}">
                  <a16:creationId xmlns:a16="http://schemas.microsoft.com/office/drawing/2014/main" xmlns="" id="{63F1E822-6030-F24D-B36A-F2C00EE9E8EF}"/>
                </a:ext>
              </a:extLst>
            </p:cNvPr>
            <p:cNvSpPr txBox="1"/>
            <p:nvPr/>
          </p:nvSpPr>
          <p:spPr>
            <a:xfrm>
              <a:off x="10961933" y="5382147"/>
              <a:ext cx="240635" cy="113636"/>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60" name="TextBox 59">
              <a:extLst>
                <a:ext uri="{FF2B5EF4-FFF2-40B4-BE49-F238E27FC236}">
                  <a16:creationId xmlns:a16="http://schemas.microsoft.com/office/drawing/2014/main" xmlns="" id="{B307B452-C82D-A648-8719-BC41859B95D4}"/>
                </a:ext>
              </a:extLst>
            </p:cNvPr>
            <p:cNvSpPr txBox="1"/>
            <p:nvPr/>
          </p:nvSpPr>
          <p:spPr>
            <a:xfrm>
              <a:off x="11631504" y="5072839"/>
              <a:ext cx="293622" cy="118973"/>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53" name="Rectangle 52">
              <a:extLst>
                <a:ext uri="{FF2B5EF4-FFF2-40B4-BE49-F238E27FC236}">
                  <a16:creationId xmlns:a16="http://schemas.microsoft.com/office/drawing/2014/main" xmlns="" id="{B6CEDE45-EA4B-4A4A-95C5-7BA5027D9916}"/>
                </a:ext>
              </a:extLst>
            </p:cNvPr>
            <p:cNvSpPr/>
            <p:nvPr/>
          </p:nvSpPr>
          <p:spPr>
            <a:xfrm>
              <a:off x="9938609" y="4893713"/>
              <a:ext cx="1576661" cy="97565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54" name="TextBox 53">
              <a:extLst>
                <a:ext uri="{FF2B5EF4-FFF2-40B4-BE49-F238E27FC236}">
                  <a16:creationId xmlns:a16="http://schemas.microsoft.com/office/drawing/2014/main" xmlns="" id="{3AB2E563-F4C8-BE43-A9F0-939EF5C17AA3}"/>
                </a:ext>
              </a:extLst>
            </p:cNvPr>
            <p:cNvSpPr txBox="1"/>
            <p:nvPr/>
          </p:nvSpPr>
          <p:spPr>
            <a:xfrm>
              <a:off x="10034791" y="4892022"/>
              <a:ext cx="925865" cy="109325"/>
            </a:xfrm>
            <a:prstGeom prst="rect">
              <a:avLst/>
            </a:prstGeom>
            <a:noFill/>
          </p:spPr>
          <p:txBody>
            <a:bodyPr wrap="square" lIns="0" tIns="0" rIns="0" bIns="0" rtlCol="0">
              <a:noAutofit/>
            </a:bodyPr>
            <a:lstStyle/>
            <a:p>
              <a:pPr>
                <a:lnSpc>
                  <a:spcPct val="90000"/>
                </a:lnSpc>
              </a:pPr>
              <a:r>
                <a:rPr lang="en-US" sz="1400" dirty="0"/>
                <a:t>WLS Cluster</a:t>
              </a:r>
            </a:p>
          </p:txBody>
        </p:sp>
        <p:sp>
          <p:nvSpPr>
            <p:cNvPr id="61" name="TextBox 60">
              <a:extLst>
                <a:ext uri="{FF2B5EF4-FFF2-40B4-BE49-F238E27FC236}">
                  <a16:creationId xmlns:a16="http://schemas.microsoft.com/office/drawing/2014/main" xmlns="" id="{895964C6-DE1B-314E-AD09-468F69041430}"/>
                </a:ext>
              </a:extLst>
            </p:cNvPr>
            <p:cNvSpPr txBox="1"/>
            <p:nvPr/>
          </p:nvSpPr>
          <p:spPr>
            <a:xfrm>
              <a:off x="9420387" y="6077677"/>
              <a:ext cx="1735585" cy="191060"/>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63" name="Rectangle 62">
              <a:extLst>
                <a:ext uri="{FF2B5EF4-FFF2-40B4-BE49-F238E27FC236}">
                  <a16:creationId xmlns:a16="http://schemas.microsoft.com/office/drawing/2014/main" xmlns="" id="{05FFBD0B-30BD-4542-A71D-1347BE61FFA2}"/>
                </a:ext>
              </a:extLst>
            </p:cNvPr>
            <p:cNvSpPr/>
            <p:nvPr/>
          </p:nvSpPr>
          <p:spPr>
            <a:xfrm>
              <a:off x="8960497" y="4629730"/>
              <a:ext cx="2701337" cy="1307527"/>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64" name="TextBox 63">
              <a:extLst>
                <a:ext uri="{FF2B5EF4-FFF2-40B4-BE49-F238E27FC236}">
                  <a16:creationId xmlns:a16="http://schemas.microsoft.com/office/drawing/2014/main" xmlns="" id="{64D87DA3-3499-BE4F-8BE9-7C73B448B210}"/>
                </a:ext>
              </a:extLst>
            </p:cNvPr>
            <p:cNvSpPr txBox="1"/>
            <p:nvPr/>
          </p:nvSpPr>
          <p:spPr>
            <a:xfrm>
              <a:off x="8725016" y="4401746"/>
              <a:ext cx="1735585" cy="191060"/>
            </a:xfrm>
            <a:prstGeom prst="rect">
              <a:avLst/>
            </a:prstGeom>
            <a:noFill/>
          </p:spPr>
          <p:txBody>
            <a:bodyPr wrap="square" lIns="0" tIns="0" rIns="0" bIns="0" rtlCol="0">
              <a:noAutofit/>
            </a:bodyPr>
            <a:lstStyle/>
            <a:p>
              <a:pPr algn="ctr">
                <a:lnSpc>
                  <a:spcPct val="90000"/>
                </a:lnSpc>
              </a:pPr>
              <a:r>
                <a:rPr lang="en-US" sz="1400" dirty="0"/>
                <a:t>WebLogic </a:t>
              </a:r>
              <a:r>
                <a:rPr lang="en-US" sz="1400" dirty="0" smtClean="0"/>
                <a:t>Domain</a:t>
              </a:r>
              <a:endParaRPr lang="en-US" sz="1400" dirty="0"/>
            </a:p>
          </p:txBody>
        </p:sp>
        <p:sp>
          <p:nvSpPr>
            <p:cNvPr id="69" name="Can 68">
              <a:extLst>
                <a:ext uri="{FF2B5EF4-FFF2-40B4-BE49-F238E27FC236}">
                  <a16:creationId xmlns:a16="http://schemas.microsoft.com/office/drawing/2014/main" xmlns="" id="{1414AB89-CA5E-B045-B0D0-FD0AC3548F31}"/>
                </a:ext>
              </a:extLst>
            </p:cNvPr>
            <p:cNvSpPr/>
            <p:nvPr/>
          </p:nvSpPr>
          <p:spPr bwMode="gray">
            <a:xfrm>
              <a:off x="8960497" y="3399304"/>
              <a:ext cx="999540" cy="898272"/>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smtClean="0">
                  <a:solidFill>
                    <a:schemeClr val="bg1"/>
                  </a:solidFill>
                </a:rPr>
                <a:t>Domain</a:t>
              </a:r>
            </a:p>
            <a:p>
              <a:pPr algn="ctr">
                <a:lnSpc>
                  <a:spcPct val="90000"/>
                </a:lnSpc>
              </a:pPr>
              <a:r>
                <a:rPr lang="en-US" sz="1798" dirty="0" smtClean="0">
                  <a:solidFill>
                    <a:schemeClr val="bg1"/>
                  </a:solidFill>
                </a:rPr>
                <a:t>CR</a:t>
              </a:r>
              <a:endParaRPr lang="en-US" sz="1798" dirty="0">
                <a:solidFill>
                  <a:schemeClr val="bg1"/>
                </a:solidFill>
              </a:endParaRPr>
            </a:p>
          </p:txBody>
        </p:sp>
        <p:sp>
          <p:nvSpPr>
            <p:cNvPr id="70" name="Oval 69">
              <a:extLst>
                <a:ext uri="{FF2B5EF4-FFF2-40B4-BE49-F238E27FC236}">
                  <a16:creationId xmlns:a16="http://schemas.microsoft.com/office/drawing/2014/main" xmlns="" id="{10BD5AA8-3D26-6A42-8F5D-739C6CD47C22}"/>
                </a:ext>
              </a:extLst>
            </p:cNvPr>
            <p:cNvSpPr>
              <a:spLocks noChangeAspect="1"/>
            </p:cNvSpPr>
            <p:nvPr/>
          </p:nvSpPr>
          <p:spPr>
            <a:xfrm>
              <a:off x="10436916" y="3667614"/>
              <a:ext cx="1331682" cy="323232"/>
            </a:xfrm>
            <a:prstGeom prst="ellipse">
              <a:avLst/>
            </a:prstGeom>
            <a:solidFill>
              <a:srgbClr val="0099CC"/>
            </a:solidFill>
            <a:ln w="571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95" name="Straight Arrow Connector 94">
              <a:extLst>
                <a:ext uri="{FF2B5EF4-FFF2-40B4-BE49-F238E27FC236}">
                  <a16:creationId xmlns="" xmlns:a16="http://schemas.microsoft.com/office/drawing/2014/main" id="{94F21A84-EADA-704E-95F1-19A5D5B87C74}"/>
                </a:ext>
              </a:extLst>
            </p:cNvPr>
            <p:cNvCxnSpPr>
              <a:cxnSpLocks/>
            </p:cNvCxnSpPr>
            <p:nvPr/>
          </p:nvCxnSpPr>
          <p:spPr>
            <a:xfrm flipH="1">
              <a:off x="11132172" y="4023644"/>
              <a:ext cx="1" cy="607629"/>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 xmlns:a16="http://schemas.microsoft.com/office/drawing/2014/main" id="{94F21A84-EADA-704E-95F1-19A5D5B87C74}"/>
                </a:ext>
              </a:extLst>
            </p:cNvPr>
            <p:cNvCxnSpPr>
              <a:cxnSpLocks/>
            </p:cNvCxnSpPr>
            <p:nvPr/>
          </p:nvCxnSpPr>
          <p:spPr>
            <a:xfrm>
              <a:off x="10034791" y="3829230"/>
              <a:ext cx="411402" cy="9210"/>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grpSp>
      <p:pic>
        <p:nvPicPr>
          <p:cNvPr id="107" name="Content Placeholder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351196" y="1937795"/>
            <a:ext cx="2535683" cy="1365922"/>
          </a:xfrm>
          <a:ln w="38100">
            <a:solidFill>
              <a:srgbClr val="FF0000"/>
            </a:solidFill>
          </a:ln>
        </p:spPr>
      </p:pic>
      <p:pic>
        <p:nvPicPr>
          <p:cNvPr id="108"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3308" y="1951305"/>
            <a:ext cx="2518853" cy="1358101"/>
          </a:xfrm>
          <a:prstGeom prst="rect">
            <a:avLst/>
          </a:prstGeom>
          <a:ln w="38100">
            <a:solidFill>
              <a:srgbClr val="FF0000"/>
            </a:solidFill>
          </a:ln>
        </p:spPr>
      </p:pic>
      <p:cxnSp>
        <p:nvCxnSpPr>
          <p:cNvPr id="76" name="Straight Arrow Connector 75"/>
          <p:cNvCxnSpPr/>
          <p:nvPr/>
        </p:nvCxnSpPr>
        <p:spPr>
          <a:xfrm flipV="1">
            <a:off x="6666563" y="3994932"/>
            <a:ext cx="1431460" cy="910175"/>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9660578" y="4209592"/>
            <a:ext cx="1035916" cy="430887"/>
          </a:xfrm>
          <a:prstGeom prst="rect">
            <a:avLst/>
          </a:prstGeom>
          <a:noFill/>
        </p:spPr>
        <p:txBody>
          <a:bodyPr wrap="square" rtlCol="0">
            <a:spAutoFit/>
          </a:bodyPr>
          <a:lstStyle/>
          <a:p>
            <a:pPr algn="l"/>
            <a:r>
              <a:rPr lang="en-US" sz="1100" b="1" dirty="0" smtClean="0">
                <a:latin typeface="Oracle Sans Light" panose="020B0403020204020204" pitchFamily="34" charset="0"/>
                <a:cs typeface="Oracle Sans Light" panose="020B0403020204020204" pitchFamily="34" charset="0"/>
              </a:rPr>
              <a:t>Roll the domain</a:t>
            </a:r>
          </a:p>
        </p:txBody>
      </p:sp>
      <p:pic>
        <p:nvPicPr>
          <p:cNvPr id="79"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9532" y="1143525"/>
            <a:ext cx="1646404" cy="731984"/>
          </a:xfrm>
          <a:prstGeom prst="rect">
            <a:avLst/>
          </a:prstGeom>
          <a:ln w="38100">
            <a:solidFill>
              <a:srgbClr val="FF0000"/>
            </a:solidFill>
          </a:ln>
        </p:spPr>
      </p:pic>
      <p:pic>
        <p:nvPicPr>
          <p:cNvPr id="82" name="Picture 81"/>
          <p:cNvPicPr>
            <a:picLocks noChangeAspect="1"/>
          </p:cNvPicPr>
          <p:nvPr/>
        </p:nvPicPr>
        <p:blipFill>
          <a:blip r:embed="rId8"/>
          <a:stretch>
            <a:fillRect/>
          </a:stretch>
        </p:blipFill>
        <p:spPr>
          <a:xfrm>
            <a:off x="10231052" y="1090009"/>
            <a:ext cx="775970" cy="775970"/>
          </a:xfrm>
          <a:prstGeom prst="rect">
            <a:avLst/>
          </a:prstGeom>
          <a:ln w="38100">
            <a:solidFill>
              <a:srgbClr val="FF0000"/>
            </a:solidFill>
          </a:ln>
        </p:spPr>
      </p:pic>
      <p:sp>
        <p:nvSpPr>
          <p:cNvPr id="33" name="Rectangle 32"/>
          <p:cNvSpPr/>
          <p:nvPr/>
        </p:nvSpPr>
        <p:spPr bwMode="gray">
          <a:xfrm>
            <a:off x="4010257" y="1901090"/>
            <a:ext cx="1134980" cy="2053239"/>
          </a:xfrm>
          <a:prstGeom prst="rect">
            <a:avLst/>
          </a:prstGeom>
          <a:noFill/>
          <a:ln w="41275">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200" dirty="0">
                <a:solidFill>
                  <a:schemeClr val="tx1"/>
                </a:solidFill>
              </a:rPr>
              <a:t>Repository</a:t>
            </a:r>
          </a:p>
        </p:txBody>
      </p:sp>
      <p:sp>
        <p:nvSpPr>
          <p:cNvPr id="17" name="TextBox 16">
            <a:extLst>
              <a:ext uri="{FF2B5EF4-FFF2-40B4-BE49-F238E27FC236}">
                <a16:creationId xmlns="" xmlns:a16="http://schemas.microsoft.com/office/drawing/2014/main" id="{9A42ED68-0E66-D440-A3C9-FAECC4A2A10E}"/>
              </a:ext>
            </a:extLst>
          </p:cNvPr>
          <p:cNvSpPr txBox="1"/>
          <p:nvPr/>
        </p:nvSpPr>
        <p:spPr>
          <a:xfrm>
            <a:off x="915295" y="6259890"/>
            <a:ext cx="1011194" cy="387798"/>
          </a:xfrm>
          <a:prstGeom prst="rect">
            <a:avLst/>
          </a:prstGeom>
          <a:noFill/>
        </p:spPr>
        <p:txBody>
          <a:bodyPr wrap="square" lIns="0" tIns="0" rIns="0" bIns="0" rtlCol="0">
            <a:spAutoFit/>
          </a:bodyPr>
          <a:lstStyle/>
          <a:p>
            <a:pPr algn="ctr">
              <a:lnSpc>
                <a:spcPct val="90000"/>
              </a:lnSpc>
            </a:pPr>
            <a:r>
              <a:rPr lang="en-US" sz="1400" dirty="0" err="1"/>
              <a:t>GitLab</a:t>
            </a:r>
            <a:r>
              <a:rPr lang="en-US" sz="1400" dirty="0"/>
              <a:t>, Jenkins, etc.</a:t>
            </a:r>
          </a:p>
        </p:txBody>
      </p:sp>
      <p:pic>
        <p:nvPicPr>
          <p:cNvPr id="26" name="Picture 25">
            <a:extLst>
              <a:ext uri="{FF2B5EF4-FFF2-40B4-BE49-F238E27FC236}">
                <a16:creationId xmlns="" xmlns:a16="http://schemas.microsoft.com/office/drawing/2014/main" id="{DE7E5229-56FC-5246-A5CE-4E300D726B23}"/>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24541" y="5442951"/>
            <a:ext cx="792703" cy="792703"/>
          </a:xfrm>
          <a:prstGeom prst="rect">
            <a:avLst/>
          </a:prstGeom>
        </p:spPr>
      </p:pic>
      <p:sp>
        <p:nvSpPr>
          <p:cNvPr id="73" name="Rectangle 72"/>
          <p:cNvSpPr/>
          <p:nvPr/>
        </p:nvSpPr>
        <p:spPr bwMode="gray">
          <a:xfrm>
            <a:off x="4238102" y="2141140"/>
            <a:ext cx="661499" cy="391510"/>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a:t>
            </a:r>
            <a:r>
              <a:rPr lang="en-US" sz="900" dirty="0" smtClean="0">
                <a:solidFill>
                  <a:schemeClr val="tx1"/>
                </a:solidFill>
              </a:rPr>
              <a:t>binary </a:t>
            </a:r>
            <a:endParaRPr lang="en-US" sz="900" dirty="0">
              <a:solidFill>
                <a:schemeClr val="tx1"/>
              </a:solidFill>
            </a:endParaRPr>
          </a:p>
          <a:p>
            <a:pPr algn="ctr">
              <a:lnSpc>
                <a:spcPct val="90000"/>
              </a:lnSpc>
            </a:pPr>
            <a:r>
              <a:rPr lang="en-US" sz="900" dirty="0">
                <a:solidFill>
                  <a:schemeClr val="tx1"/>
                </a:solidFill>
              </a:rPr>
              <a:t>image</a:t>
            </a:r>
          </a:p>
        </p:txBody>
      </p:sp>
      <p:cxnSp>
        <p:nvCxnSpPr>
          <p:cNvPr id="84" name="Straight Arrow Connector 83"/>
          <p:cNvCxnSpPr/>
          <p:nvPr/>
        </p:nvCxnSpPr>
        <p:spPr>
          <a:xfrm>
            <a:off x="1420894" y="3642347"/>
            <a:ext cx="1073" cy="1701199"/>
          </a:xfrm>
          <a:prstGeom prst="straightConnector1">
            <a:avLst/>
          </a:prstGeom>
          <a:ln w="1905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41577" y="4759635"/>
            <a:ext cx="1096244" cy="486800"/>
          </a:xfrm>
          <a:prstGeom prst="rect">
            <a:avLst/>
          </a:prstGeom>
          <a:noFill/>
        </p:spPr>
        <p:txBody>
          <a:bodyPr wrap="square" lIns="0" tIns="0" rIns="0" bIns="0" rtlCol="0">
            <a:noAutofit/>
          </a:bodyPr>
          <a:lstStyle/>
          <a:p>
            <a:pPr algn="ctr">
              <a:lnSpc>
                <a:spcPct val="90000"/>
              </a:lnSpc>
            </a:pPr>
            <a:r>
              <a:rPr lang="en-US" sz="1200" dirty="0" smtClean="0">
                <a:latin typeface="Oracle Sans" charset="0"/>
                <a:ea typeface="Oracle Sans" charset="0"/>
                <a:cs typeface="Oracle Sans" charset="0"/>
              </a:rPr>
              <a:t>Step1: Create/Update  apply patch and update JDK</a:t>
            </a:r>
            <a:endParaRPr lang="en-US" sz="1200" dirty="0">
              <a:latin typeface="Oracle Sans" charset="0"/>
              <a:ea typeface="Oracle Sans" charset="0"/>
              <a:cs typeface="Oracle Sans" charset="0"/>
            </a:endParaRPr>
          </a:p>
        </p:txBody>
      </p:sp>
      <p:cxnSp>
        <p:nvCxnSpPr>
          <p:cNvPr id="81" name="Straight Arrow Connector 80"/>
          <p:cNvCxnSpPr>
            <a:stCxn id="73" idx="1"/>
          </p:cNvCxnSpPr>
          <p:nvPr/>
        </p:nvCxnSpPr>
        <p:spPr>
          <a:xfrm flipH="1">
            <a:off x="3387624" y="2336895"/>
            <a:ext cx="850478" cy="1252547"/>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882072" y="5757478"/>
            <a:ext cx="4925508" cy="28954"/>
          </a:xfrm>
          <a:prstGeom prst="straightConnector1">
            <a:avLst/>
          </a:prstGeom>
          <a:ln w="19050">
            <a:solidFill>
              <a:srgbClr val="00B05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033885" y="4572295"/>
            <a:ext cx="3937" cy="1185182"/>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8151595">
            <a:off x="3160527" y="2876363"/>
            <a:ext cx="992467" cy="276999"/>
          </a:xfrm>
          <a:prstGeom prst="rect">
            <a:avLst/>
          </a:prstGeom>
          <a:noFill/>
        </p:spPr>
        <p:txBody>
          <a:bodyPr wrap="square" rtlCol="0">
            <a:spAutoFit/>
          </a:bodyPr>
          <a:lstStyle/>
          <a:p>
            <a:pPr algn="l"/>
            <a:r>
              <a:rPr lang="en-US" sz="1200" dirty="0" smtClean="0">
                <a:latin typeface="Oracle Sans Light" panose="020B0403020204020204" pitchFamily="34" charset="0"/>
                <a:cs typeface="Oracle Sans Light" panose="020B0403020204020204" pitchFamily="34" charset="0"/>
              </a:rPr>
              <a:t>Pull image</a:t>
            </a:r>
          </a:p>
        </p:txBody>
      </p:sp>
      <p:cxnSp>
        <p:nvCxnSpPr>
          <p:cNvPr id="62" name="Straight Arrow Connector 61"/>
          <p:cNvCxnSpPr/>
          <p:nvPr/>
        </p:nvCxnSpPr>
        <p:spPr>
          <a:xfrm flipV="1">
            <a:off x="3701541" y="3464425"/>
            <a:ext cx="516383" cy="749033"/>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18416120">
            <a:off x="3573427" y="3621475"/>
            <a:ext cx="814534" cy="200999"/>
          </a:xfrm>
          <a:prstGeom prst="rect">
            <a:avLst/>
          </a:prstGeom>
          <a:noFill/>
        </p:spPr>
        <p:txBody>
          <a:bodyPr wrap="square" lIns="0" tIns="0" rIns="0" bIns="0" rtlCol="0">
            <a:noAutofit/>
          </a:bodyPr>
          <a:lstStyle/>
          <a:p>
            <a:pPr>
              <a:lnSpc>
                <a:spcPct val="90000"/>
              </a:lnSpc>
            </a:pPr>
            <a:r>
              <a:rPr lang="en-US" sz="1200" dirty="0"/>
              <a:t>Push Image</a:t>
            </a:r>
          </a:p>
        </p:txBody>
      </p:sp>
      <p:sp>
        <p:nvSpPr>
          <p:cNvPr id="66" name="Rectangle 65"/>
          <p:cNvSpPr/>
          <p:nvPr/>
        </p:nvSpPr>
        <p:spPr bwMode="gray">
          <a:xfrm>
            <a:off x="4238102" y="3193130"/>
            <a:ext cx="661499" cy="669426"/>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a:t>
            </a:r>
            <a:endParaRPr lang="en-US" sz="900" dirty="0" smtClean="0">
              <a:solidFill>
                <a:schemeClr val="tx1"/>
              </a:solidFill>
            </a:endParaRPr>
          </a:p>
          <a:p>
            <a:pPr algn="ctr">
              <a:lnSpc>
                <a:spcPct val="90000"/>
              </a:lnSpc>
            </a:pPr>
            <a:r>
              <a:rPr lang="en-US" sz="900" dirty="0" smtClean="0">
                <a:solidFill>
                  <a:schemeClr val="tx1"/>
                </a:solidFill>
              </a:rPr>
              <a:t>Patched domain image</a:t>
            </a:r>
            <a:endParaRPr lang="en-US" sz="900" dirty="0">
              <a:solidFill>
                <a:schemeClr val="tx1"/>
              </a:solidFill>
            </a:endParaRPr>
          </a:p>
        </p:txBody>
      </p:sp>
      <p:sp>
        <p:nvSpPr>
          <p:cNvPr id="67" name="Snip Single Corner Rectangle 66"/>
          <p:cNvSpPr/>
          <p:nvPr/>
        </p:nvSpPr>
        <p:spPr>
          <a:xfrm>
            <a:off x="4003599" y="4288407"/>
            <a:ext cx="1107461" cy="471228"/>
          </a:xfrm>
          <a:prstGeom prst="snip1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ysClr val="windowText" lastClr="000000"/>
                </a:solidFill>
              </a:rPr>
              <a:t>Domain.yaml</a:t>
            </a:r>
            <a:endParaRPr lang="en-US" sz="1200" dirty="0">
              <a:solidFill>
                <a:sysClr val="windowText" lastClr="000000"/>
              </a:solidFill>
            </a:endParaRPr>
          </a:p>
        </p:txBody>
      </p:sp>
      <p:sp>
        <p:nvSpPr>
          <p:cNvPr id="71" name="TextBox 70"/>
          <p:cNvSpPr txBox="1"/>
          <p:nvPr/>
        </p:nvSpPr>
        <p:spPr>
          <a:xfrm>
            <a:off x="3298539" y="5093712"/>
            <a:ext cx="1176838" cy="386179"/>
          </a:xfrm>
          <a:prstGeom prst="rect">
            <a:avLst/>
          </a:prstGeom>
          <a:noFill/>
        </p:spPr>
        <p:txBody>
          <a:bodyPr wrap="square" lIns="0" tIns="0" rIns="0" bIns="0" rtlCol="0">
            <a:noAutofit/>
          </a:bodyPr>
          <a:lstStyle/>
          <a:p>
            <a:pPr algn="ctr">
              <a:lnSpc>
                <a:spcPct val="90000"/>
              </a:lnSpc>
            </a:pPr>
            <a:r>
              <a:rPr lang="en-US" sz="1200" dirty="0" smtClean="0">
                <a:latin typeface="Oracle Sans" charset="0"/>
                <a:ea typeface="Oracle Sans" charset="0"/>
                <a:cs typeface="Oracle Sans" charset="0"/>
              </a:rPr>
              <a:t>Step2: Update </a:t>
            </a:r>
            <a:r>
              <a:rPr lang="en-US" sz="1200" dirty="0" err="1" smtClean="0">
                <a:latin typeface="Oracle Sans" charset="0"/>
                <a:ea typeface="Oracle Sans" charset="0"/>
                <a:cs typeface="Oracle Sans" charset="0"/>
              </a:rPr>
              <a:t>domain.yaml</a:t>
            </a:r>
            <a:r>
              <a:rPr lang="en-US" sz="1200" dirty="0" smtClean="0">
                <a:latin typeface="Oracle Sans" charset="0"/>
                <a:ea typeface="Oracle Sans" charset="0"/>
                <a:cs typeface="Oracle Sans" charset="0"/>
              </a:rPr>
              <a:t> with new image name </a:t>
            </a:r>
            <a:endParaRPr lang="en-US" sz="1200" dirty="0">
              <a:latin typeface="Oracle Sans" charset="0"/>
              <a:ea typeface="Oracle Sans" charset="0"/>
              <a:cs typeface="Oracle Sans" charset="0"/>
            </a:endParaRPr>
          </a:p>
        </p:txBody>
      </p:sp>
      <p:cxnSp>
        <p:nvCxnSpPr>
          <p:cNvPr id="72" name="Straight Arrow Connector 71"/>
          <p:cNvCxnSpPr/>
          <p:nvPr/>
        </p:nvCxnSpPr>
        <p:spPr>
          <a:xfrm flipH="1" flipV="1">
            <a:off x="4549095" y="4759635"/>
            <a:ext cx="16034" cy="1012320"/>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2443944" y="3642347"/>
            <a:ext cx="1200480" cy="929948"/>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Image Tool</a:t>
            </a:r>
            <a:endParaRPr lang="en-US" dirty="0">
              <a:solidFill>
                <a:schemeClr val="tx1"/>
              </a:solidFill>
            </a:endParaRPr>
          </a:p>
        </p:txBody>
      </p:sp>
      <p:sp>
        <p:nvSpPr>
          <p:cNvPr id="74" name="Round Same Side Corner Rectangle 73"/>
          <p:cNvSpPr/>
          <p:nvPr/>
        </p:nvSpPr>
        <p:spPr>
          <a:xfrm>
            <a:off x="5359278" y="4635780"/>
            <a:ext cx="1287774" cy="527037"/>
          </a:xfrm>
          <a:prstGeom prst="round2Same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Kubectl</a:t>
            </a:r>
            <a:r>
              <a:rPr lang="en-US" sz="1200" dirty="0" smtClean="0">
                <a:solidFill>
                  <a:schemeClr val="tx1"/>
                </a:solidFill>
              </a:rPr>
              <a:t> apply </a:t>
            </a:r>
            <a:r>
              <a:rPr lang="mr-IN" sz="1200" dirty="0" smtClean="0">
                <a:solidFill>
                  <a:schemeClr val="tx1"/>
                </a:solidFill>
              </a:rPr>
              <a:t>–</a:t>
            </a:r>
            <a:r>
              <a:rPr lang="en-US" sz="1200" dirty="0" smtClean="0">
                <a:solidFill>
                  <a:schemeClr val="tx1"/>
                </a:solidFill>
              </a:rPr>
              <a:t>f </a:t>
            </a:r>
            <a:r>
              <a:rPr lang="en-US" sz="1200" dirty="0" err="1" smtClean="0">
                <a:solidFill>
                  <a:schemeClr val="tx1"/>
                </a:solidFill>
              </a:rPr>
              <a:t>domain.yaml</a:t>
            </a:r>
            <a:endParaRPr lang="en-US" sz="1200" dirty="0">
              <a:solidFill>
                <a:schemeClr val="tx1"/>
              </a:solidFill>
            </a:endParaRPr>
          </a:p>
        </p:txBody>
      </p:sp>
      <p:cxnSp>
        <p:nvCxnSpPr>
          <p:cNvPr id="75" name="Straight Arrow Connector 74"/>
          <p:cNvCxnSpPr/>
          <p:nvPr/>
        </p:nvCxnSpPr>
        <p:spPr>
          <a:xfrm flipH="1" flipV="1">
            <a:off x="5990571" y="5162817"/>
            <a:ext cx="8017" cy="623615"/>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781319" y="5391011"/>
            <a:ext cx="1176838" cy="350380"/>
          </a:xfrm>
          <a:prstGeom prst="rect">
            <a:avLst/>
          </a:prstGeom>
          <a:noFill/>
        </p:spPr>
        <p:txBody>
          <a:bodyPr wrap="square" lIns="0" tIns="0" rIns="0" bIns="0" rtlCol="0">
            <a:noAutofit/>
          </a:bodyPr>
          <a:lstStyle/>
          <a:p>
            <a:pPr algn="ctr">
              <a:lnSpc>
                <a:spcPct val="90000"/>
              </a:lnSpc>
            </a:pPr>
            <a:r>
              <a:rPr lang="en-US" sz="1200" dirty="0" smtClean="0">
                <a:latin typeface="Oracle Sans" charset="0"/>
                <a:ea typeface="Oracle Sans" charset="0"/>
                <a:cs typeface="Oracle Sans" charset="0"/>
              </a:rPr>
              <a:t>Step3: Update Domain CR</a:t>
            </a:r>
            <a:endParaRPr lang="en-US" sz="1200" dirty="0">
              <a:latin typeface="Oracle Sans" charset="0"/>
              <a:ea typeface="Oracle Sans" charset="0"/>
              <a:cs typeface="Oracle Sans" charset="0"/>
            </a:endParaRPr>
          </a:p>
        </p:txBody>
      </p:sp>
      <p:sp>
        <p:nvSpPr>
          <p:cNvPr id="85" name="TextBox 84"/>
          <p:cNvSpPr txBox="1"/>
          <p:nvPr/>
        </p:nvSpPr>
        <p:spPr>
          <a:xfrm>
            <a:off x="329130" y="4153245"/>
            <a:ext cx="1096244" cy="486800"/>
          </a:xfrm>
          <a:prstGeom prst="rect">
            <a:avLst/>
          </a:prstGeom>
          <a:noFill/>
        </p:spPr>
        <p:txBody>
          <a:bodyPr wrap="square" lIns="0" tIns="0" rIns="0" bIns="0" rtlCol="0">
            <a:noAutofit/>
          </a:bodyPr>
          <a:lstStyle/>
          <a:p>
            <a:pPr algn="ctr">
              <a:lnSpc>
                <a:spcPct val="90000"/>
              </a:lnSpc>
            </a:pPr>
            <a:r>
              <a:rPr lang="en-US" sz="1200" dirty="0" smtClean="0">
                <a:latin typeface="Oracle Sans" charset="0"/>
                <a:ea typeface="Oracle Sans" charset="0"/>
                <a:cs typeface="Oracle Sans" charset="0"/>
              </a:rPr>
              <a:t>Trigger</a:t>
            </a:r>
            <a:r>
              <a:rPr lang="en-US" sz="1200" smtClean="0">
                <a:latin typeface="Oracle Sans" charset="0"/>
                <a:ea typeface="Oracle Sans" charset="0"/>
                <a:cs typeface="Oracle Sans" charset="0"/>
              </a:rPr>
              <a:t>: call to patch</a:t>
            </a:r>
            <a:endParaRPr lang="en-US" sz="1200" dirty="0" smtClean="0">
              <a:latin typeface="Oracle Sans" charset="0"/>
              <a:ea typeface="Oracle Sans" charset="0"/>
              <a:cs typeface="Oracle Sans" charset="0"/>
            </a:endParaRPr>
          </a:p>
          <a:p>
            <a:pPr algn="ctr">
              <a:lnSpc>
                <a:spcPct val="90000"/>
              </a:lnSpc>
            </a:pPr>
            <a:endParaRPr lang="en-US" sz="1200" dirty="0">
              <a:latin typeface="Oracle Sans" charset="0"/>
              <a:ea typeface="Oracle Sans" charset="0"/>
              <a:cs typeface="Oracle Sans" charset="0"/>
            </a:endParaRPr>
          </a:p>
        </p:txBody>
      </p:sp>
      <p:sp>
        <p:nvSpPr>
          <p:cNvPr id="3" name="Rectangle 2"/>
          <p:cNvSpPr/>
          <p:nvPr/>
        </p:nvSpPr>
        <p:spPr>
          <a:xfrm>
            <a:off x="954741" y="2837329"/>
            <a:ext cx="1062318" cy="7933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Invoke Patching</a:t>
            </a:r>
            <a:endParaRPr lang="en-US" dirty="0">
              <a:solidFill>
                <a:sysClr val="windowText" lastClr="000000"/>
              </a:solidFill>
            </a:endParaRPr>
          </a:p>
        </p:txBody>
      </p:sp>
      <p:sp>
        <p:nvSpPr>
          <p:cNvPr id="59" name="Rectangle 58"/>
          <p:cNvSpPr/>
          <p:nvPr/>
        </p:nvSpPr>
        <p:spPr>
          <a:xfrm>
            <a:off x="2465322" y="2404441"/>
            <a:ext cx="1062318" cy="5181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My Oracle Support</a:t>
            </a:r>
            <a:endParaRPr lang="en-US" sz="1600" dirty="0">
              <a:solidFill>
                <a:sysClr val="windowText" lastClr="000000"/>
              </a:solidFill>
            </a:endParaRPr>
          </a:p>
        </p:txBody>
      </p:sp>
      <p:cxnSp>
        <p:nvCxnSpPr>
          <p:cNvPr id="68" name="Straight Arrow Connector 67"/>
          <p:cNvCxnSpPr>
            <a:stCxn id="59" idx="2"/>
          </p:cNvCxnSpPr>
          <p:nvPr/>
        </p:nvCxnSpPr>
        <p:spPr>
          <a:xfrm>
            <a:off x="2996481" y="2922555"/>
            <a:ext cx="0" cy="585173"/>
          </a:xfrm>
          <a:prstGeom prst="straightConnector1">
            <a:avLst/>
          </a:prstGeom>
          <a:ln w="190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034002" y="3088238"/>
            <a:ext cx="1096244" cy="486800"/>
          </a:xfrm>
          <a:prstGeom prst="rect">
            <a:avLst/>
          </a:prstGeom>
          <a:noFill/>
        </p:spPr>
        <p:txBody>
          <a:bodyPr wrap="square" lIns="0" tIns="0" rIns="0" bIns="0" rtlCol="0">
            <a:noAutofit/>
          </a:bodyPr>
          <a:lstStyle/>
          <a:p>
            <a:pPr algn="ctr">
              <a:lnSpc>
                <a:spcPct val="90000"/>
              </a:lnSpc>
            </a:pPr>
            <a:r>
              <a:rPr lang="en-US" sz="1200" smtClean="0">
                <a:latin typeface="Oracle Sans" charset="0"/>
                <a:ea typeface="Oracle Sans" charset="0"/>
                <a:cs typeface="Oracle Sans" charset="0"/>
              </a:rPr>
              <a:t>Download patches</a:t>
            </a:r>
            <a:endParaRPr lang="en-US" sz="1200" dirty="0">
              <a:latin typeface="Oracle Sans" charset="0"/>
              <a:ea typeface="Oracle Sans" charset="0"/>
              <a:cs typeface="Oracle Sans" charset="0"/>
            </a:endParaRPr>
          </a:p>
        </p:txBody>
      </p:sp>
      <p:sp>
        <p:nvSpPr>
          <p:cNvPr id="86" name="Rectangle 85"/>
          <p:cNvSpPr/>
          <p:nvPr/>
        </p:nvSpPr>
        <p:spPr bwMode="gray">
          <a:xfrm>
            <a:off x="4238102" y="2668807"/>
            <a:ext cx="661499" cy="391510"/>
          </a:xfrm>
          <a:prstGeom prst="rect">
            <a:avLst/>
          </a:prstGeom>
          <a:solidFill>
            <a:schemeClr val="bg1"/>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solidFill>
                  <a:schemeClr val="tx1"/>
                </a:solidFill>
              </a:rPr>
              <a:t>WebLogic domain </a:t>
            </a:r>
          </a:p>
          <a:p>
            <a:pPr algn="ctr">
              <a:lnSpc>
                <a:spcPct val="90000"/>
              </a:lnSpc>
            </a:pPr>
            <a:r>
              <a:rPr lang="en-US" sz="900" dirty="0">
                <a:solidFill>
                  <a:schemeClr val="tx1"/>
                </a:solidFill>
              </a:rPr>
              <a:t>image</a:t>
            </a:r>
          </a:p>
        </p:txBody>
      </p:sp>
      <p:cxnSp>
        <p:nvCxnSpPr>
          <p:cNvPr id="87" name="Straight Arrow Connector 86"/>
          <p:cNvCxnSpPr/>
          <p:nvPr/>
        </p:nvCxnSpPr>
        <p:spPr>
          <a:xfrm flipH="1">
            <a:off x="3656760" y="2863790"/>
            <a:ext cx="570135" cy="816654"/>
          </a:xfrm>
          <a:prstGeom prst="straightConnector1">
            <a:avLst/>
          </a:prstGeom>
          <a:ln w="19050">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rot="18151595">
            <a:off x="3433587" y="3029934"/>
            <a:ext cx="992467" cy="276999"/>
          </a:xfrm>
          <a:prstGeom prst="rect">
            <a:avLst/>
          </a:prstGeom>
          <a:noFill/>
        </p:spPr>
        <p:txBody>
          <a:bodyPr wrap="square" rtlCol="0">
            <a:spAutoFit/>
          </a:bodyPr>
          <a:lstStyle/>
          <a:p>
            <a:pPr algn="l"/>
            <a:r>
              <a:rPr lang="en-US" sz="1200" dirty="0" smtClean="0">
                <a:latin typeface="Oracle Sans Light" panose="020B0403020204020204" pitchFamily="34" charset="0"/>
                <a:cs typeface="Oracle Sans Light" panose="020B0403020204020204" pitchFamily="34" charset="0"/>
              </a:rPr>
              <a:t>Pull image</a:t>
            </a:r>
          </a:p>
        </p:txBody>
      </p:sp>
    </p:spTree>
    <p:extLst>
      <p:ext uri="{BB962C8B-B14F-4D97-AF65-F5344CB8AC3E}">
        <p14:creationId xmlns:p14="http://schemas.microsoft.com/office/powerpoint/2010/main" val="552794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Demo</a:t>
            </a:r>
            <a:endParaRPr lang="en-US" sz="2800" dirty="0"/>
          </a:p>
        </p:txBody>
      </p:sp>
      <p:sp>
        <p:nvSpPr>
          <p:cNvPr id="3" name="Footer Placeholder 2"/>
          <p:cNvSpPr>
            <a:spLocks noGrp="1"/>
          </p:cNvSpPr>
          <p:nvPr>
            <p:ph type="ftr" sz="quarter" idx="11"/>
          </p:nvPr>
        </p:nvSpPr>
        <p:spPr/>
        <p:txBody>
          <a:bodyPr/>
          <a:lstStyle/>
          <a:p>
            <a:r>
              <a:rPr lang="en-US" sz="700" smtClean="0"/>
              <a:t>Copyright © 2019 Oracle and/or its affiliates.</a:t>
            </a:r>
            <a:endParaRPr lang="en-US" sz="700" dirty="0"/>
          </a:p>
        </p:txBody>
      </p:sp>
    </p:spTree>
    <p:extLst>
      <p:ext uri="{BB962C8B-B14F-4D97-AF65-F5344CB8AC3E}">
        <p14:creationId xmlns:p14="http://schemas.microsoft.com/office/powerpoint/2010/main" val="11802475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smtClean="0"/>
              <a:t>Roadmaps of Open Sourced Tools</a:t>
            </a:r>
            <a:endParaRPr lang="en-US" sz="2800" dirty="0"/>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17666643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B747C0E-3882-4B47-9D0F-8B18036B8C36}"/>
              </a:ext>
            </a:extLst>
          </p:cNvPr>
          <p:cNvSpPr>
            <a:spLocks noGrp="1"/>
          </p:cNvSpPr>
          <p:nvPr>
            <p:ph type="title"/>
          </p:nvPr>
        </p:nvSpPr>
        <p:spPr/>
        <p:txBody>
          <a:bodyPr>
            <a:normAutofit/>
          </a:bodyPr>
          <a:lstStyle/>
          <a:p>
            <a:r>
              <a:rPr lang="en-US" sz="2800" dirty="0">
                <a:latin typeface="Georgia" charset="0"/>
                <a:ea typeface="Georgia" charset="0"/>
                <a:cs typeface="Georgia" charset="0"/>
              </a:rPr>
              <a:t>WebLogic </a:t>
            </a:r>
            <a:r>
              <a:rPr lang="en-US" sz="2800" dirty="0" smtClean="0">
                <a:latin typeface="Georgia" charset="0"/>
                <a:ea typeface="Georgia" charset="0"/>
                <a:cs typeface="Georgia" charset="0"/>
              </a:rPr>
              <a:t>Kubernetes Operator</a:t>
            </a:r>
            <a:endParaRPr lang="en-US" sz="2800" dirty="0">
              <a:latin typeface="Georgia" charset="0"/>
              <a:ea typeface="Georgia" charset="0"/>
              <a:cs typeface="Georgia" charset="0"/>
            </a:endParaRPr>
          </a:p>
        </p:txBody>
      </p:sp>
      <p:sp>
        <p:nvSpPr>
          <p:cNvPr id="5"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768095" y="2923970"/>
            <a:ext cx="2751984" cy="3414119"/>
          </a:xfrm>
        </p:spPr>
        <p:txBody>
          <a:bodyPr>
            <a:normAutofit fontScale="85000" lnSpcReduction="20000"/>
          </a:bodyPr>
          <a:lstStyle/>
          <a:p>
            <a:pPr marL="285750" indent="-285750">
              <a:buFont typeface="Arial" charset="0"/>
              <a:buChar char="•"/>
            </a:pPr>
            <a:r>
              <a:rPr lang="en-US" sz="1600" dirty="0" smtClean="0"/>
              <a:t>Second public release of the WebLogic Kubernetes Operator</a:t>
            </a:r>
          </a:p>
          <a:p>
            <a:pPr marL="285750" indent="-285750">
              <a:buFont typeface="Arial" charset="0"/>
              <a:buChar char="•"/>
            </a:pPr>
            <a:endParaRPr lang="en-US" sz="1600" dirty="0" smtClean="0"/>
          </a:p>
          <a:p>
            <a:pPr marL="285750" indent="-285750">
              <a:buFont typeface="Arial" charset="0"/>
              <a:buChar char="•"/>
            </a:pPr>
            <a:r>
              <a:rPr lang="en-US" sz="1600" dirty="0"/>
              <a:t>Domain in Image and PV/PVC</a:t>
            </a:r>
          </a:p>
          <a:p>
            <a:pPr marL="285750" indent="-285750">
              <a:buFont typeface="Arial" charset="0"/>
              <a:buChar char="•"/>
            </a:pPr>
            <a:endParaRPr lang="en-US" sz="1600" dirty="0"/>
          </a:p>
          <a:p>
            <a:pPr marL="285750" indent="-285750">
              <a:buFont typeface="Arial" charset="0"/>
              <a:buChar char="•"/>
            </a:pPr>
            <a:r>
              <a:rPr lang="en-US" sz="1600" dirty="0"/>
              <a:t>Configuration Overrides</a:t>
            </a:r>
          </a:p>
          <a:p>
            <a:pPr marL="285750" indent="-285750">
              <a:buFont typeface="Arial" charset="0"/>
              <a:buChar char="•"/>
            </a:pPr>
            <a:endParaRPr lang="en-US" sz="1600" dirty="0"/>
          </a:p>
          <a:p>
            <a:pPr marL="285750" indent="-285750">
              <a:buFont typeface="Arial" charset="0"/>
              <a:buChar char="•"/>
            </a:pPr>
            <a:r>
              <a:rPr lang="en-US" sz="1600" dirty="0"/>
              <a:t>Deploy Operator  and Load Balancers with Helm</a:t>
            </a:r>
          </a:p>
          <a:p>
            <a:pPr marL="285750" indent="-285750">
              <a:buFont typeface="Arial" charset="0"/>
              <a:buChar char="•"/>
            </a:pPr>
            <a:endParaRPr lang="en-US" sz="1600" dirty="0"/>
          </a:p>
          <a:p>
            <a:pPr marL="285750" indent="-285750">
              <a:buFont typeface="Arial" charset="0"/>
              <a:buChar char="•"/>
            </a:pPr>
            <a:r>
              <a:rPr lang="en-US" sz="1600" dirty="0"/>
              <a:t>Support other Load Balancers</a:t>
            </a:r>
          </a:p>
          <a:p>
            <a:pPr marL="285750" indent="-285750">
              <a:buFont typeface="Arial" charset="0"/>
              <a:buChar char="•"/>
            </a:pPr>
            <a:endParaRPr lang="en-US" sz="1600" dirty="0"/>
          </a:p>
          <a:p>
            <a:pPr marL="285750" indent="-285750">
              <a:buFont typeface="Arial" charset="0"/>
              <a:buChar char="•"/>
            </a:pPr>
            <a:r>
              <a:rPr lang="en-US" sz="1600" dirty="0"/>
              <a:t>Flexibility of WebLogic Server logs persistence </a:t>
            </a:r>
          </a:p>
          <a:p>
            <a:pPr marL="285750" indent="-285750">
              <a:buFont typeface="Arial" charset="0"/>
              <a:buChar char="•"/>
            </a:pPr>
            <a:endParaRPr lang="en-US" sz="1600" dirty="0"/>
          </a:p>
          <a:p>
            <a:pPr marL="285750" indent="-285750">
              <a:buFont typeface="Arial" charset="0"/>
              <a:buChar char="•"/>
            </a:pPr>
            <a:r>
              <a:rPr lang="en-US" sz="1600" dirty="0"/>
              <a:t>User initiated Lifecycle Management operations</a:t>
            </a:r>
          </a:p>
          <a:p>
            <a:pPr marL="285750" indent="-285750">
              <a:buFont typeface="Arial" charset="0"/>
              <a:buChar char="•"/>
            </a:pPr>
            <a:endParaRPr lang="en-US" sz="1600" dirty="0"/>
          </a:p>
          <a:p>
            <a:pPr marL="285750" indent="-285750">
              <a:buFont typeface="Arial" charset="0"/>
              <a:buChar char="•"/>
            </a:pPr>
            <a:r>
              <a:rPr lang="en-US" sz="1600" dirty="0"/>
              <a:t>Assign Pods to Nodes</a:t>
            </a:r>
          </a:p>
          <a:p>
            <a:pPr marL="285750" indent="-285750">
              <a:buFont typeface="Arial" charset="0"/>
              <a:buChar char="•"/>
            </a:pPr>
            <a:endParaRPr lang="en-US" sz="1400" dirty="0" smtClean="0"/>
          </a:p>
        </p:txBody>
      </p:sp>
      <p:sp>
        <p:nvSpPr>
          <p:cNvPr id="11" name="Text Placeholder 4">
            <a:extLst>
              <a:ext uri="{FF2B5EF4-FFF2-40B4-BE49-F238E27FC236}">
                <a16:creationId xmlns="" xmlns:a16="http://schemas.microsoft.com/office/drawing/2014/main" id="{9017098F-883C-D549-BCCD-8B0C091D654C}"/>
              </a:ext>
            </a:extLst>
          </p:cNvPr>
          <p:cNvSpPr txBox="1">
            <a:spLocks/>
          </p:cNvSpPr>
          <p:nvPr/>
        </p:nvSpPr>
        <p:spPr>
          <a:xfrm>
            <a:off x="916042" y="2270701"/>
            <a:ext cx="2331522" cy="415667"/>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2"/>
                </a:solidFill>
              </a:rPr>
              <a:t>2</a:t>
            </a:r>
            <a:r>
              <a:rPr lang="en-US" b="1" dirty="0" smtClean="0">
                <a:solidFill>
                  <a:schemeClr val="tx2"/>
                </a:solidFill>
              </a:rPr>
              <a:t>.0</a:t>
            </a:r>
            <a:endParaRPr lang="en-US" b="1" dirty="0">
              <a:solidFill>
                <a:schemeClr val="tx2"/>
              </a:solidFill>
            </a:endParaRPr>
          </a:p>
        </p:txBody>
      </p:sp>
      <p:sp>
        <p:nvSpPr>
          <p:cNvPr id="13" name="Text Placeholder 4">
            <a:extLst>
              <a:ext uri="{FF2B5EF4-FFF2-40B4-BE49-F238E27FC236}">
                <a16:creationId xmlns="" xmlns:a16="http://schemas.microsoft.com/office/drawing/2014/main" id="{9017098F-883C-D549-BCCD-8B0C091D654C}"/>
              </a:ext>
            </a:extLst>
          </p:cNvPr>
          <p:cNvSpPr txBox="1">
            <a:spLocks/>
          </p:cNvSpPr>
          <p:nvPr/>
        </p:nvSpPr>
        <p:spPr>
          <a:xfrm>
            <a:off x="3693130" y="2262860"/>
            <a:ext cx="2331522" cy="431349"/>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2.X</a:t>
            </a:r>
            <a:endParaRPr lang="en-US" b="1" dirty="0">
              <a:solidFill>
                <a:schemeClr val="tx2"/>
              </a:solidFill>
            </a:endParaRPr>
          </a:p>
        </p:txBody>
      </p:sp>
      <p:sp>
        <p:nvSpPr>
          <p:cNvPr id="14" name="Text Placeholder 4">
            <a:extLst>
              <a:ext uri="{FF2B5EF4-FFF2-40B4-BE49-F238E27FC236}">
                <a16:creationId xmlns="" xmlns:a16="http://schemas.microsoft.com/office/drawing/2014/main" id="{9017098F-883C-D549-BCCD-8B0C091D654C}"/>
              </a:ext>
            </a:extLst>
          </p:cNvPr>
          <p:cNvSpPr txBox="1">
            <a:spLocks/>
          </p:cNvSpPr>
          <p:nvPr/>
        </p:nvSpPr>
        <p:spPr>
          <a:xfrm>
            <a:off x="9247307" y="2270702"/>
            <a:ext cx="2331522" cy="415664"/>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Future</a:t>
            </a:r>
            <a:endParaRPr lang="en-US" b="1" dirty="0">
              <a:solidFill>
                <a:schemeClr val="tx2"/>
              </a:solidFill>
            </a:endParaRPr>
          </a:p>
        </p:txBody>
      </p:sp>
      <p:sp>
        <p:nvSpPr>
          <p:cNvPr id="15" name="Text Placeholder 4">
            <a:extLst>
              <a:ext uri="{FF2B5EF4-FFF2-40B4-BE49-F238E27FC236}">
                <a16:creationId xmlns="" xmlns:a16="http://schemas.microsoft.com/office/drawing/2014/main" id="{9017098F-883C-D549-BCCD-8B0C091D654C}"/>
              </a:ext>
            </a:extLst>
          </p:cNvPr>
          <p:cNvSpPr txBox="1">
            <a:spLocks/>
          </p:cNvSpPr>
          <p:nvPr/>
        </p:nvSpPr>
        <p:spPr>
          <a:xfrm>
            <a:off x="6470218" y="2270702"/>
            <a:ext cx="2331522" cy="415665"/>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Future</a:t>
            </a:r>
            <a:endParaRPr lang="en-US" b="1" dirty="0">
              <a:solidFill>
                <a:schemeClr val="tx2"/>
              </a:solidFill>
            </a:endParaRPr>
          </a:p>
        </p:txBody>
      </p:sp>
      <p:sp>
        <p:nvSpPr>
          <p:cNvPr id="17"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9074862" y="2923970"/>
            <a:ext cx="2751984" cy="3934029"/>
          </a:xfrm>
        </p:spPr>
        <p:txBody>
          <a:bodyPr>
            <a:normAutofit/>
          </a:bodyPr>
          <a:lstStyle/>
          <a:p>
            <a:pPr marL="285750" indent="-285750">
              <a:buFont typeface="Arial" charset="0"/>
              <a:buChar char="•"/>
            </a:pPr>
            <a:r>
              <a:rPr lang="en-US" sz="1400" dirty="0" smtClean="0"/>
              <a:t>Sizing </a:t>
            </a:r>
            <a:r>
              <a:rPr lang="en-US" sz="1400" dirty="0"/>
              <a:t>Guide </a:t>
            </a:r>
            <a:endParaRPr lang="en-US" sz="1400" dirty="0" smtClean="0"/>
          </a:p>
          <a:p>
            <a:pPr marL="285750" indent="-285750">
              <a:buFont typeface="Arial" charset="0"/>
              <a:buChar char="•"/>
            </a:pPr>
            <a:endParaRPr lang="en-US" sz="1400" dirty="0"/>
          </a:p>
          <a:p>
            <a:pPr marL="285750" indent="-285750">
              <a:buFont typeface="Arial" charset="0"/>
              <a:buChar char="•"/>
            </a:pPr>
            <a:r>
              <a:rPr lang="en-US" sz="1400" dirty="0"/>
              <a:t>Support new </a:t>
            </a:r>
            <a:r>
              <a:rPr lang="en-US" sz="1400" dirty="0" smtClean="0"/>
              <a:t>versions of WebLogic 12.2.1.4, 14.X</a:t>
            </a:r>
          </a:p>
          <a:p>
            <a:pPr marL="285750" indent="-285750">
              <a:buFont typeface="Arial" charset="0"/>
              <a:buChar char="•"/>
            </a:pPr>
            <a:endParaRPr lang="en-US" sz="1400" dirty="0" smtClean="0"/>
          </a:p>
          <a:p>
            <a:pPr marL="285750" indent="-285750">
              <a:buFont typeface="Arial" charset="0"/>
              <a:buChar char="•"/>
            </a:pPr>
            <a:r>
              <a:rPr lang="en-US" sz="1400" dirty="0" smtClean="0"/>
              <a:t>Support for the new WebLogic 12.2.1.4 Slim Image</a:t>
            </a:r>
          </a:p>
          <a:p>
            <a:pPr marL="285750" indent="-285750">
              <a:buFont typeface="Arial" charset="0"/>
              <a:buChar char="•"/>
            </a:pPr>
            <a:endParaRPr lang="en-US" sz="1400" dirty="0" smtClean="0"/>
          </a:p>
          <a:p>
            <a:pPr marL="285750" indent="-285750">
              <a:buFont typeface="Arial" charset="0"/>
              <a:buChar char="•"/>
            </a:pPr>
            <a:r>
              <a:rPr lang="en-US" sz="1400" dirty="0"/>
              <a:t>Updated certification </a:t>
            </a:r>
            <a:r>
              <a:rPr lang="en-US" sz="1400" dirty="0" err="1"/>
              <a:t>OpenShift</a:t>
            </a:r>
            <a:r>
              <a:rPr lang="en-US" sz="1400" dirty="0"/>
              <a:t> 4, PCA</a:t>
            </a:r>
          </a:p>
          <a:p>
            <a:pPr marL="285750" indent="-285750">
              <a:buFont typeface="Arial" charset="0"/>
              <a:buChar char="•"/>
            </a:pPr>
            <a:endParaRPr lang="en-US" sz="1400" dirty="0"/>
          </a:p>
          <a:p>
            <a:pPr marL="285750" indent="-285750">
              <a:buFont typeface="Arial" charset="0"/>
              <a:buChar char="•"/>
            </a:pPr>
            <a:r>
              <a:rPr lang="en-US" sz="1400" dirty="0" smtClean="0"/>
              <a:t>Documentation and Samples for more advanced use cases</a:t>
            </a:r>
          </a:p>
          <a:p>
            <a:pPr marL="285750" indent="-285750">
              <a:buFont typeface="Arial" charset="0"/>
              <a:buChar char="•"/>
            </a:pPr>
            <a:endParaRPr lang="en-US" sz="1400" dirty="0"/>
          </a:p>
          <a:p>
            <a:pPr marL="285750" indent="-285750">
              <a:buFont typeface="Arial" charset="0"/>
              <a:buChar char="•"/>
            </a:pPr>
            <a:endParaRPr lang="en-US" sz="1400" dirty="0"/>
          </a:p>
          <a:p>
            <a:pPr marL="285750" indent="-285750">
              <a:buFont typeface="Arial" charset="0"/>
              <a:buChar char="•"/>
            </a:pPr>
            <a:endParaRPr lang="en-US" sz="1400" dirty="0" smtClean="0"/>
          </a:p>
          <a:p>
            <a:pPr marL="285750" indent="-285750">
              <a:buFont typeface="Arial" charset="0"/>
              <a:buChar char="•"/>
            </a:pPr>
            <a:endParaRPr lang="en-US" sz="1400" dirty="0"/>
          </a:p>
          <a:p>
            <a:pPr marL="285750" indent="-285750">
              <a:buFont typeface="Arial" charset="0"/>
              <a:buChar char="•"/>
            </a:pPr>
            <a:endParaRPr lang="en-US" sz="1400" dirty="0" smtClean="0"/>
          </a:p>
          <a:p>
            <a:pPr marL="285750" indent="-285750">
              <a:buFont typeface="Arial" charset="0"/>
              <a:buChar char="•"/>
            </a:pPr>
            <a:endParaRPr lang="en-US" sz="1400" dirty="0"/>
          </a:p>
          <a:p>
            <a:pPr marL="285750" indent="-285750">
              <a:buFont typeface="Arial" charset="0"/>
              <a:buChar char="•"/>
            </a:pPr>
            <a:endParaRPr lang="en-US" sz="1400" dirty="0"/>
          </a:p>
        </p:txBody>
      </p:sp>
      <p:sp>
        <p:nvSpPr>
          <p:cNvPr id="20"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6257466" y="2923971"/>
            <a:ext cx="2751984" cy="3326222"/>
          </a:xfrm>
        </p:spPr>
        <p:txBody>
          <a:bodyPr>
            <a:normAutofit lnSpcReduction="10000"/>
          </a:bodyPr>
          <a:lstStyle/>
          <a:p>
            <a:pPr marL="285750" indent="-285750">
              <a:buFont typeface="Arial" charset="0"/>
              <a:buChar char="•"/>
            </a:pPr>
            <a:r>
              <a:rPr lang="en-US" sz="1400" dirty="0"/>
              <a:t>WDT Model in Image</a:t>
            </a:r>
          </a:p>
          <a:p>
            <a:pPr marL="285750" indent="-285750">
              <a:buFont typeface="Arial" charset="0"/>
              <a:buChar char="•"/>
            </a:pPr>
            <a:endParaRPr lang="en-US" sz="1400" dirty="0"/>
          </a:p>
          <a:p>
            <a:pPr marL="285750" indent="-285750">
              <a:buFont typeface="Arial" charset="0"/>
              <a:buChar char="•"/>
            </a:pPr>
            <a:r>
              <a:rPr lang="en-US" sz="1400" dirty="0"/>
              <a:t>Certify orchestration of </a:t>
            </a:r>
            <a:r>
              <a:rPr lang="en-US" sz="1400" dirty="0" smtClean="0"/>
              <a:t>cri-o </a:t>
            </a:r>
            <a:r>
              <a:rPr lang="en-US" sz="1400" dirty="0"/>
              <a:t>and </a:t>
            </a:r>
            <a:r>
              <a:rPr lang="en-US" sz="1400" dirty="0" smtClean="0"/>
              <a:t>kata </a:t>
            </a:r>
            <a:r>
              <a:rPr lang="en-US" sz="1400" dirty="0"/>
              <a:t>Containers</a:t>
            </a:r>
          </a:p>
          <a:p>
            <a:pPr marL="285750" indent="-285750">
              <a:buFont typeface="Arial" charset="0"/>
              <a:buChar char="•"/>
            </a:pPr>
            <a:endParaRPr lang="en-US" sz="1400" dirty="0"/>
          </a:p>
          <a:p>
            <a:pPr marL="285750" indent="-285750">
              <a:buFont typeface="Arial" charset="0"/>
              <a:buChar char="•"/>
            </a:pPr>
            <a:r>
              <a:rPr lang="en-US" sz="1400" dirty="0"/>
              <a:t>Support for running under an </a:t>
            </a:r>
            <a:r>
              <a:rPr lang="en-US" sz="1400" dirty="0" err="1"/>
              <a:t>Istio</a:t>
            </a:r>
            <a:r>
              <a:rPr lang="en-US" sz="1400" dirty="0"/>
              <a:t> service </a:t>
            </a:r>
            <a:r>
              <a:rPr lang="en-US" sz="1400" dirty="0" smtClean="0"/>
              <a:t>mesh</a:t>
            </a:r>
          </a:p>
          <a:p>
            <a:pPr marL="285750" indent="-285750">
              <a:buFont typeface="Arial" charset="0"/>
              <a:buChar char="•"/>
            </a:pPr>
            <a:endParaRPr lang="en-US" sz="1400" dirty="0" smtClean="0"/>
          </a:p>
          <a:p>
            <a:pPr marL="285750" indent="-285750">
              <a:buFont typeface="Arial" charset="0"/>
              <a:buChar char="•"/>
            </a:pPr>
            <a:r>
              <a:rPr lang="en-US" sz="1400" dirty="0"/>
              <a:t>Support for more FMW products (SOA, OSB, IDM, </a:t>
            </a:r>
            <a:r>
              <a:rPr lang="en-US" sz="1400" dirty="0" err="1"/>
              <a:t>WebCenter</a:t>
            </a:r>
            <a:r>
              <a:rPr lang="en-US" sz="1400" dirty="0"/>
              <a:t>)</a:t>
            </a:r>
          </a:p>
          <a:p>
            <a:pPr marL="285750" indent="-285750">
              <a:buFont typeface="Arial" charset="0"/>
              <a:buChar char="•"/>
            </a:pPr>
            <a:endParaRPr lang="en-US" sz="1400" dirty="0"/>
          </a:p>
          <a:p>
            <a:pPr marL="285750" indent="-285750">
              <a:buFont typeface="Arial" charset="0"/>
              <a:buChar char="•"/>
            </a:pPr>
            <a:r>
              <a:rPr lang="en-US" sz="1400" dirty="0"/>
              <a:t>Support additional Logging tools </a:t>
            </a:r>
            <a:r>
              <a:rPr lang="mr-IN" sz="1400" dirty="0"/>
              <a:t>–</a:t>
            </a:r>
            <a:r>
              <a:rPr lang="en-US" sz="1400" dirty="0"/>
              <a:t> </a:t>
            </a:r>
            <a:r>
              <a:rPr lang="en-US" sz="1400" dirty="0" err="1"/>
              <a:t>FluentD</a:t>
            </a:r>
            <a:r>
              <a:rPr lang="en-US" sz="1400" dirty="0"/>
              <a:t>, </a:t>
            </a:r>
            <a:r>
              <a:rPr lang="en-US" sz="1400" dirty="0" err="1"/>
              <a:t>Logstash</a:t>
            </a:r>
            <a:endParaRPr lang="en-US" sz="1400" dirty="0"/>
          </a:p>
          <a:p>
            <a:pPr marL="285750" indent="-285750">
              <a:buFont typeface="Arial" charset="0"/>
              <a:buChar char="•"/>
            </a:pPr>
            <a:endParaRPr lang="en-US" sz="1400" dirty="0"/>
          </a:p>
          <a:p>
            <a:pPr marL="285750" indent="-285750">
              <a:buFont typeface="Arial" charset="0"/>
              <a:buChar char="•"/>
            </a:pPr>
            <a:r>
              <a:rPr lang="en-US" sz="1400" dirty="0"/>
              <a:t>UI for Operator</a:t>
            </a:r>
          </a:p>
        </p:txBody>
      </p:sp>
      <p:sp>
        <p:nvSpPr>
          <p:cNvPr id="22"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3505482" y="2923970"/>
            <a:ext cx="2751984" cy="3575323"/>
          </a:xfrm>
        </p:spPr>
        <p:txBody>
          <a:bodyPr>
            <a:normAutofit lnSpcReduction="10000"/>
          </a:bodyPr>
          <a:lstStyle/>
          <a:p>
            <a:pPr marL="285750" indent="-285750">
              <a:buFont typeface="Arial" charset="0"/>
              <a:buChar char="•"/>
            </a:pPr>
            <a:r>
              <a:rPr lang="en-US" sz="1400" dirty="0"/>
              <a:t>Support of FMW Infrastructure domains (ADF and JRF support)</a:t>
            </a:r>
          </a:p>
          <a:p>
            <a:pPr marL="285750" indent="-285750">
              <a:buFont typeface="Arial" charset="0"/>
              <a:buChar char="•"/>
            </a:pPr>
            <a:endParaRPr lang="en-US" sz="1400" dirty="0"/>
          </a:p>
          <a:p>
            <a:pPr marL="285750" indent="-285750">
              <a:buFont typeface="Arial" charset="0"/>
              <a:buChar char="•"/>
            </a:pPr>
            <a:r>
              <a:rPr lang="en-US" sz="1400" dirty="0"/>
              <a:t>Configure </a:t>
            </a:r>
            <a:r>
              <a:rPr lang="en-US" sz="1400" dirty="0" err="1"/>
              <a:t>Init</a:t>
            </a:r>
            <a:r>
              <a:rPr lang="en-US" sz="1400" dirty="0"/>
              <a:t> and Sidecar containers</a:t>
            </a:r>
          </a:p>
          <a:p>
            <a:pPr marL="285750" indent="-285750">
              <a:buFont typeface="Arial" charset="0"/>
              <a:buChar char="•"/>
            </a:pPr>
            <a:endParaRPr lang="en-US" sz="1400" dirty="0"/>
          </a:p>
          <a:p>
            <a:pPr marL="285750" indent="-285750">
              <a:buFont typeface="Arial" charset="0"/>
              <a:buChar char="•"/>
            </a:pPr>
            <a:r>
              <a:rPr lang="en-US" sz="1400" dirty="0" smtClean="0"/>
              <a:t>Document CI/CD processes</a:t>
            </a:r>
          </a:p>
          <a:p>
            <a:pPr marL="285750" indent="-285750">
              <a:buFont typeface="Arial" charset="0"/>
              <a:buChar char="•"/>
            </a:pPr>
            <a:endParaRPr lang="en-US" sz="1400" dirty="0"/>
          </a:p>
          <a:p>
            <a:pPr marL="285750" indent="-285750">
              <a:buFont typeface="Arial" charset="0"/>
              <a:buChar char="•"/>
            </a:pPr>
            <a:r>
              <a:rPr lang="en-US" sz="1400" dirty="0"/>
              <a:t>Support for rolling-restart of a Coherence cluster</a:t>
            </a:r>
          </a:p>
          <a:p>
            <a:pPr marL="285750" indent="-285750">
              <a:buFont typeface="Arial" charset="0"/>
              <a:buChar char="•"/>
            </a:pPr>
            <a:endParaRPr lang="en-US" sz="1400" dirty="0"/>
          </a:p>
          <a:p>
            <a:pPr marL="285750" indent="-285750">
              <a:buFont typeface="Arial" charset="0"/>
              <a:buChar char="•"/>
            </a:pPr>
            <a:r>
              <a:rPr lang="en-US" sz="1400" dirty="0"/>
              <a:t>Pod templating and additional pod content</a:t>
            </a:r>
          </a:p>
          <a:p>
            <a:pPr marL="285750" indent="-285750">
              <a:buFont typeface="Arial" charset="0"/>
              <a:buChar char="•"/>
            </a:pPr>
            <a:endParaRPr lang="en-US" sz="1400" dirty="0"/>
          </a:p>
          <a:p>
            <a:pPr marL="285750" indent="-285750">
              <a:buFont typeface="Arial" charset="0"/>
              <a:buChar char="•"/>
            </a:pPr>
            <a:r>
              <a:rPr lang="en-US" sz="1400" dirty="0"/>
              <a:t>Experimental support for running under an </a:t>
            </a:r>
            <a:r>
              <a:rPr lang="en-US" sz="1400" dirty="0" err="1"/>
              <a:t>Istio</a:t>
            </a:r>
            <a:r>
              <a:rPr lang="en-US" sz="1400" dirty="0"/>
              <a:t> service mesh</a:t>
            </a:r>
          </a:p>
          <a:p>
            <a:pPr marL="285750" indent="-285750">
              <a:buFont typeface="Arial" charset="0"/>
              <a:buChar char="•"/>
            </a:pPr>
            <a:endParaRPr lang="en-US" sz="1400" dirty="0"/>
          </a:p>
        </p:txBody>
      </p:sp>
      <p:sp>
        <p:nvSpPr>
          <p:cNvPr id="3" name="TextBox 2"/>
          <p:cNvSpPr txBox="1"/>
          <p:nvPr/>
        </p:nvSpPr>
        <p:spPr>
          <a:xfrm>
            <a:off x="3059629" y="2093814"/>
            <a:ext cx="527125" cy="769441"/>
          </a:xfrm>
          <a:prstGeom prst="rect">
            <a:avLst/>
          </a:prstGeom>
          <a:noFill/>
        </p:spPr>
        <p:txBody>
          <a:bodyPr wrap="square" rtlCol="0">
            <a:spAutoFit/>
          </a:bodyPr>
          <a:lstStyle/>
          <a:p>
            <a:r>
              <a:rPr lang="en-US" sz="4400" b="1" dirty="0">
                <a:solidFill>
                  <a:srgbClr val="FFC000"/>
                </a:solidFill>
                <a:latin typeface="Oracle Sans Light" panose="020B0403020204020204" pitchFamily="34" charset="0"/>
                <a:cs typeface="Oracle Sans Light" panose="020B0403020204020204" pitchFamily="34" charset="0"/>
              </a:rPr>
              <a:t>&gt;</a:t>
            </a:r>
          </a:p>
        </p:txBody>
      </p:sp>
      <p:sp>
        <p:nvSpPr>
          <p:cNvPr id="16" name="TextBox 15"/>
          <p:cNvSpPr txBox="1"/>
          <p:nvPr/>
        </p:nvSpPr>
        <p:spPr>
          <a:xfrm>
            <a:off x="5730341" y="2093814"/>
            <a:ext cx="527125" cy="769441"/>
          </a:xfrm>
          <a:prstGeom prst="rect">
            <a:avLst/>
          </a:prstGeom>
          <a:noFill/>
        </p:spPr>
        <p:txBody>
          <a:bodyPr wrap="square" rtlCol="0">
            <a:spAutoFit/>
          </a:bodyPr>
          <a:lstStyle/>
          <a:p>
            <a:r>
              <a:rPr lang="en-US" sz="4400" b="1">
                <a:solidFill>
                  <a:srgbClr val="FFC000"/>
                </a:solidFill>
                <a:latin typeface="Oracle Sans Light" panose="020B0403020204020204" pitchFamily="34" charset="0"/>
                <a:cs typeface="Oracle Sans Light" panose="020B0403020204020204" pitchFamily="34" charset="0"/>
              </a:rPr>
              <a:t>&gt;</a:t>
            </a:r>
            <a:endParaRPr lang="en-US" sz="4400" b="1" dirty="0">
              <a:solidFill>
                <a:srgbClr val="FFC000"/>
              </a:solidFill>
              <a:latin typeface="Oracle Sans Light" panose="020B0403020204020204" pitchFamily="34" charset="0"/>
              <a:cs typeface="Oracle Sans Light" panose="020B0403020204020204" pitchFamily="34" charset="0"/>
            </a:endParaRPr>
          </a:p>
        </p:txBody>
      </p:sp>
      <p:sp>
        <p:nvSpPr>
          <p:cNvPr id="18" name="TextBox 17"/>
          <p:cNvSpPr txBox="1"/>
          <p:nvPr/>
        </p:nvSpPr>
        <p:spPr>
          <a:xfrm>
            <a:off x="8654585" y="2093814"/>
            <a:ext cx="527125" cy="769441"/>
          </a:xfrm>
          <a:prstGeom prst="rect">
            <a:avLst/>
          </a:prstGeom>
          <a:noFill/>
        </p:spPr>
        <p:txBody>
          <a:bodyPr wrap="square" rtlCol="0">
            <a:spAutoFit/>
          </a:bodyPr>
          <a:lstStyle/>
          <a:p>
            <a:r>
              <a:rPr lang="en-US" sz="4400" b="1">
                <a:solidFill>
                  <a:srgbClr val="FFC000"/>
                </a:solidFill>
                <a:latin typeface="Oracle Sans Light" panose="020B0403020204020204" pitchFamily="34" charset="0"/>
                <a:cs typeface="Oracle Sans Light" panose="020B0403020204020204" pitchFamily="34" charset="0"/>
              </a:rPr>
              <a:t>&gt;</a:t>
            </a:r>
            <a:endParaRPr lang="en-US" sz="4400" b="1" dirty="0">
              <a:solidFill>
                <a:srgbClr val="FFC000"/>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678212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B747C0E-3882-4B47-9D0F-8B18036B8C36}"/>
              </a:ext>
            </a:extLst>
          </p:cNvPr>
          <p:cNvSpPr>
            <a:spLocks noGrp="1"/>
          </p:cNvSpPr>
          <p:nvPr>
            <p:ph type="title"/>
          </p:nvPr>
        </p:nvSpPr>
        <p:spPr/>
        <p:txBody>
          <a:bodyPr>
            <a:normAutofit/>
          </a:bodyPr>
          <a:lstStyle/>
          <a:p>
            <a:r>
              <a:rPr lang="en-US" sz="2800" dirty="0">
                <a:latin typeface="Georgia" charset="0"/>
                <a:ea typeface="Georgia" charset="0"/>
                <a:cs typeface="Georgia" charset="0"/>
              </a:rPr>
              <a:t>WebLogic </a:t>
            </a:r>
            <a:r>
              <a:rPr lang="en-US" sz="2800" dirty="0" smtClean="0">
                <a:latin typeface="Georgia" charset="0"/>
                <a:ea typeface="Georgia" charset="0"/>
                <a:cs typeface="Georgia" charset="0"/>
              </a:rPr>
              <a:t>Deploy Tooling</a:t>
            </a:r>
            <a:endParaRPr lang="en-US" sz="2800" dirty="0">
              <a:latin typeface="Georgia" charset="0"/>
              <a:ea typeface="Georgia" charset="0"/>
              <a:cs typeface="Georgia" charset="0"/>
            </a:endParaRPr>
          </a:p>
        </p:txBody>
      </p:sp>
      <p:sp>
        <p:nvSpPr>
          <p:cNvPr id="5"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966525" y="2823631"/>
            <a:ext cx="2751984" cy="3326222"/>
          </a:xfrm>
        </p:spPr>
        <p:txBody>
          <a:bodyPr>
            <a:normAutofit fontScale="85000" lnSpcReduction="10000"/>
          </a:bodyPr>
          <a:lstStyle/>
          <a:p>
            <a:pPr marL="285750" indent="-285750">
              <a:buFont typeface="Arial" charset="0"/>
              <a:buChar char="•"/>
            </a:pPr>
            <a:r>
              <a:rPr lang="en-US" sz="1500" dirty="0" smtClean="0"/>
              <a:t>Initial public release of the WebLogic Deploy Tooling (WDT).</a:t>
            </a:r>
          </a:p>
          <a:p>
            <a:pPr marL="285750" indent="-285750">
              <a:buFont typeface="Arial" charset="0"/>
              <a:buChar char="•"/>
            </a:pPr>
            <a:endParaRPr lang="en-US" sz="1500" dirty="0" smtClean="0"/>
          </a:p>
          <a:p>
            <a:pPr marL="285750" indent="-285750">
              <a:buFont typeface="Arial" charset="0"/>
              <a:buChar char="•"/>
            </a:pPr>
            <a:r>
              <a:rPr lang="en-US" sz="1500" dirty="0" smtClean="0"/>
              <a:t>Introduced WDT Discover, Create, Update, Validate, and Deploy.</a:t>
            </a:r>
          </a:p>
          <a:p>
            <a:pPr marL="285750" indent="-285750">
              <a:buFont typeface="Arial" charset="0"/>
              <a:buChar char="•"/>
            </a:pPr>
            <a:endParaRPr lang="en-US" sz="1500" dirty="0" smtClean="0"/>
          </a:p>
          <a:p>
            <a:pPr marL="285750" indent="-285750">
              <a:buFont typeface="Arial" charset="0"/>
              <a:buChar char="•"/>
            </a:pPr>
            <a:r>
              <a:rPr lang="en-US" sz="1500" dirty="0"/>
              <a:t>Model filtering allows run-time manipulation of the model prior to create/deploy actions </a:t>
            </a:r>
            <a:endParaRPr lang="en-US" sz="1500" dirty="0" smtClean="0"/>
          </a:p>
          <a:p>
            <a:pPr marL="285750" indent="-285750">
              <a:buFont typeface="Arial" charset="0"/>
              <a:buChar char="•"/>
            </a:pPr>
            <a:endParaRPr lang="en-US" sz="1500" dirty="0" smtClean="0"/>
          </a:p>
          <a:p>
            <a:pPr marL="285750" indent="-285750">
              <a:buFont typeface="Arial" charset="0"/>
              <a:buChar char="•"/>
            </a:pPr>
            <a:r>
              <a:rPr lang="en-US" sz="1500" dirty="0"/>
              <a:t>Support for custom security </a:t>
            </a:r>
            <a:r>
              <a:rPr lang="en-US" sz="1500" dirty="0" smtClean="0"/>
              <a:t>providers</a:t>
            </a:r>
          </a:p>
          <a:p>
            <a:pPr marL="285750" indent="-285750">
              <a:buFont typeface="Arial" charset="0"/>
              <a:buChar char="•"/>
            </a:pPr>
            <a:endParaRPr lang="en-US" sz="1500" dirty="0" smtClean="0"/>
          </a:p>
          <a:p>
            <a:pPr marL="285750" indent="-285750">
              <a:buFont typeface="Arial" charset="0"/>
              <a:buChar char="•"/>
            </a:pPr>
            <a:r>
              <a:rPr lang="en-US" sz="1500" dirty="0"/>
              <a:t>Support ATP database for RCU</a:t>
            </a:r>
          </a:p>
          <a:p>
            <a:pPr marL="285750" indent="-285750">
              <a:buFont typeface="Arial" charset="0"/>
              <a:buChar char="•"/>
            </a:pPr>
            <a:endParaRPr lang="en-US" sz="1500" dirty="0"/>
          </a:p>
          <a:p>
            <a:pPr marL="285750" indent="-285750">
              <a:buFont typeface="Arial" charset="0"/>
              <a:buChar char="•"/>
            </a:pPr>
            <a:r>
              <a:rPr lang="en-US" sz="1500" dirty="0"/>
              <a:t>Enable targeting of JRF resources to dynamic clusters</a:t>
            </a:r>
          </a:p>
          <a:p>
            <a:pPr marL="285750" indent="-285750">
              <a:buFont typeface="Arial" charset="0"/>
              <a:buChar char="•"/>
            </a:pPr>
            <a:endParaRPr lang="en-US" sz="1400" dirty="0"/>
          </a:p>
          <a:p>
            <a:pPr marL="285750" indent="-285750">
              <a:buFont typeface="Arial" charset="0"/>
              <a:buChar char="•"/>
            </a:pPr>
            <a:endParaRPr lang="en-US" sz="1400" dirty="0"/>
          </a:p>
        </p:txBody>
      </p:sp>
      <p:sp>
        <p:nvSpPr>
          <p:cNvPr id="11" name="Text Placeholder 4">
            <a:extLst>
              <a:ext uri="{FF2B5EF4-FFF2-40B4-BE49-F238E27FC236}">
                <a16:creationId xmlns="" xmlns:a16="http://schemas.microsoft.com/office/drawing/2014/main" id="{9017098F-883C-D549-BCCD-8B0C091D654C}"/>
              </a:ext>
            </a:extLst>
          </p:cNvPr>
          <p:cNvSpPr txBox="1">
            <a:spLocks/>
          </p:cNvSpPr>
          <p:nvPr/>
        </p:nvSpPr>
        <p:spPr>
          <a:xfrm>
            <a:off x="1134303" y="2250673"/>
            <a:ext cx="2331522" cy="415667"/>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0. X</a:t>
            </a:r>
            <a:endParaRPr lang="en-US" b="1" dirty="0">
              <a:solidFill>
                <a:schemeClr val="tx2"/>
              </a:solidFill>
            </a:endParaRPr>
          </a:p>
        </p:txBody>
      </p:sp>
      <p:sp>
        <p:nvSpPr>
          <p:cNvPr id="13" name="Text Placeholder 4">
            <a:extLst>
              <a:ext uri="{FF2B5EF4-FFF2-40B4-BE49-F238E27FC236}">
                <a16:creationId xmlns="" xmlns:a16="http://schemas.microsoft.com/office/drawing/2014/main" id="{9017098F-883C-D549-BCCD-8B0C091D654C}"/>
              </a:ext>
            </a:extLst>
          </p:cNvPr>
          <p:cNvSpPr txBox="1">
            <a:spLocks/>
          </p:cNvSpPr>
          <p:nvPr/>
        </p:nvSpPr>
        <p:spPr>
          <a:xfrm>
            <a:off x="4876022" y="2201487"/>
            <a:ext cx="2331522" cy="431349"/>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1.X</a:t>
            </a:r>
            <a:endParaRPr lang="en-US" b="1" dirty="0">
              <a:solidFill>
                <a:schemeClr val="tx2"/>
              </a:solidFill>
            </a:endParaRPr>
          </a:p>
        </p:txBody>
      </p:sp>
      <p:sp>
        <p:nvSpPr>
          <p:cNvPr id="17"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4685034" y="2798065"/>
            <a:ext cx="2821934" cy="3994745"/>
          </a:xfrm>
        </p:spPr>
        <p:txBody>
          <a:bodyPr>
            <a:normAutofit fontScale="62500" lnSpcReduction="20000"/>
          </a:bodyPr>
          <a:lstStyle/>
          <a:p>
            <a:pPr marL="285750" indent="-285750">
              <a:buFont typeface="Arial" charset="0"/>
              <a:buChar char="•"/>
            </a:pPr>
            <a:r>
              <a:rPr lang="en-US" sz="2200" dirty="0" smtClean="0"/>
              <a:t>Support user providing for </a:t>
            </a:r>
            <a:r>
              <a:rPr lang="en-US" sz="2200" dirty="0"/>
              <a:t>multiple models </a:t>
            </a:r>
            <a:endParaRPr lang="en-US" sz="2200" dirty="0" smtClean="0"/>
          </a:p>
          <a:p>
            <a:pPr marL="285750" indent="-285750">
              <a:buFont typeface="Arial" charset="0"/>
              <a:buChar char="•"/>
            </a:pPr>
            <a:endParaRPr lang="en-US" sz="2200" dirty="0" smtClean="0"/>
          </a:p>
          <a:p>
            <a:pPr marL="285750" indent="-285750">
              <a:buFont typeface="Arial" charset="0"/>
              <a:buChar char="•"/>
            </a:pPr>
            <a:r>
              <a:rPr lang="en-US" sz="2200" dirty="0" smtClean="0"/>
              <a:t>Support </a:t>
            </a:r>
            <a:r>
              <a:rPr lang="en-US" sz="2200" dirty="0"/>
              <a:t>custom extension </a:t>
            </a:r>
            <a:r>
              <a:rPr lang="en-US" sz="2200" dirty="0" smtClean="0"/>
              <a:t>templates</a:t>
            </a:r>
          </a:p>
          <a:p>
            <a:pPr marL="171450" indent="-171450">
              <a:buFont typeface="Arial" charset="0"/>
              <a:buChar char="•"/>
            </a:pPr>
            <a:endParaRPr lang="en-US" sz="2200" dirty="0"/>
          </a:p>
          <a:p>
            <a:pPr marL="285750" indent="-285750">
              <a:buFont typeface="Arial" charset="0"/>
              <a:buChar char="•"/>
            </a:pPr>
            <a:r>
              <a:rPr lang="en-US" sz="2200" dirty="0" smtClean="0"/>
              <a:t>Allow </a:t>
            </a:r>
            <a:r>
              <a:rPr lang="en-US" sz="2200" dirty="0"/>
              <a:t>discovery of custom security </a:t>
            </a:r>
            <a:r>
              <a:rPr lang="en-US" sz="2200" dirty="0" err="1" smtClean="0"/>
              <a:t>Mbeans</a:t>
            </a:r>
            <a:r>
              <a:rPr lang="en-US" sz="2200" dirty="0" smtClean="0"/>
              <a:t>.</a:t>
            </a:r>
          </a:p>
          <a:p>
            <a:pPr marL="285750" indent="-285750">
              <a:buFont typeface="Arial" charset="0"/>
              <a:buChar char="•"/>
            </a:pPr>
            <a:endParaRPr lang="en-US" sz="2200" dirty="0"/>
          </a:p>
          <a:p>
            <a:pPr marL="285750" indent="-285750">
              <a:buFont typeface="Arial" charset="0"/>
              <a:buChar char="•"/>
            </a:pPr>
            <a:r>
              <a:rPr lang="en-US" sz="2200" dirty="0"/>
              <a:t>Add WebLogic Server XACML roles using the </a:t>
            </a:r>
            <a:r>
              <a:rPr lang="en-US" sz="2200" dirty="0" smtClean="0"/>
              <a:t>model</a:t>
            </a:r>
          </a:p>
          <a:p>
            <a:pPr marL="285750" indent="-285750">
              <a:buFont typeface="Arial" charset="0"/>
              <a:buChar char="•"/>
            </a:pPr>
            <a:endParaRPr lang="en-US" sz="2200" dirty="0"/>
          </a:p>
          <a:p>
            <a:pPr marL="285750" indent="-285750">
              <a:buFont typeface="Arial" charset="0"/>
              <a:buChar char="•"/>
            </a:pPr>
            <a:r>
              <a:rPr lang="en-US" sz="2200" dirty="0"/>
              <a:t>Set the OPSS password </a:t>
            </a:r>
            <a:r>
              <a:rPr lang="en-US" sz="2200" dirty="0" smtClean="0"/>
              <a:t>secret</a:t>
            </a:r>
          </a:p>
          <a:p>
            <a:pPr marL="285750" indent="-285750">
              <a:buFont typeface="Arial" charset="0"/>
              <a:buChar char="•"/>
            </a:pPr>
            <a:endParaRPr lang="en-US" sz="2200" dirty="0"/>
          </a:p>
          <a:p>
            <a:pPr marL="285750" indent="-285750">
              <a:buFont typeface="Arial" charset="0"/>
              <a:buChar char="•"/>
            </a:pPr>
            <a:r>
              <a:rPr lang="en-US" sz="2200" dirty="0"/>
              <a:t>Added support Ubuntu clients</a:t>
            </a:r>
          </a:p>
          <a:p>
            <a:pPr marL="285750" indent="-285750">
              <a:buFont typeface="Arial" charset="0"/>
              <a:buChar char="•"/>
            </a:pPr>
            <a:endParaRPr lang="en-US" sz="2200" dirty="0" smtClean="0"/>
          </a:p>
          <a:p>
            <a:pPr marL="285750" indent="-285750">
              <a:buFont typeface="Arial" charset="0"/>
              <a:buChar char="•"/>
            </a:pPr>
            <a:r>
              <a:rPr lang="en-US" sz="2200" dirty="0" smtClean="0"/>
              <a:t>Support </a:t>
            </a:r>
            <a:r>
              <a:rPr lang="en-US" sz="2200" dirty="0"/>
              <a:t>for </a:t>
            </a:r>
            <a:r>
              <a:rPr lang="en-US" sz="2200" dirty="0" smtClean="0"/>
              <a:t>JMS </a:t>
            </a:r>
            <a:r>
              <a:rPr lang="en-US" sz="2200" dirty="0"/>
              <a:t>load balancing </a:t>
            </a:r>
            <a:r>
              <a:rPr lang="en-US" sz="2200" dirty="0" smtClean="0"/>
              <a:t>enhancement.</a:t>
            </a:r>
          </a:p>
          <a:p>
            <a:r>
              <a:rPr lang="en-US" sz="2200" dirty="0" smtClean="0"/>
              <a:t> </a:t>
            </a:r>
          </a:p>
          <a:p>
            <a:pPr marL="285750" indent="-285750">
              <a:buFont typeface="Arial" charset="0"/>
              <a:buChar char="•"/>
            </a:pPr>
            <a:r>
              <a:rPr lang="en-US" sz="2200" dirty="0" smtClean="0"/>
              <a:t>Add </a:t>
            </a:r>
            <a:r>
              <a:rPr lang="en-US" sz="2200" dirty="0"/>
              <a:t>the ability to remove </a:t>
            </a:r>
            <a:r>
              <a:rPr lang="en-US" sz="2200" dirty="0" smtClean="0"/>
              <a:t>Servers, </a:t>
            </a:r>
            <a:r>
              <a:rPr lang="en-US" sz="2200" dirty="0" err="1" smtClean="0"/>
              <a:t>Datasources</a:t>
            </a:r>
            <a:r>
              <a:rPr lang="en-US" sz="2200" dirty="0"/>
              <a:t>, and other named </a:t>
            </a:r>
            <a:r>
              <a:rPr lang="en-US" sz="2200" dirty="0" smtClean="0"/>
              <a:t>objects.</a:t>
            </a:r>
          </a:p>
          <a:p>
            <a:pPr marL="285750" indent="-285750">
              <a:buFont typeface="Arial" charset="0"/>
              <a:buChar char="•"/>
            </a:pPr>
            <a:endParaRPr lang="en-US" sz="2200" dirty="0"/>
          </a:p>
          <a:p>
            <a:endParaRPr lang="en-US" sz="1400" dirty="0"/>
          </a:p>
        </p:txBody>
      </p:sp>
      <p:sp>
        <p:nvSpPr>
          <p:cNvPr id="3" name="TextBox 2"/>
          <p:cNvSpPr txBox="1"/>
          <p:nvPr/>
        </p:nvSpPr>
        <p:spPr>
          <a:xfrm>
            <a:off x="4210735" y="2003898"/>
            <a:ext cx="527125" cy="769441"/>
          </a:xfrm>
          <a:prstGeom prst="rect">
            <a:avLst/>
          </a:prstGeom>
          <a:noFill/>
        </p:spPr>
        <p:txBody>
          <a:bodyPr wrap="square" rtlCol="0">
            <a:spAutoFit/>
          </a:bodyPr>
          <a:lstStyle/>
          <a:p>
            <a:r>
              <a:rPr lang="en-US" sz="4400" b="1" dirty="0">
                <a:solidFill>
                  <a:srgbClr val="FFC000"/>
                </a:solidFill>
                <a:latin typeface="Oracle Sans Light" panose="020B0403020204020204" pitchFamily="34" charset="0"/>
                <a:cs typeface="Oracle Sans Light" panose="020B0403020204020204" pitchFamily="34" charset="0"/>
              </a:rPr>
              <a:t>&gt;</a:t>
            </a:r>
          </a:p>
        </p:txBody>
      </p:sp>
      <p:sp>
        <p:nvSpPr>
          <p:cNvPr id="19" name="Text Placeholder 4">
            <a:extLst>
              <a:ext uri="{FF2B5EF4-FFF2-40B4-BE49-F238E27FC236}">
                <a16:creationId xmlns="" xmlns:a16="http://schemas.microsoft.com/office/drawing/2014/main" id="{9017098F-883C-D549-BCCD-8B0C091D654C}"/>
              </a:ext>
            </a:extLst>
          </p:cNvPr>
          <p:cNvSpPr txBox="1">
            <a:spLocks/>
          </p:cNvSpPr>
          <p:nvPr/>
        </p:nvSpPr>
        <p:spPr>
          <a:xfrm>
            <a:off x="8617742" y="2225464"/>
            <a:ext cx="2331522" cy="431349"/>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Future</a:t>
            </a:r>
            <a:endParaRPr lang="en-US" b="1" dirty="0">
              <a:solidFill>
                <a:schemeClr val="tx2"/>
              </a:solidFill>
            </a:endParaRPr>
          </a:p>
        </p:txBody>
      </p:sp>
      <p:sp>
        <p:nvSpPr>
          <p:cNvPr id="21"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8473493" y="2818761"/>
            <a:ext cx="2751984" cy="3806014"/>
          </a:xfrm>
        </p:spPr>
        <p:txBody>
          <a:bodyPr>
            <a:normAutofit/>
          </a:bodyPr>
          <a:lstStyle/>
          <a:p>
            <a:pPr marL="285750" indent="-285750">
              <a:buFont typeface="Arial" charset="0"/>
              <a:buChar char="•"/>
            </a:pPr>
            <a:r>
              <a:rPr lang="en-US" sz="1500" dirty="0" smtClean="0"/>
              <a:t>FMW product support (SOA, OSB, </a:t>
            </a:r>
            <a:r>
              <a:rPr lang="en-US" sz="1500" dirty="0" err="1" smtClean="0"/>
              <a:t>WebCenter</a:t>
            </a:r>
            <a:r>
              <a:rPr lang="en-US" sz="1500" dirty="0" smtClean="0"/>
              <a:t>, IDM)</a:t>
            </a:r>
          </a:p>
          <a:p>
            <a:pPr marL="285750" indent="-285750">
              <a:buFont typeface="Arial" charset="0"/>
              <a:buChar char="•"/>
            </a:pPr>
            <a:endParaRPr lang="en-US" sz="1500" dirty="0"/>
          </a:p>
          <a:p>
            <a:pPr marL="285750" indent="-285750">
              <a:buFont typeface="Arial" charset="0"/>
              <a:buChar char="•"/>
            </a:pPr>
            <a:r>
              <a:rPr lang="en-US" sz="1500" dirty="0" smtClean="0"/>
              <a:t>Performance Improvements! </a:t>
            </a:r>
          </a:p>
          <a:p>
            <a:pPr marL="285750" indent="-285750">
              <a:buFont typeface="Arial" charset="0"/>
              <a:buChar char="•"/>
            </a:pPr>
            <a:endParaRPr lang="en-US" sz="1500" dirty="0"/>
          </a:p>
          <a:p>
            <a:pPr marL="285750" indent="-285750">
              <a:buFont typeface="Arial" charset="0"/>
              <a:buChar char="•"/>
            </a:pPr>
            <a:r>
              <a:rPr lang="en-US" sz="1500" dirty="0" smtClean="0"/>
              <a:t>Support new WebLogic versions 12.2.1.4, 14.X</a:t>
            </a:r>
          </a:p>
          <a:p>
            <a:pPr marL="285750" indent="-285750">
              <a:buFont typeface="Arial" charset="0"/>
              <a:buChar char="•"/>
            </a:pPr>
            <a:endParaRPr lang="en-US" sz="1500" dirty="0"/>
          </a:p>
          <a:p>
            <a:pPr marL="285750" indent="-285750">
              <a:buFont typeface="Arial" charset="0"/>
              <a:buChar char="•"/>
            </a:pPr>
            <a:endParaRPr lang="en-US" sz="1500" dirty="0" smtClean="0"/>
          </a:p>
          <a:p>
            <a:endParaRPr lang="en-US" sz="1400" dirty="0"/>
          </a:p>
        </p:txBody>
      </p:sp>
      <p:sp>
        <p:nvSpPr>
          <p:cNvPr id="23" name="TextBox 22"/>
          <p:cNvSpPr txBox="1"/>
          <p:nvPr/>
        </p:nvSpPr>
        <p:spPr>
          <a:xfrm>
            <a:off x="7952455" y="2019763"/>
            <a:ext cx="527125" cy="769441"/>
          </a:xfrm>
          <a:prstGeom prst="rect">
            <a:avLst/>
          </a:prstGeom>
          <a:noFill/>
        </p:spPr>
        <p:txBody>
          <a:bodyPr wrap="square" rtlCol="0">
            <a:spAutoFit/>
          </a:bodyPr>
          <a:lstStyle/>
          <a:p>
            <a:r>
              <a:rPr lang="en-US" sz="4400" b="1" dirty="0">
                <a:solidFill>
                  <a:srgbClr val="FFC000"/>
                </a:solidFill>
                <a:latin typeface="Oracle Sans Light" panose="020B0403020204020204" pitchFamily="34" charset="0"/>
                <a:cs typeface="Oracle Sans Light" panose="020B0403020204020204" pitchFamily="34" charset="0"/>
              </a:rPr>
              <a:t>&gt;</a:t>
            </a:r>
          </a:p>
        </p:txBody>
      </p:sp>
    </p:spTree>
    <p:extLst>
      <p:ext uri="{BB962C8B-B14F-4D97-AF65-F5344CB8AC3E}">
        <p14:creationId xmlns:p14="http://schemas.microsoft.com/office/powerpoint/2010/main" val="251775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B747C0E-3882-4B47-9D0F-8B18036B8C36}"/>
              </a:ext>
            </a:extLst>
          </p:cNvPr>
          <p:cNvSpPr>
            <a:spLocks noGrp="1"/>
          </p:cNvSpPr>
          <p:nvPr>
            <p:ph type="title"/>
          </p:nvPr>
        </p:nvSpPr>
        <p:spPr/>
        <p:txBody>
          <a:bodyPr>
            <a:normAutofit/>
          </a:bodyPr>
          <a:lstStyle/>
          <a:p>
            <a:r>
              <a:rPr lang="en-US" sz="2800" dirty="0">
                <a:latin typeface="Georgia" charset="0"/>
                <a:ea typeface="Georgia" charset="0"/>
                <a:cs typeface="Georgia" charset="0"/>
              </a:rPr>
              <a:t>WebLogic </a:t>
            </a:r>
            <a:r>
              <a:rPr lang="en-US" sz="2800" dirty="0" smtClean="0">
                <a:latin typeface="Georgia" charset="0"/>
                <a:ea typeface="Georgia" charset="0"/>
                <a:cs typeface="Georgia" charset="0"/>
              </a:rPr>
              <a:t>Image Tool</a:t>
            </a:r>
            <a:endParaRPr lang="en-US" sz="2800" dirty="0">
              <a:latin typeface="Georgia" charset="0"/>
              <a:ea typeface="Georgia" charset="0"/>
              <a:cs typeface="Georgia" charset="0"/>
            </a:endParaRPr>
          </a:p>
        </p:txBody>
      </p:sp>
      <p:sp>
        <p:nvSpPr>
          <p:cNvPr id="5"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768095" y="2923971"/>
            <a:ext cx="2751984" cy="3326222"/>
          </a:xfrm>
        </p:spPr>
        <p:txBody>
          <a:bodyPr>
            <a:normAutofit/>
          </a:bodyPr>
          <a:lstStyle/>
          <a:p>
            <a:pPr marL="285750" indent="-285750">
              <a:buFont typeface="Arial" charset="0"/>
              <a:buChar char="•"/>
            </a:pPr>
            <a:r>
              <a:rPr lang="en-US" sz="1400" dirty="0"/>
              <a:t>Initial public release of the WebLogic Image Tool</a:t>
            </a:r>
          </a:p>
          <a:p>
            <a:pPr marL="285750" indent="-285750">
              <a:buFont typeface="Arial" charset="0"/>
              <a:buChar char="•"/>
            </a:pPr>
            <a:endParaRPr lang="en-US" sz="1400" dirty="0"/>
          </a:p>
          <a:p>
            <a:pPr marL="285750" indent="-285750">
              <a:buFont typeface="Arial" charset="0"/>
              <a:buChar char="•"/>
            </a:pPr>
            <a:r>
              <a:rPr lang="en-US" sz="1400" dirty="0"/>
              <a:t>Configure a WebLogic </a:t>
            </a:r>
            <a:r>
              <a:rPr lang="en-US" sz="1400" dirty="0" smtClean="0"/>
              <a:t>domain in image</a:t>
            </a:r>
            <a:endParaRPr lang="en-US" sz="1400" dirty="0"/>
          </a:p>
          <a:p>
            <a:pPr marL="285750" indent="-285750">
              <a:buFont typeface="Arial" charset="0"/>
              <a:buChar char="•"/>
            </a:pPr>
            <a:endParaRPr lang="en-US" sz="1400" dirty="0"/>
          </a:p>
          <a:p>
            <a:pPr marL="285750" indent="-285750">
              <a:buFont typeface="Arial" charset="0"/>
              <a:buChar char="•"/>
            </a:pPr>
            <a:r>
              <a:rPr lang="en-US" sz="1400" dirty="0"/>
              <a:t>Deploy Applications</a:t>
            </a:r>
          </a:p>
          <a:p>
            <a:pPr marL="285750" indent="-285750">
              <a:buFont typeface="Arial" charset="0"/>
              <a:buChar char="•"/>
            </a:pPr>
            <a:endParaRPr lang="en-US" sz="1400" dirty="0"/>
          </a:p>
          <a:p>
            <a:pPr marL="285750" indent="-285750">
              <a:buFont typeface="Arial" charset="0"/>
              <a:buChar char="•"/>
            </a:pPr>
            <a:r>
              <a:rPr lang="en-US" sz="1400" dirty="0"/>
              <a:t>Apply WebLogic Server patches</a:t>
            </a:r>
          </a:p>
          <a:p>
            <a:pPr marL="285750" indent="-285750">
              <a:buFont typeface="Arial" charset="0"/>
              <a:buChar char="•"/>
            </a:pPr>
            <a:endParaRPr lang="en-US" sz="1400" dirty="0"/>
          </a:p>
          <a:p>
            <a:pPr marL="285750" indent="-285750">
              <a:buFont typeface="Arial" charset="0"/>
              <a:buChar char="•"/>
            </a:pPr>
            <a:r>
              <a:rPr lang="en-US" sz="1400" dirty="0"/>
              <a:t>Update JDK or Oracle Linux</a:t>
            </a:r>
            <a:endParaRPr lang="en-US" sz="1000" dirty="0"/>
          </a:p>
        </p:txBody>
      </p:sp>
      <p:sp>
        <p:nvSpPr>
          <p:cNvPr id="11" name="Text Placeholder 4">
            <a:extLst>
              <a:ext uri="{FF2B5EF4-FFF2-40B4-BE49-F238E27FC236}">
                <a16:creationId xmlns="" xmlns:a16="http://schemas.microsoft.com/office/drawing/2014/main" id="{9017098F-883C-D549-BCCD-8B0C091D654C}"/>
              </a:ext>
            </a:extLst>
          </p:cNvPr>
          <p:cNvSpPr txBox="1">
            <a:spLocks/>
          </p:cNvSpPr>
          <p:nvPr/>
        </p:nvSpPr>
        <p:spPr>
          <a:xfrm>
            <a:off x="916042" y="2270701"/>
            <a:ext cx="2331522" cy="415667"/>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1.0</a:t>
            </a:r>
            <a:endParaRPr lang="en-US" b="1" dirty="0">
              <a:solidFill>
                <a:schemeClr val="tx2"/>
              </a:solidFill>
            </a:endParaRPr>
          </a:p>
        </p:txBody>
      </p:sp>
      <p:sp>
        <p:nvSpPr>
          <p:cNvPr id="13" name="Text Placeholder 4">
            <a:extLst>
              <a:ext uri="{FF2B5EF4-FFF2-40B4-BE49-F238E27FC236}">
                <a16:creationId xmlns="" xmlns:a16="http://schemas.microsoft.com/office/drawing/2014/main" id="{9017098F-883C-D549-BCCD-8B0C091D654C}"/>
              </a:ext>
            </a:extLst>
          </p:cNvPr>
          <p:cNvSpPr txBox="1">
            <a:spLocks/>
          </p:cNvSpPr>
          <p:nvPr/>
        </p:nvSpPr>
        <p:spPr>
          <a:xfrm>
            <a:off x="3866553" y="2262860"/>
            <a:ext cx="2331522" cy="431349"/>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1.x</a:t>
            </a:r>
            <a:endParaRPr lang="en-US" b="1" dirty="0">
              <a:solidFill>
                <a:schemeClr val="tx2"/>
              </a:solidFill>
            </a:endParaRPr>
          </a:p>
        </p:txBody>
      </p:sp>
      <p:sp>
        <p:nvSpPr>
          <p:cNvPr id="14" name="Text Placeholder 4">
            <a:extLst>
              <a:ext uri="{FF2B5EF4-FFF2-40B4-BE49-F238E27FC236}">
                <a16:creationId xmlns="" xmlns:a16="http://schemas.microsoft.com/office/drawing/2014/main" id="{9017098F-883C-D549-BCCD-8B0C091D654C}"/>
              </a:ext>
            </a:extLst>
          </p:cNvPr>
          <p:cNvSpPr txBox="1">
            <a:spLocks/>
          </p:cNvSpPr>
          <p:nvPr/>
        </p:nvSpPr>
        <p:spPr>
          <a:xfrm>
            <a:off x="6956564" y="2278545"/>
            <a:ext cx="2331522" cy="415664"/>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Future</a:t>
            </a:r>
            <a:endParaRPr lang="en-US" b="1" dirty="0">
              <a:solidFill>
                <a:schemeClr val="tx2"/>
              </a:solidFill>
            </a:endParaRPr>
          </a:p>
        </p:txBody>
      </p:sp>
      <p:sp>
        <p:nvSpPr>
          <p:cNvPr id="17"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6784119" y="2931814"/>
            <a:ext cx="2751984" cy="2529712"/>
          </a:xfrm>
        </p:spPr>
        <p:txBody>
          <a:bodyPr>
            <a:normAutofit/>
          </a:bodyPr>
          <a:lstStyle/>
          <a:p>
            <a:pPr marL="285750" indent="-285750">
              <a:buFont typeface="Arial" charset="0"/>
              <a:buChar char="•"/>
            </a:pPr>
            <a:r>
              <a:rPr lang="en-US" sz="1400" dirty="0" smtClean="0"/>
              <a:t>Deploy Monitoring Exporter</a:t>
            </a:r>
          </a:p>
          <a:p>
            <a:pPr marL="285750" indent="-285750">
              <a:buFont typeface="Arial" charset="0"/>
              <a:buChar char="•"/>
            </a:pPr>
            <a:endParaRPr lang="en-US" sz="1400" dirty="0"/>
          </a:p>
          <a:p>
            <a:pPr marL="285750" indent="-285750">
              <a:buFont typeface="Arial" charset="0"/>
              <a:buChar char="•"/>
            </a:pPr>
            <a:r>
              <a:rPr lang="en-US" sz="1400" dirty="0" smtClean="0"/>
              <a:t>Rebase a domain image</a:t>
            </a:r>
          </a:p>
          <a:p>
            <a:pPr marL="285750" indent="-285750">
              <a:buFont typeface="Arial" charset="0"/>
              <a:buChar char="•"/>
            </a:pPr>
            <a:endParaRPr lang="en-US" sz="1400" dirty="0"/>
          </a:p>
          <a:p>
            <a:pPr marL="285750" indent="-285750">
              <a:buFont typeface="Arial" charset="0"/>
              <a:buChar char="•"/>
            </a:pPr>
            <a:r>
              <a:rPr lang="en-US" sz="1400" dirty="0" smtClean="0"/>
              <a:t>Support for </a:t>
            </a:r>
            <a:r>
              <a:rPr lang="en-US" sz="1400" dirty="0" err="1" smtClean="0"/>
              <a:t>Buildah</a:t>
            </a:r>
            <a:endParaRPr lang="en-US" sz="1400" dirty="0" smtClean="0"/>
          </a:p>
          <a:p>
            <a:pPr marL="285750" indent="-285750">
              <a:buFont typeface="Arial" charset="0"/>
              <a:buChar char="•"/>
            </a:pPr>
            <a:endParaRPr lang="en-US" sz="1400" dirty="0"/>
          </a:p>
          <a:p>
            <a:pPr marL="285750" indent="-285750">
              <a:buFont typeface="Arial" charset="0"/>
              <a:buChar char="•"/>
            </a:pPr>
            <a:r>
              <a:rPr lang="en-US" sz="1400" dirty="0" smtClean="0"/>
              <a:t>Build image from existing domain (discover domain on premise)</a:t>
            </a:r>
          </a:p>
          <a:p>
            <a:pPr marL="285750" indent="-285750">
              <a:buFont typeface="Arial" charset="0"/>
              <a:buChar char="•"/>
            </a:pPr>
            <a:endParaRPr lang="en-US" sz="1400" dirty="0"/>
          </a:p>
          <a:p>
            <a:pPr marL="285750" indent="-285750">
              <a:buFont typeface="Arial" charset="0"/>
              <a:buChar char="•"/>
            </a:pPr>
            <a:endParaRPr lang="en-US" sz="1400" dirty="0"/>
          </a:p>
        </p:txBody>
      </p:sp>
      <p:sp>
        <p:nvSpPr>
          <p:cNvPr id="22"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3678905" y="2923970"/>
            <a:ext cx="2751984" cy="3575323"/>
          </a:xfrm>
        </p:spPr>
        <p:txBody>
          <a:bodyPr>
            <a:normAutofit/>
          </a:bodyPr>
          <a:lstStyle/>
          <a:p>
            <a:pPr marL="285750" indent="-285750">
              <a:buFont typeface="Arial" charset="0"/>
              <a:buChar char="•"/>
            </a:pPr>
            <a:r>
              <a:rPr lang="en-US" sz="1400" dirty="0" smtClean="0"/>
              <a:t>Integrate with WebLogic Deploy Tool.</a:t>
            </a:r>
          </a:p>
          <a:p>
            <a:pPr marL="285750" indent="-285750">
              <a:buFont typeface="Arial" charset="0"/>
              <a:buChar char="•"/>
            </a:pPr>
            <a:endParaRPr lang="en-US" sz="1400" dirty="0" smtClean="0"/>
          </a:p>
          <a:p>
            <a:pPr marL="285750" indent="-285750">
              <a:buFont typeface="Arial" charset="0"/>
              <a:buChar char="•"/>
            </a:pPr>
            <a:r>
              <a:rPr lang="en-US" sz="1400" dirty="0" smtClean="0"/>
              <a:t>Override OS </a:t>
            </a:r>
            <a:r>
              <a:rPr lang="en-US" sz="1400" dirty="0"/>
              <a:t>user and group IDs for file </a:t>
            </a:r>
            <a:r>
              <a:rPr lang="en-US" sz="1400" dirty="0" smtClean="0"/>
              <a:t>ownership in image.</a:t>
            </a:r>
          </a:p>
          <a:p>
            <a:pPr marL="285750" indent="-285750">
              <a:buFont typeface="Arial" charset="0"/>
              <a:buChar char="•"/>
            </a:pPr>
            <a:endParaRPr lang="en-US" sz="1400" dirty="0"/>
          </a:p>
          <a:p>
            <a:pPr marL="285750" indent="-285750">
              <a:buFont typeface="Arial" charset="0"/>
              <a:buChar char="•"/>
            </a:pPr>
            <a:r>
              <a:rPr lang="en-US" sz="1400" dirty="0" smtClean="0"/>
              <a:t>Support Creating and patching a  Fusion Middleware Infrastructure image.</a:t>
            </a:r>
          </a:p>
          <a:p>
            <a:pPr marL="285750" indent="-285750">
              <a:buFont typeface="Arial" charset="0"/>
              <a:buChar char="•"/>
            </a:pPr>
            <a:endParaRPr lang="en-US" sz="1400" dirty="0" smtClean="0"/>
          </a:p>
          <a:p>
            <a:pPr marL="285750" indent="-285750">
              <a:buFont typeface="Arial" charset="0"/>
              <a:buChar char="•"/>
            </a:pPr>
            <a:r>
              <a:rPr lang="en-US" sz="1400" dirty="0"/>
              <a:t>Added Model in Image feature</a:t>
            </a:r>
          </a:p>
          <a:p>
            <a:pPr marL="285750" indent="-285750">
              <a:buFont typeface="Arial" charset="0"/>
              <a:buChar char="•"/>
            </a:pPr>
            <a:endParaRPr lang="en-US" sz="1400" dirty="0" smtClean="0"/>
          </a:p>
          <a:p>
            <a:pPr marL="285750" indent="-285750">
              <a:buFont typeface="Arial" charset="0"/>
              <a:buChar char="•"/>
            </a:pPr>
            <a:endParaRPr lang="en-US" sz="1400" dirty="0" smtClean="0"/>
          </a:p>
          <a:p>
            <a:pPr marL="285750" indent="-285750">
              <a:buFont typeface="Arial" charset="0"/>
              <a:buChar char="•"/>
            </a:pPr>
            <a:endParaRPr lang="en-US" sz="1400" dirty="0"/>
          </a:p>
        </p:txBody>
      </p:sp>
      <p:sp>
        <p:nvSpPr>
          <p:cNvPr id="3" name="TextBox 2"/>
          <p:cNvSpPr txBox="1"/>
          <p:nvPr/>
        </p:nvSpPr>
        <p:spPr>
          <a:xfrm>
            <a:off x="3233052" y="2093814"/>
            <a:ext cx="527125" cy="769441"/>
          </a:xfrm>
          <a:prstGeom prst="rect">
            <a:avLst/>
          </a:prstGeom>
          <a:noFill/>
        </p:spPr>
        <p:txBody>
          <a:bodyPr wrap="square" rtlCol="0">
            <a:spAutoFit/>
          </a:bodyPr>
          <a:lstStyle/>
          <a:p>
            <a:r>
              <a:rPr lang="en-US" sz="4400" b="1" dirty="0">
                <a:solidFill>
                  <a:srgbClr val="FFC000"/>
                </a:solidFill>
                <a:latin typeface="Oracle Sans Light" panose="020B0403020204020204" pitchFamily="34" charset="0"/>
                <a:cs typeface="Oracle Sans Light" panose="020B0403020204020204" pitchFamily="34" charset="0"/>
              </a:rPr>
              <a:t>&gt;</a:t>
            </a:r>
          </a:p>
        </p:txBody>
      </p:sp>
      <p:sp>
        <p:nvSpPr>
          <p:cNvPr id="18" name="TextBox 17"/>
          <p:cNvSpPr txBox="1"/>
          <p:nvPr/>
        </p:nvSpPr>
        <p:spPr>
          <a:xfrm>
            <a:off x="6363842" y="2101657"/>
            <a:ext cx="527125" cy="769441"/>
          </a:xfrm>
          <a:prstGeom prst="rect">
            <a:avLst/>
          </a:prstGeom>
          <a:noFill/>
        </p:spPr>
        <p:txBody>
          <a:bodyPr wrap="square" rtlCol="0">
            <a:spAutoFit/>
          </a:bodyPr>
          <a:lstStyle/>
          <a:p>
            <a:r>
              <a:rPr lang="en-US" sz="4400" b="1">
                <a:solidFill>
                  <a:srgbClr val="FFC000"/>
                </a:solidFill>
                <a:latin typeface="Oracle Sans Light" panose="020B0403020204020204" pitchFamily="34" charset="0"/>
                <a:cs typeface="Oracle Sans Light" panose="020B0403020204020204" pitchFamily="34" charset="0"/>
              </a:rPr>
              <a:t>&gt;</a:t>
            </a:r>
            <a:endParaRPr lang="en-US" sz="4400" b="1" dirty="0">
              <a:solidFill>
                <a:srgbClr val="FFC000"/>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1046413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B747C0E-3882-4B47-9D0F-8B18036B8C36}"/>
              </a:ext>
            </a:extLst>
          </p:cNvPr>
          <p:cNvSpPr>
            <a:spLocks noGrp="1"/>
          </p:cNvSpPr>
          <p:nvPr>
            <p:ph type="title"/>
          </p:nvPr>
        </p:nvSpPr>
        <p:spPr/>
        <p:txBody>
          <a:bodyPr>
            <a:normAutofit/>
          </a:bodyPr>
          <a:lstStyle/>
          <a:p>
            <a:r>
              <a:rPr lang="en-US" sz="2800" dirty="0">
                <a:latin typeface="Georgia" charset="0"/>
                <a:ea typeface="Georgia" charset="0"/>
                <a:cs typeface="Georgia" charset="0"/>
              </a:rPr>
              <a:t>WebLogic </a:t>
            </a:r>
            <a:r>
              <a:rPr lang="en-US" sz="2800" dirty="0" smtClean="0">
                <a:latin typeface="Georgia" charset="0"/>
                <a:ea typeface="Georgia" charset="0"/>
                <a:cs typeface="Georgia" charset="0"/>
              </a:rPr>
              <a:t>Monitoring Exporter</a:t>
            </a:r>
            <a:endParaRPr lang="en-US" sz="2800" dirty="0">
              <a:latin typeface="Georgia" charset="0"/>
              <a:ea typeface="Georgia" charset="0"/>
              <a:cs typeface="Georgia" charset="0"/>
            </a:endParaRPr>
          </a:p>
        </p:txBody>
      </p:sp>
      <p:sp>
        <p:nvSpPr>
          <p:cNvPr id="5"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768094" y="2923971"/>
            <a:ext cx="3015577" cy="3326222"/>
          </a:xfrm>
        </p:spPr>
        <p:txBody>
          <a:bodyPr>
            <a:normAutofit/>
          </a:bodyPr>
          <a:lstStyle/>
          <a:p>
            <a:pPr marL="285750" indent="-285750">
              <a:buFont typeface="Arial" charset="0"/>
              <a:buChar char="•"/>
            </a:pPr>
            <a:r>
              <a:rPr lang="en-US" sz="1500" dirty="0" smtClean="0"/>
              <a:t>Initial public release of the Monitoring Exporter.</a:t>
            </a:r>
          </a:p>
          <a:p>
            <a:pPr marL="285750" indent="-285750">
              <a:buFont typeface="Arial" charset="0"/>
              <a:buChar char="•"/>
            </a:pPr>
            <a:endParaRPr lang="en-US" sz="1500" dirty="0" smtClean="0"/>
          </a:p>
          <a:p>
            <a:pPr marL="285750" indent="-285750">
              <a:buFont typeface="Arial" charset="0"/>
              <a:buChar char="•"/>
            </a:pPr>
            <a:r>
              <a:rPr lang="en-US" sz="1500" dirty="0" smtClean="0"/>
              <a:t>Export all WebLogic Server runtime Metrics to Prometheus</a:t>
            </a:r>
          </a:p>
          <a:p>
            <a:pPr marL="285750" indent="-285750">
              <a:buFont typeface="Arial" charset="0"/>
              <a:buChar char="•"/>
            </a:pPr>
            <a:endParaRPr lang="en-US" sz="1500" dirty="0"/>
          </a:p>
          <a:p>
            <a:pPr marL="285750" indent="-285750">
              <a:buFont typeface="Arial" charset="0"/>
              <a:buChar char="•"/>
            </a:pPr>
            <a:r>
              <a:rPr lang="en-US" sz="1500" dirty="0" smtClean="0"/>
              <a:t>Display in </a:t>
            </a:r>
            <a:r>
              <a:rPr lang="en-US" sz="1500" dirty="0" err="1" smtClean="0"/>
              <a:t>Grafana</a:t>
            </a:r>
            <a:r>
              <a:rPr lang="en-US" sz="1500" dirty="0" smtClean="0"/>
              <a:t> Dash Boards</a:t>
            </a:r>
          </a:p>
          <a:p>
            <a:pPr marL="285750" indent="-285750">
              <a:buFont typeface="Arial" charset="0"/>
              <a:buChar char="•"/>
            </a:pPr>
            <a:endParaRPr lang="en-US" sz="1400" dirty="0"/>
          </a:p>
        </p:txBody>
      </p:sp>
      <p:sp>
        <p:nvSpPr>
          <p:cNvPr id="11" name="Text Placeholder 4">
            <a:extLst>
              <a:ext uri="{FF2B5EF4-FFF2-40B4-BE49-F238E27FC236}">
                <a16:creationId xmlns="" xmlns:a16="http://schemas.microsoft.com/office/drawing/2014/main" id="{9017098F-883C-D549-BCCD-8B0C091D654C}"/>
              </a:ext>
            </a:extLst>
          </p:cNvPr>
          <p:cNvSpPr txBox="1">
            <a:spLocks/>
          </p:cNvSpPr>
          <p:nvPr/>
        </p:nvSpPr>
        <p:spPr>
          <a:xfrm>
            <a:off x="916042" y="2226253"/>
            <a:ext cx="2331522" cy="415667"/>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1.0</a:t>
            </a:r>
            <a:endParaRPr lang="en-US" b="1" dirty="0">
              <a:solidFill>
                <a:schemeClr val="tx2"/>
              </a:solidFill>
            </a:endParaRPr>
          </a:p>
        </p:txBody>
      </p:sp>
      <p:sp>
        <p:nvSpPr>
          <p:cNvPr id="13" name="Text Placeholder 4">
            <a:extLst>
              <a:ext uri="{FF2B5EF4-FFF2-40B4-BE49-F238E27FC236}">
                <a16:creationId xmlns="" xmlns:a16="http://schemas.microsoft.com/office/drawing/2014/main" id="{9017098F-883C-D549-BCCD-8B0C091D654C}"/>
              </a:ext>
            </a:extLst>
          </p:cNvPr>
          <p:cNvSpPr txBox="1">
            <a:spLocks/>
          </p:cNvSpPr>
          <p:nvPr/>
        </p:nvSpPr>
        <p:spPr>
          <a:xfrm>
            <a:off x="4672156" y="2218412"/>
            <a:ext cx="2331522" cy="431349"/>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1.1</a:t>
            </a:r>
            <a:endParaRPr lang="en-US" b="1" dirty="0">
              <a:solidFill>
                <a:schemeClr val="tx2"/>
              </a:solidFill>
            </a:endParaRPr>
          </a:p>
        </p:txBody>
      </p:sp>
      <p:sp>
        <p:nvSpPr>
          <p:cNvPr id="22"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4564580" y="2879231"/>
            <a:ext cx="3051834" cy="3575323"/>
          </a:xfrm>
        </p:spPr>
        <p:txBody>
          <a:bodyPr>
            <a:noAutofit/>
          </a:bodyPr>
          <a:lstStyle/>
          <a:p>
            <a:pPr marL="285750" indent="-285750">
              <a:buFont typeface="Arial" charset="0"/>
              <a:buChar char="•"/>
            </a:pPr>
            <a:r>
              <a:rPr lang="en-US" sz="1400" dirty="0"/>
              <a:t>Support access via </a:t>
            </a:r>
            <a:r>
              <a:rPr lang="en-US" sz="1400" dirty="0" smtClean="0"/>
              <a:t>load-balancer</a:t>
            </a:r>
            <a:endParaRPr lang="en-US" sz="1400" dirty="0"/>
          </a:p>
          <a:p>
            <a:pPr marL="285750" indent="-285750">
              <a:buFont typeface="Arial" charset="0"/>
              <a:buChar char="•"/>
            </a:pPr>
            <a:endParaRPr lang="en-US" sz="1400" dirty="0"/>
          </a:p>
          <a:p>
            <a:pPr marL="285750" indent="-285750">
              <a:buFont typeface="Arial" charset="0"/>
              <a:buChar char="•"/>
            </a:pPr>
            <a:r>
              <a:rPr lang="en-US" sz="1400" dirty="0" smtClean="0"/>
              <a:t>Out of the box </a:t>
            </a:r>
            <a:r>
              <a:rPr lang="en-US" sz="1400" dirty="0" err="1" smtClean="0"/>
              <a:t>Grafana</a:t>
            </a:r>
            <a:r>
              <a:rPr lang="en-US" sz="1400" dirty="0" smtClean="0"/>
              <a:t> Dashboards </a:t>
            </a:r>
          </a:p>
          <a:p>
            <a:pPr marL="285750" indent="-285750">
              <a:buFont typeface="Arial" charset="0"/>
              <a:buChar char="•"/>
            </a:pPr>
            <a:endParaRPr lang="en-US" sz="1400" dirty="0" smtClean="0"/>
          </a:p>
          <a:p>
            <a:pPr marL="285750" indent="-285750">
              <a:buFont typeface="Arial" charset="0"/>
              <a:buChar char="•"/>
            </a:pPr>
            <a:r>
              <a:rPr lang="en-US" sz="1400" dirty="0" smtClean="0"/>
              <a:t>Create sample to use Prometheus Alert Manager</a:t>
            </a:r>
            <a:endParaRPr lang="en-US" sz="1400" dirty="0"/>
          </a:p>
        </p:txBody>
      </p:sp>
      <p:sp>
        <p:nvSpPr>
          <p:cNvPr id="3" name="TextBox 2"/>
          <p:cNvSpPr txBox="1"/>
          <p:nvPr/>
        </p:nvSpPr>
        <p:spPr>
          <a:xfrm>
            <a:off x="3783672" y="2049366"/>
            <a:ext cx="527125" cy="769441"/>
          </a:xfrm>
          <a:prstGeom prst="rect">
            <a:avLst/>
          </a:prstGeom>
          <a:noFill/>
        </p:spPr>
        <p:txBody>
          <a:bodyPr wrap="square" rtlCol="0">
            <a:spAutoFit/>
          </a:bodyPr>
          <a:lstStyle/>
          <a:p>
            <a:r>
              <a:rPr lang="en-US" sz="4400" b="1" dirty="0">
                <a:solidFill>
                  <a:srgbClr val="FFC000"/>
                </a:solidFill>
                <a:latin typeface="Oracle Sans Light" panose="020B0403020204020204" pitchFamily="34" charset="0"/>
                <a:cs typeface="Oracle Sans Light" panose="020B0403020204020204" pitchFamily="34" charset="0"/>
              </a:rPr>
              <a:t>&gt;</a:t>
            </a:r>
          </a:p>
        </p:txBody>
      </p:sp>
      <p:sp>
        <p:nvSpPr>
          <p:cNvPr id="9" name="Text Placeholder 4">
            <a:extLst>
              <a:ext uri="{FF2B5EF4-FFF2-40B4-BE49-F238E27FC236}">
                <a16:creationId xmlns="" xmlns:a16="http://schemas.microsoft.com/office/drawing/2014/main" id="{9017098F-883C-D549-BCCD-8B0C091D654C}"/>
              </a:ext>
            </a:extLst>
          </p:cNvPr>
          <p:cNvSpPr txBox="1">
            <a:spLocks/>
          </p:cNvSpPr>
          <p:nvPr/>
        </p:nvSpPr>
        <p:spPr>
          <a:xfrm>
            <a:off x="8529899" y="2218412"/>
            <a:ext cx="2331522" cy="431349"/>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Future</a:t>
            </a:r>
            <a:endParaRPr lang="en-US" b="1" dirty="0">
              <a:solidFill>
                <a:schemeClr val="tx2"/>
              </a:solidFill>
            </a:endParaRPr>
          </a:p>
        </p:txBody>
      </p:sp>
      <p:sp>
        <p:nvSpPr>
          <p:cNvPr id="10" name="TextBox 9"/>
          <p:cNvSpPr txBox="1"/>
          <p:nvPr/>
        </p:nvSpPr>
        <p:spPr>
          <a:xfrm>
            <a:off x="7641415" y="2049366"/>
            <a:ext cx="527125" cy="769441"/>
          </a:xfrm>
          <a:prstGeom prst="rect">
            <a:avLst/>
          </a:prstGeom>
          <a:noFill/>
        </p:spPr>
        <p:txBody>
          <a:bodyPr wrap="square" rtlCol="0">
            <a:spAutoFit/>
          </a:bodyPr>
          <a:lstStyle/>
          <a:p>
            <a:r>
              <a:rPr lang="en-US" sz="4400" b="1" dirty="0">
                <a:solidFill>
                  <a:srgbClr val="FFC000"/>
                </a:solidFill>
                <a:latin typeface="Oracle Sans Light" panose="020B0403020204020204" pitchFamily="34" charset="0"/>
                <a:cs typeface="Oracle Sans Light" panose="020B0403020204020204" pitchFamily="34" charset="0"/>
              </a:rPr>
              <a:t>&gt;</a:t>
            </a:r>
          </a:p>
        </p:txBody>
      </p:sp>
      <p:sp>
        <p:nvSpPr>
          <p:cNvPr id="12"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8385362" y="2818807"/>
            <a:ext cx="3051834" cy="3575323"/>
          </a:xfrm>
        </p:spPr>
        <p:txBody>
          <a:bodyPr>
            <a:noAutofit/>
          </a:bodyPr>
          <a:lstStyle/>
          <a:p>
            <a:pPr marL="285750" indent="-285750">
              <a:buFont typeface="Arial" charset="0"/>
              <a:buChar char="•"/>
            </a:pPr>
            <a:r>
              <a:rPr lang="en-US" sz="1400" dirty="0" smtClean="0"/>
              <a:t>Support Application metrics</a:t>
            </a:r>
          </a:p>
          <a:p>
            <a:pPr marL="285750" indent="-285750">
              <a:buFont typeface="Arial" charset="0"/>
              <a:buChar char="•"/>
            </a:pPr>
            <a:endParaRPr lang="en-US" sz="1400" dirty="0"/>
          </a:p>
          <a:p>
            <a:pPr marL="285750" indent="-285750">
              <a:buFont typeface="Arial" charset="0"/>
              <a:buChar char="•"/>
            </a:pPr>
            <a:r>
              <a:rPr lang="en-US" sz="1400" dirty="0" smtClean="0"/>
              <a:t>Operator to deploy Monitoring Exporter</a:t>
            </a:r>
          </a:p>
          <a:p>
            <a:pPr marL="285750" indent="-285750">
              <a:buFont typeface="Arial" charset="0"/>
              <a:buChar char="•"/>
            </a:pPr>
            <a:endParaRPr lang="en-US" sz="1400" dirty="0"/>
          </a:p>
          <a:p>
            <a:pPr marL="285750" indent="-285750">
              <a:buFont typeface="Arial" charset="0"/>
              <a:buChar char="•"/>
            </a:pPr>
            <a:r>
              <a:rPr lang="en-US" sz="1400" dirty="0" smtClean="0"/>
              <a:t>Usability improvements </a:t>
            </a:r>
          </a:p>
          <a:p>
            <a:pPr marL="285750" indent="-285750">
              <a:buFont typeface="Arial" charset="0"/>
              <a:buChar char="•"/>
            </a:pPr>
            <a:endParaRPr lang="en-US" sz="1400" dirty="0"/>
          </a:p>
          <a:p>
            <a:pPr marL="285750" indent="-285750">
              <a:buFont typeface="Arial" charset="0"/>
              <a:buChar char="•"/>
            </a:pPr>
            <a:endParaRPr lang="en-US" sz="1400" dirty="0" smtClean="0"/>
          </a:p>
        </p:txBody>
      </p:sp>
    </p:spTree>
    <p:extLst>
      <p:ext uri="{BB962C8B-B14F-4D97-AF65-F5344CB8AC3E}">
        <p14:creationId xmlns:p14="http://schemas.microsoft.com/office/powerpoint/2010/main" val="1330310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B747C0E-3882-4B47-9D0F-8B18036B8C36}"/>
              </a:ext>
            </a:extLst>
          </p:cNvPr>
          <p:cNvSpPr>
            <a:spLocks noGrp="1"/>
          </p:cNvSpPr>
          <p:nvPr>
            <p:ph type="title"/>
          </p:nvPr>
        </p:nvSpPr>
        <p:spPr/>
        <p:txBody>
          <a:bodyPr>
            <a:normAutofit/>
          </a:bodyPr>
          <a:lstStyle/>
          <a:p>
            <a:r>
              <a:rPr lang="en-US" sz="2800" dirty="0">
                <a:latin typeface="Georgia" charset="0"/>
                <a:ea typeface="Georgia" charset="0"/>
                <a:cs typeface="Georgia" charset="0"/>
              </a:rPr>
              <a:t>WebLogic </a:t>
            </a:r>
            <a:r>
              <a:rPr lang="en-US" sz="2800" dirty="0" smtClean="0">
                <a:latin typeface="Georgia" charset="0"/>
                <a:ea typeface="Georgia" charset="0"/>
                <a:cs typeface="Georgia" charset="0"/>
              </a:rPr>
              <a:t>Logging Exporter</a:t>
            </a:r>
            <a:endParaRPr lang="en-US" sz="2800" dirty="0">
              <a:latin typeface="Georgia" charset="0"/>
              <a:ea typeface="Georgia" charset="0"/>
              <a:cs typeface="Georgia" charset="0"/>
            </a:endParaRPr>
          </a:p>
        </p:txBody>
      </p:sp>
      <p:sp>
        <p:nvSpPr>
          <p:cNvPr id="5"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768094" y="2923971"/>
            <a:ext cx="3015577" cy="3326222"/>
          </a:xfrm>
        </p:spPr>
        <p:txBody>
          <a:bodyPr>
            <a:normAutofit/>
          </a:bodyPr>
          <a:lstStyle/>
          <a:p>
            <a:pPr marL="285750" indent="-285750">
              <a:buFont typeface="Arial" charset="0"/>
              <a:buChar char="•"/>
            </a:pPr>
            <a:r>
              <a:rPr lang="en-US" sz="1400" dirty="0" smtClean="0"/>
              <a:t>Initial release of the Logging Exporter.</a:t>
            </a:r>
          </a:p>
          <a:p>
            <a:pPr marL="285750" indent="-285750">
              <a:buFont typeface="Arial" charset="0"/>
              <a:buChar char="•"/>
            </a:pPr>
            <a:endParaRPr lang="en-US" sz="1400" dirty="0" smtClean="0"/>
          </a:p>
          <a:p>
            <a:pPr marL="285750" indent="-285750">
              <a:buFont typeface="Arial" charset="0"/>
              <a:buChar char="•"/>
            </a:pPr>
            <a:r>
              <a:rPr lang="en-US" sz="1400" dirty="0" smtClean="0"/>
              <a:t>Export WebLogic Server logs to the </a:t>
            </a:r>
            <a:r>
              <a:rPr lang="en-US" sz="1400" dirty="0" err="1" smtClean="0"/>
              <a:t>Elasticsearch</a:t>
            </a:r>
            <a:r>
              <a:rPr lang="en-US" sz="1400" dirty="0" smtClean="0"/>
              <a:t> using REST APIs</a:t>
            </a:r>
          </a:p>
          <a:p>
            <a:pPr marL="285750" indent="-285750">
              <a:buFont typeface="Arial" charset="0"/>
              <a:buChar char="•"/>
            </a:pPr>
            <a:endParaRPr lang="en-US" sz="1400" dirty="0"/>
          </a:p>
          <a:p>
            <a:pPr marL="285750" indent="-285750">
              <a:buFont typeface="Arial" charset="0"/>
              <a:buChar char="•"/>
            </a:pPr>
            <a:r>
              <a:rPr lang="en-US" sz="1400" dirty="0" smtClean="0"/>
              <a:t>Display logs in </a:t>
            </a:r>
            <a:r>
              <a:rPr lang="en-US" sz="1400" dirty="0" err="1" smtClean="0"/>
              <a:t>Kibana</a:t>
            </a:r>
            <a:r>
              <a:rPr lang="en-US" sz="1400" dirty="0" smtClean="0"/>
              <a:t> </a:t>
            </a:r>
          </a:p>
          <a:p>
            <a:pPr marL="285750" indent="-285750">
              <a:buFont typeface="Arial" charset="0"/>
              <a:buChar char="•"/>
            </a:pPr>
            <a:endParaRPr lang="en-US" sz="1400" dirty="0"/>
          </a:p>
        </p:txBody>
      </p:sp>
      <p:sp>
        <p:nvSpPr>
          <p:cNvPr id="11" name="Text Placeholder 4">
            <a:extLst>
              <a:ext uri="{FF2B5EF4-FFF2-40B4-BE49-F238E27FC236}">
                <a16:creationId xmlns="" xmlns:a16="http://schemas.microsoft.com/office/drawing/2014/main" id="{9017098F-883C-D549-BCCD-8B0C091D654C}"/>
              </a:ext>
            </a:extLst>
          </p:cNvPr>
          <p:cNvSpPr txBox="1">
            <a:spLocks/>
          </p:cNvSpPr>
          <p:nvPr/>
        </p:nvSpPr>
        <p:spPr>
          <a:xfrm>
            <a:off x="916042" y="2226253"/>
            <a:ext cx="2331522" cy="415667"/>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1.0</a:t>
            </a:r>
            <a:endParaRPr lang="en-US" b="1" dirty="0">
              <a:solidFill>
                <a:schemeClr val="tx2"/>
              </a:solidFill>
            </a:endParaRPr>
          </a:p>
        </p:txBody>
      </p:sp>
      <p:sp>
        <p:nvSpPr>
          <p:cNvPr id="13" name="Text Placeholder 4">
            <a:extLst>
              <a:ext uri="{FF2B5EF4-FFF2-40B4-BE49-F238E27FC236}">
                <a16:creationId xmlns="" xmlns:a16="http://schemas.microsoft.com/office/drawing/2014/main" id="{9017098F-883C-D549-BCCD-8B0C091D654C}"/>
              </a:ext>
            </a:extLst>
          </p:cNvPr>
          <p:cNvSpPr txBox="1">
            <a:spLocks/>
          </p:cNvSpPr>
          <p:nvPr/>
        </p:nvSpPr>
        <p:spPr>
          <a:xfrm>
            <a:off x="4672156" y="2218412"/>
            <a:ext cx="2331522" cy="431349"/>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chemeClr val="tx2"/>
                </a:solidFill>
              </a:rPr>
              <a:t>Future</a:t>
            </a:r>
            <a:endParaRPr lang="en-US" b="1" dirty="0">
              <a:solidFill>
                <a:schemeClr val="tx2"/>
              </a:solidFill>
            </a:endParaRPr>
          </a:p>
        </p:txBody>
      </p:sp>
      <p:sp>
        <p:nvSpPr>
          <p:cNvPr id="22" name="Text Placeholder 4">
            <a:extLst>
              <a:ext uri="{FF2B5EF4-FFF2-40B4-BE49-F238E27FC236}">
                <a16:creationId xmlns="" xmlns:a16="http://schemas.microsoft.com/office/drawing/2014/main" id="{82BB35B2-478A-F74E-A181-AAC2DCDB32F9}"/>
              </a:ext>
            </a:extLst>
          </p:cNvPr>
          <p:cNvSpPr>
            <a:spLocks noGrp="1"/>
          </p:cNvSpPr>
          <p:nvPr>
            <p:ph type="body" sz="quarter" idx="10"/>
          </p:nvPr>
        </p:nvSpPr>
        <p:spPr>
          <a:xfrm>
            <a:off x="4564580" y="2879231"/>
            <a:ext cx="3051834" cy="3575323"/>
          </a:xfrm>
        </p:spPr>
        <p:txBody>
          <a:bodyPr>
            <a:noAutofit/>
          </a:bodyPr>
          <a:lstStyle/>
          <a:p>
            <a:pPr marL="285750" indent="-285750">
              <a:buFont typeface="Arial" charset="0"/>
              <a:buChar char="•"/>
            </a:pPr>
            <a:r>
              <a:rPr lang="en-US" sz="1400" dirty="0"/>
              <a:t>Support additional Logging tools </a:t>
            </a:r>
            <a:r>
              <a:rPr lang="mr-IN" sz="1400" dirty="0"/>
              <a:t>–</a:t>
            </a:r>
            <a:r>
              <a:rPr lang="en-US" sz="1400" dirty="0"/>
              <a:t> </a:t>
            </a:r>
            <a:r>
              <a:rPr lang="en-US" sz="1400" dirty="0" err="1"/>
              <a:t>FluentD</a:t>
            </a:r>
            <a:r>
              <a:rPr lang="en-US" sz="1400" dirty="0"/>
              <a:t>, </a:t>
            </a:r>
            <a:r>
              <a:rPr lang="en-US" sz="1400" dirty="0" err="1" smtClean="0"/>
              <a:t>Logstash</a:t>
            </a:r>
            <a:endParaRPr lang="en-US" sz="1400" dirty="0" smtClean="0"/>
          </a:p>
          <a:p>
            <a:pPr marL="285750" indent="-285750">
              <a:buFont typeface="Arial" charset="0"/>
              <a:buChar char="•"/>
            </a:pPr>
            <a:endParaRPr lang="en-US" sz="1400" dirty="0"/>
          </a:p>
          <a:p>
            <a:pPr marL="285750" indent="-285750">
              <a:buFont typeface="Arial" charset="0"/>
              <a:buChar char="•"/>
            </a:pPr>
            <a:r>
              <a:rPr lang="en-US" sz="1400" dirty="0" smtClean="0"/>
              <a:t>Support different log types </a:t>
            </a:r>
            <a:r>
              <a:rPr lang="mr-IN" sz="1400" dirty="0" smtClean="0"/>
              <a:t>–</a:t>
            </a:r>
            <a:r>
              <a:rPr lang="en-US" sz="1400" dirty="0" smtClean="0"/>
              <a:t> applications, access, etc.</a:t>
            </a:r>
          </a:p>
          <a:p>
            <a:pPr marL="285750" indent="-285750">
              <a:buFont typeface="Arial" charset="0"/>
              <a:buChar char="•"/>
            </a:pPr>
            <a:endParaRPr lang="en-US" sz="1400" dirty="0" smtClean="0"/>
          </a:p>
          <a:p>
            <a:pPr marL="285750" indent="-285750">
              <a:buFont typeface="Arial" charset="0"/>
              <a:buChar char="•"/>
            </a:pPr>
            <a:r>
              <a:rPr lang="en-US" sz="1400" dirty="0"/>
              <a:t>Out-of-the box </a:t>
            </a:r>
            <a:r>
              <a:rPr lang="en-US" sz="1400" dirty="0" err="1"/>
              <a:t>Kibana</a:t>
            </a:r>
            <a:r>
              <a:rPr lang="en-US" sz="1400" dirty="0"/>
              <a:t> dashboards for WebLogic server logs.</a:t>
            </a:r>
          </a:p>
          <a:p>
            <a:pPr marL="285750" indent="-285750">
              <a:buFont typeface="Arial" charset="0"/>
              <a:buChar char="•"/>
            </a:pPr>
            <a:endParaRPr lang="en-US" sz="1400" dirty="0" smtClean="0"/>
          </a:p>
          <a:p>
            <a:pPr marL="285750" indent="-285750">
              <a:buFont typeface="Arial" charset="0"/>
              <a:buChar char="•"/>
            </a:pPr>
            <a:endParaRPr lang="en-US" sz="1400" dirty="0"/>
          </a:p>
          <a:p>
            <a:pPr marL="285750" indent="-285750">
              <a:buFont typeface="Arial" charset="0"/>
              <a:buChar char="•"/>
            </a:pPr>
            <a:endParaRPr lang="en-US" sz="1400" dirty="0" smtClean="0"/>
          </a:p>
          <a:p>
            <a:pPr marL="285750" indent="-285750">
              <a:buFont typeface="Arial" charset="0"/>
              <a:buChar char="•"/>
            </a:pPr>
            <a:endParaRPr lang="en-US" sz="1400" dirty="0"/>
          </a:p>
          <a:p>
            <a:pPr marL="285750" indent="-285750">
              <a:buFont typeface="Arial" charset="0"/>
              <a:buChar char="•"/>
            </a:pPr>
            <a:endParaRPr lang="en-US" sz="1400" dirty="0"/>
          </a:p>
        </p:txBody>
      </p:sp>
      <p:sp>
        <p:nvSpPr>
          <p:cNvPr id="3" name="TextBox 2"/>
          <p:cNvSpPr txBox="1"/>
          <p:nvPr/>
        </p:nvSpPr>
        <p:spPr>
          <a:xfrm>
            <a:off x="3783672" y="2049366"/>
            <a:ext cx="527125" cy="769441"/>
          </a:xfrm>
          <a:prstGeom prst="rect">
            <a:avLst/>
          </a:prstGeom>
          <a:noFill/>
        </p:spPr>
        <p:txBody>
          <a:bodyPr wrap="square" rtlCol="0">
            <a:spAutoFit/>
          </a:bodyPr>
          <a:lstStyle/>
          <a:p>
            <a:r>
              <a:rPr lang="en-US" sz="4400" b="1" dirty="0">
                <a:solidFill>
                  <a:srgbClr val="FFC000"/>
                </a:solidFill>
                <a:latin typeface="Oracle Sans Light" panose="020B0403020204020204" pitchFamily="34" charset="0"/>
                <a:cs typeface="Oracle Sans Light" panose="020B0403020204020204" pitchFamily="34" charset="0"/>
              </a:rPr>
              <a:t>&gt;</a:t>
            </a:r>
          </a:p>
        </p:txBody>
      </p:sp>
    </p:spTree>
    <p:extLst>
      <p:ext uri="{BB962C8B-B14F-4D97-AF65-F5344CB8AC3E}">
        <p14:creationId xmlns:p14="http://schemas.microsoft.com/office/powerpoint/2010/main" val="1083618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smtClean="0"/>
              <a:t>Fusion Middleware Infrastructure</a:t>
            </a:r>
            <a:endParaRPr lang="en-US" sz="2800" dirty="0"/>
          </a:p>
        </p:txBody>
      </p:sp>
      <p:sp>
        <p:nvSpPr>
          <p:cNvPr id="4" name="Footer Placeholder 3"/>
          <p:cNvSpPr>
            <a:spLocks noGrp="1"/>
          </p:cNvSpPr>
          <p:nvPr>
            <p:ph type="ftr" sz="quarter" idx="11"/>
          </p:nvPr>
        </p:nvSpPr>
        <p:spPr/>
        <p:txBody>
          <a:bodyPr/>
          <a:lstStyle/>
          <a:p>
            <a:r>
              <a:rPr lang="en-US" sz="800" smtClean="0"/>
              <a:t>Copyright © 2019 Oracle and/or its affiliates.</a:t>
            </a:r>
            <a:endParaRPr lang="en-US" sz="800" dirty="0"/>
          </a:p>
        </p:txBody>
      </p:sp>
    </p:spTree>
    <p:extLst>
      <p:ext uri="{BB962C8B-B14F-4D97-AF65-F5344CB8AC3E}">
        <p14:creationId xmlns:p14="http://schemas.microsoft.com/office/powerpoint/2010/main" val="1875631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WebLogic Domain in Kubernetes</a:t>
            </a:r>
            <a:br>
              <a:rPr lang="en-US" sz="2800" dirty="0" smtClean="0"/>
            </a:br>
            <a:r>
              <a:rPr lang="en-US" sz="2400" dirty="0" smtClean="0"/>
              <a:t>Domain Custom Resource</a:t>
            </a:r>
            <a:endParaRPr lang="en-US" sz="2400" dirty="0"/>
          </a:p>
        </p:txBody>
      </p:sp>
      <p:sp>
        <p:nvSpPr>
          <p:cNvPr id="7" name="Can 6"/>
          <p:cNvSpPr/>
          <p:nvPr/>
        </p:nvSpPr>
        <p:spPr bwMode="gray">
          <a:xfrm>
            <a:off x="5573900" y="1703013"/>
            <a:ext cx="6084700" cy="4417568"/>
          </a:xfrm>
          <a:prstGeom prst="can">
            <a:avLst/>
          </a:prstGeom>
          <a:solidFill>
            <a:schemeClr val="accent2">
              <a:lumMod val="60000"/>
              <a:lumOff val="40000"/>
            </a:schemeClr>
          </a:solidFill>
          <a:ln w="15875" cmpd="sng">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dirty="0">
              <a:solidFill>
                <a:schemeClr val="tx1">
                  <a:lumMod val="50000"/>
                </a:schemeClr>
              </a:solidFill>
            </a:endParaRPr>
          </a:p>
        </p:txBody>
      </p:sp>
      <p:sp>
        <p:nvSpPr>
          <p:cNvPr id="13" name="TextBox 12"/>
          <p:cNvSpPr txBox="1"/>
          <p:nvPr/>
        </p:nvSpPr>
        <p:spPr>
          <a:xfrm>
            <a:off x="6437672" y="2872609"/>
            <a:ext cx="5220929" cy="3130706"/>
          </a:xfrm>
          <a:prstGeom prst="rect">
            <a:avLst/>
          </a:prstGeom>
          <a:noFill/>
        </p:spPr>
        <p:txBody>
          <a:bodyPr wrap="square" lIns="0" tIns="0" rIns="0" bIns="0" rtlCol="0">
            <a:noAutofit/>
          </a:bodyPr>
          <a:lstStyle/>
          <a:p>
            <a:pPr>
              <a:lnSpc>
                <a:spcPct val="90000"/>
              </a:lnSpc>
            </a:pPr>
            <a:r>
              <a:rPr lang="en-US" sz="1600" b="1" dirty="0"/>
              <a:t>Meta Data: </a:t>
            </a:r>
            <a:r>
              <a:rPr lang="en-US" sz="1600" dirty="0"/>
              <a:t>Name of Resource, Namespace, Labels, </a:t>
            </a:r>
            <a:r>
              <a:rPr lang="mr-IN" sz="1600" dirty="0"/>
              <a:t>…</a:t>
            </a:r>
            <a:endParaRPr lang="en-US" sz="1600" dirty="0"/>
          </a:p>
          <a:p>
            <a:pPr>
              <a:lnSpc>
                <a:spcPct val="90000"/>
              </a:lnSpc>
            </a:pPr>
            <a:endParaRPr lang="en-US" sz="1600" dirty="0"/>
          </a:p>
          <a:p>
            <a:pPr>
              <a:lnSpc>
                <a:spcPct val="90000"/>
              </a:lnSpc>
            </a:pPr>
            <a:r>
              <a:rPr lang="en-US" sz="1600" b="1" dirty="0"/>
              <a:t>Admin Server:  </a:t>
            </a:r>
            <a:r>
              <a:rPr lang="en-US" sz="1600" dirty="0"/>
              <a:t>Node Ports to expose, Volumes, </a:t>
            </a:r>
            <a:r>
              <a:rPr lang="mr-IN" sz="1600" dirty="0"/>
              <a:t>…</a:t>
            </a:r>
            <a:endParaRPr lang="en-US" sz="1600" dirty="0"/>
          </a:p>
          <a:p>
            <a:pPr>
              <a:lnSpc>
                <a:spcPct val="90000"/>
              </a:lnSpc>
            </a:pPr>
            <a:endParaRPr lang="en-US" sz="1600" dirty="0"/>
          </a:p>
          <a:p>
            <a:pPr>
              <a:lnSpc>
                <a:spcPct val="90000"/>
              </a:lnSpc>
            </a:pPr>
            <a:r>
              <a:rPr lang="en-US" sz="1600" b="1" dirty="0"/>
              <a:t>Cluster: </a:t>
            </a:r>
            <a:r>
              <a:rPr lang="en-US" sz="1600" dirty="0"/>
              <a:t>Number of Replicas (Managed Servers), </a:t>
            </a:r>
            <a:r>
              <a:rPr lang="mr-IN" sz="1600" dirty="0"/>
              <a:t>…</a:t>
            </a:r>
            <a:endParaRPr lang="en-US" sz="1600" dirty="0"/>
          </a:p>
          <a:p>
            <a:pPr>
              <a:lnSpc>
                <a:spcPct val="90000"/>
              </a:lnSpc>
            </a:pPr>
            <a:endParaRPr lang="en-US" sz="1600" dirty="0"/>
          </a:p>
          <a:p>
            <a:pPr>
              <a:lnSpc>
                <a:spcPct val="90000"/>
              </a:lnSpc>
            </a:pPr>
            <a:r>
              <a:rPr lang="en-US" sz="1600" b="1" dirty="0"/>
              <a:t>Domain: </a:t>
            </a:r>
            <a:r>
              <a:rPr lang="en-US" sz="1600" dirty="0"/>
              <a:t>Image to base the Domain containers, Domain in PV or in Image, K8S secrets, Logs to pod</a:t>
            </a:r>
          </a:p>
          <a:p>
            <a:pPr>
              <a:lnSpc>
                <a:spcPct val="90000"/>
              </a:lnSpc>
            </a:pPr>
            <a:endParaRPr lang="en-US" sz="1600" dirty="0"/>
          </a:p>
          <a:p>
            <a:pPr>
              <a:lnSpc>
                <a:spcPct val="90000"/>
              </a:lnSpc>
            </a:pPr>
            <a:r>
              <a:rPr lang="en-US" sz="1600" b="1" dirty="0"/>
              <a:t>Managed Servers: </a:t>
            </a:r>
            <a:r>
              <a:rPr lang="en-US" sz="1600" dirty="0"/>
              <a:t>non-clustered MS</a:t>
            </a:r>
          </a:p>
          <a:p>
            <a:pPr>
              <a:lnSpc>
                <a:spcPct val="90000"/>
              </a:lnSpc>
            </a:pPr>
            <a:endParaRPr lang="en-US" sz="1600" dirty="0"/>
          </a:p>
          <a:p>
            <a:pPr>
              <a:lnSpc>
                <a:spcPct val="90000"/>
              </a:lnSpc>
            </a:pPr>
            <a:r>
              <a:rPr lang="en-US" sz="1600" b="1" dirty="0"/>
              <a:t>Server Pod: </a:t>
            </a:r>
            <a:r>
              <a:rPr lang="en-US" sz="1600" dirty="0"/>
              <a:t>Java Options, Start Policy (Lifecycle control)</a:t>
            </a:r>
          </a:p>
          <a:p>
            <a:pPr>
              <a:lnSpc>
                <a:spcPct val="90000"/>
              </a:lnSpc>
            </a:pPr>
            <a:endParaRPr lang="en-US" sz="1600" dirty="0"/>
          </a:p>
          <a:p>
            <a:pPr>
              <a:lnSpc>
                <a:spcPct val="90000"/>
              </a:lnSpc>
            </a:pPr>
            <a:r>
              <a:rPr lang="en-US" sz="1600" b="1" dirty="0"/>
              <a:t>Events: </a:t>
            </a:r>
          </a:p>
        </p:txBody>
      </p:sp>
      <p:sp>
        <p:nvSpPr>
          <p:cNvPr id="14" name="TextBox 13"/>
          <p:cNvSpPr txBox="1"/>
          <p:nvPr/>
        </p:nvSpPr>
        <p:spPr>
          <a:xfrm>
            <a:off x="7417449" y="2235103"/>
            <a:ext cx="3760839" cy="339213"/>
          </a:xfrm>
          <a:prstGeom prst="rect">
            <a:avLst/>
          </a:prstGeom>
          <a:noFill/>
        </p:spPr>
        <p:txBody>
          <a:bodyPr wrap="square" lIns="0" tIns="0" rIns="0" bIns="0" rtlCol="0">
            <a:noAutofit/>
          </a:bodyPr>
          <a:lstStyle/>
          <a:p>
            <a:pPr>
              <a:lnSpc>
                <a:spcPct val="90000"/>
              </a:lnSpc>
            </a:pPr>
            <a:r>
              <a:rPr lang="en-US" b="1" dirty="0">
                <a:solidFill>
                  <a:srgbClr val="0070C0"/>
                </a:solidFill>
              </a:rPr>
              <a:t>Domain Custom Resource</a:t>
            </a:r>
          </a:p>
        </p:txBody>
      </p:sp>
      <p:sp>
        <p:nvSpPr>
          <p:cNvPr id="15" name="TextBox 14"/>
          <p:cNvSpPr txBox="1"/>
          <p:nvPr/>
        </p:nvSpPr>
        <p:spPr>
          <a:xfrm>
            <a:off x="533400" y="1873726"/>
            <a:ext cx="4925091" cy="4129548"/>
          </a:xfrm>
          <a:prstGeom prst="rect">
            <a:avLst/>
          </a:prstGeom>
          <a:noFill/>
        </p:spPr>
        <p:txBody>
          <a:bodyPr wrap="square" lIns="0" tIns="0" rIns="0" bIns="0" rtlCol="0">
            <a:noAutofit/>
          </a:bodyPr>
          <a:lstStyle/>
          <a:p>
            <a:pPr marL="285750" indent="-285750">
              <a:lnSpc>
                <a:spcPct val="90000"/>
              </a:lnSpc>
              <a:buFont typeface="Arial" charset="0"/>
              <a:buChar char="•"/>
            </a:pPr>
            <a:r>
              <a:rPr lang="en-US" dirty="0">
                <a:latin typeface="Oracle Sans" charset="0"/>
                <a:ea typeface="Oracle Sans" charset="0"/>
                <a:cs typeface="Oracle Sans" charset="0"/>
              </a:rPr>
              <a:t>We create a Kubernetes Resource Object for the WebLogic domain. </a:t>
            </a:r>
          </a:p>
          <a:p>
            <a:pPr marL="285750" indent="-285750">
              <a:lnSpc>
                <a:spcPct val="90000"/>
              </a:lnSpc>
              <a:buFont typeface="Arial" charset="0"/>
              <a:buChar char="•"/>
            </a:pPr>
            <a:endParaRPr lang="en-US" dirty="0">
              <a:latin typeface="Oracle Sans" charset="0"/>
              <a:ea typeface="Oracle Sans" charset="0"/>
              <a:cs typeface="Oracle Sans" charset="0"/>
            </a:endParaRPr>
          </a:p>
          <a:p>
            <a:pPr lvl="1">
              <a:lnSpc>
                <a:spcPct val="90000"/>
              </a:lnSpc>
            </a:pPr>
            <a:r>
              <a:rPr lang="en-US" dirty="0">
                <a:latin typeface="Oracle Sans" charset="0"/>
                <a:ea typeface="Oracle Sans" charset="0"/>
                <a:cs typeface="Oracle Sans" charset="0"/>
              </a:rPr>
              <a:t>This is a data structure representation of  the WebLogic domain in Kubernetes. </a:t>
            </a:r>
          </a:p>
          <a:p>
            <a:pPr marL="742950" lvl="1" indent="-285750">
              <a:lnSpc>
                <a:spcPct val="90000"/>
              </a:lnSpc>
              <a:buFont typeface="Wingdings" charset="2"/>
              <a:buChar char="Ø"/>
            </a:pPr>
            <a:endParaRPr lang="en-US" dirty="0">
              <a:latin typeface="Oracle Sans" charset="0"/>
              <a:ea typeface="Oracle Sans" charset="0"/>
              <a:cs typeface="Oracle Sans" charset="0"/>
            </a:endParaRPr>
          </a:p>
          <a:p>
            <a:pPr marL="285750" indent="-285750">
              <a:lnSpc>
                <a:spcPct val="90000"/>
              </a:lnSpc>
              <a:buFont typeface="Arial" charset="0"/>
              <a:buChar char="•"/>
            </a:pPr>
            <a:r>
              <a:rPr lang="en-US" dirty="0">
                <a:latin typeface="Oracle Sans" charset="0"/>
                <a:ea typeface="Oracle Sans" charset="0"/>
                <a:cs typeface="Oracle Sans" charset="0"/>
              </a:rPr>
              <a:t>Domain Custom Resource allows you to </a:t>
            </a:r>
            <a:r>
              <a:rPr lang="en-US" i="1" dirty="0">
                <a:latin typeface="Oracle Sans" charset="0"/>
                <a:ea typeface="Oracle Sans" charset="0"/>
                <a:cs typeface="Oracle Sans" charset="0"/>
              </a:rPr>
              <a:t>declare</a:t>
            </a:r>
            <a:r>
              <a:rPr lang="en-US" dirty="0">
                <a:latin typeface="Oracle Sans" charset="0"/>
                <a:ea typeface="Oracle Sans" charset="0"/>
                <a:cs typeface="Oracle Sans" charset="0"/>
              </a:rPr>
              <a:t> or specify the desired state of the resource.  </a:t>
            </a:r>
          </a:p>
          <a:p>
            <a:pPr marL="285750" indent="-285750">
              <a:lnSpc>
                <a:spcPct val="90000"/>
              </a:lnSpc>
              <a:buFont typeface="Arial" charset="0"/>
              <a:buChar char="•"/>
            </a:pPr>
            <a:endParaRPr lang="en-US" dirty="0">
              <a:latin typeface="Oracle Sans" charset="0"/>
              <a:ea typeface="Oracle Sans" charset="0"/>
              <a:cs typeface="Oracle Sans" charset="0"/>
            </a:endParaRPr>
          </a:p>
          <a:p>
            <a:pPr marL="285750" lvl="1" indent="-285750">
              <a:lnSpc>
                <a:spcPct val="90000"/>
              </a:lnSpc>
              <a:buFont typeface="Arial" charset="0"/>
              <a:buChar char="•"/>
            </a:pPr>
            <a:r>
              <a:rPr lang="en-US" dirty="0">
                <a:latin typeface="Oracle Sans" charset="0"/>
                <a:ea typeface="Oracle Sans" charset="0"/>
                <a:cs typeface="Oracle Sans" charset="0"/>
              </a:rPr>
              <a:t>Allows the Kubernetes API server to begin serving the custom resource object.</a:t>
            </a:r>
          </a:p>
          <a:p>
            <a:pPr marL="285750" indent="-285750">
              <a:lnSpc>
                <a:spcPct val="90000"/>
              </a:lnSpc>
              <a:buFont typeface="Arial" charset="0"/>
              <a:buChar char="•"/>
            </a:pPr>
            <a:endParaRPr lang="en-US" dirty="0">
              <a:latin typeface="Oracle Sans" charset="0"/>
              <a:ea typeface="Oracle Sans" charset="0"/>
              <a:cs typeface="Oracle Sans" charset="0"/>
            </a:endParaRPr>
          </a:p>
          <a:p>
            <a:pPr marL="285750" indent="-285750">
              <a:lnSpc>
                <a:spcPct val="90000"/>
              </a:lnSpc>
              <a:buFont typeface="Arial" charset="0"/>
              <a:buChar char="•"/>
            </a:pPr>
            <a:r>
              <a:rPr lang="en-US" dirty="0">
                <a:latin typeface="Oracle Sans" charset="0"/>
                <a:ea typeface="Oracle Sans" charset="0"/>
                <a:cs typeface="Oracle Sans" charset="0"/>
              </a:rPr>
              <a:t>The WebLogic Kubernetes Operator is a controller that is always looking at the Domain Custom Resource and tries to match the actual state to this desired state.</a:t>
            </a:r>
          </a:p>
          <a:p>
            <a:pPr>
              <a:lnSpc>
                <a:spcPct val="90000"/>
              </a:lnSpc>
            </a:pPr>
            <a:endParaRPr lang="en-US" dirty="0"/>
          </a:p>
        </p:txBody>
      </p:sp>
      <p:sp>
        <p:nvSpPr>
          <p:cNvPr id="12" name="Text Placeholder 2"/>
          <p:cNvSpPr txBox="1">
            <a:spLocks/>
          </p:cNvSpPr>
          <p:nvPr/>
        </p:nvSpPr>
        <p:spPr>
          <a:xfrm>
            <a:off x="530503" y="1385225"/>
            <a:ext cx="11128097" cy="343299"/>
          </a:xfrm>
          <a:prstGeom prst="rect">
            <a:avLst/>
          </a:prstGeom>
        </p:spPr>
        <p:txBody>
          <a:bodyPr vert="horz" lIns="91440" tIns="45720" rIns="91440" bIns="45720" rtlCol="0">
            <a:noAutofit/>
          </a:bodyPr>
          <a:lstStyle>
            <a:lvl1pPr marL="1588" indent="0" algn="l" defTabSz="914400" rtl="0" eaLnBrk="1" latinLnBrk="0" hangingPunct="1">
              <a:lnSpc>
                <a:spcPct val="90000"/>
              </a:lnSpc>
              <a:spcBef>
                <a:spcPts val="0"/>
              </a:spcBef>
              <a:buFontTx/>
              <a:buNone/>
              <a:defRPr sz="2400" b="1" i="0" kern="1200" baseline="0">
                <a:solidFill>
                  <a:schemeClr val="tx1"/>
                </a:solidFill>
                <a:latin typeface="Oracle Sans Light" panose="020B0403020204020204" pitchFamily="34" charset="0"/>
                <a:ea typeface="+mn-ea"/>
                <a:cs typeface="Oracle Sans Light" panose="020B0403020204020204" pitchFamily="34" charset="0"/>
              </a:defRPr>
            </a:lvl1pPr>
            <a:lvl2pPr marL="1588" indent="0" algn="l" defTabSz="914400" rtl="0" eaLnBrk="1" latinLnBrk="0" hangingPunct="1">
              <a:lnSpc>
                <a:spcPct val="90000"/>
              </a:lnSpc>
              <a:spcBef>
                <a:spcPts val="500"/>
              </a:spcBef>
              <a:buFontTx/>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1588" indent="0" algn="l" defTabSz="914400" rtl="0" eaLnBrk="1" latinLnBrk="0" hangingPunct="1">
              <a:lnSpc>
                <a:spcPct val="90000"/>
              </a:lnSpc>
              <a:spcBef>
                <a:spcPts val="500"/>
              </a:spcBef>
              <a:buFontTx/>
              <a:buNone/>
              <a:defRPr sz="2400" b="0" i="0" kern="1200">
                <a:solidFill>
                  <a:schemeClr val="tx1"/>
                </a:solidFill>
                <a:latin typeface="Oracle Sans Light" panose="020B0403020204020204" pitchFamily="34" charset="0"/>
                <a:ea typeface="+mn-ea"/>
                <a:cs typeface="Oracle Sans Light" panose="020B0403020204020204" pitchFamily="34" charset="0"/>
              </a:defRPr>
            </a:lvl3pPr>
            <a:lvl4pPr marL="1588" indent="0" algn="l" defTabSz="914400" rtl="0" eaLnBrk="1" latinLnBrk="0" hangingPunct="1">
              <a:lnSpc>
                <a:spcPct val="90000"/>
              </a:lnSpc>
              <a:spcBef>
                <a:spcPts val="500"/>
              </a:spcBef>
              <a:buFontTx/>
              <a:buNone/>
              <a:defRPr sz="2400" b="0" i="0" kern="1200">
                <a:solidFill>
                  <a:schemeClr val="tx1"/>
                </a:solidFill>
                <a:latin typeface="Oracle Sans Light" panose="020B0403020204020204" pitchFamily="34" charset="0"/>
                <a:ea typeface="+mn-ea"/>
                <a:cs typeface="Oracle Sans Light" panose="020B0403020204020204" pitchFamily="34" charset="0"/>
              </a:defRPr>
            </a:lvl4pPr>
            <a:lvl5pPr marL="1588" indent="0" algn="l" defTabSz="914400" rtl="0" eaLnBrk="1" latinLnBrk="0" hangingPunct="1">
              <a:lnSpc>
                <a:spcPct val="90000"/>
              </a:lnSpc>
              <a:spcBef>
                <a:spcPts val="500"/>
              </a:spcBef>
              <a:buFontTx/>
              <a:buNone/>
              <a:defRPr sz="2400" b="0" i="0" kern="1200">
                <a:solidFill>
                  <a:schemeClr val="tx1"/>
                </a:solidFill>
                <a:latin typeface="Oracle Sans Light" panose="020B0403020204020204" pitchFamily="34" charset="0"/>
                <a:ea typeface="+mn-ea"/>
                <a:cs typeface="Oracle Sans Light" panose="020B0403020204020204" pitchFamily="34" charset="0"/>
              </a:defRPr>
            </a:lvl5pPr>
            <a:lvl6pPr marL="1588"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6031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Fusion Middleware Infrastructure</a:t>
            </a:r>
            <a:endParaRPr lang="en-US" sz="2800" dirty="0"/>
          </a:p>
        </p:txBody>
      </p:sp>
      <p:sp>
        <p:nvSpPr>
          <p:cNvPr id="5" name="Text Placeholder 4"/>
          <p:cNvSpPr>
            <a:spLocks noGrp="1"/>
          </p:cNvSpPr>
          <p:nvPr>
            <p:ph type="body" sz="quarter" idx="13"/>
          </p:nvPr>
        </p:nvSpPr>
        <p:spPr>
          <a:xfrm>
            <a:off x="533401" y="1981200"/>
            <a:ext cx="11125201" cy="3962401"/>
          </a:xfrm>
        </p:spPr>
        <p:txBody>
          <a:bodyPr/>
          <a:lstStyle/>
          <a:p>
            <a:r>
              <a:rPr lang="en-US" dirty="0" smtClean="0"/>
              <a:t>The Fusion Middleware Infrastructure install images contains:</a:t>
            </a:r>
          </a:p>
          <a:p>
            <a:pPr marL="458788" indent="-457200">
              <a:buFont typeface="Arial" charset="0"/>
              <a:buChar char="•"/>
            </a:pPr>
            <a:r>
              <a:rPr lang="en-US" dirty="0" smtClean="0"/>
              <a:t>WebLogic binaries</a:t>
            </a:r>
          </a:p>
          <a:p>
            <a:pPr marL="458788" indent="-457200">
              <a:buFont typeface="Arial" charset="0"/>
              <a:buChar char="•"/>
            </a:pPr>
            <a:r>
              <a:rPr lang="en-US" dirty="0" smtClean="0"/>
              <a:t>Coherence binaries</a:t>
            </a:r>
          </a:p>
          <a:p>
            <a:pPr marL="458788" indent="-457200">
              <a:buFont typeface="Arial" charset="0"/>
              <a:buChar char="•"/>
            </a:pPr>
            <a:r>
              <a:rPr lang="en-US" dirty="0" smtClean="0"/>
              <a:t>JRF binaries</a:t>
            </a:r>
          </a:p>
          <a:p>
            <a:pPr marL="458788" indent="-457200">
              <a:buFont typeface="Arial" charset="0"/>
              <a:buChar char="•"/>
            </a:pPr>
            <a:r>
              <a:rPr lang="en-US" dirty="0" smtClean="0"/>
              <a:t>RCU binaries</a:t>
            </a:r>
            <a:endParaRPr lang="en-US" dirty="0"/>
          </a:p>
        </p:txBody>
      </p:sp>
      <p:sp>
        <p:nvSpPr>
          <p:cNvPr id="11" name="Text Box 7">
            <a:extLst>
              <a:ext uri="{FF2B5EF4-FFF2-40B4-BE49-F238E27FC236}">
                <a16:creationId xmlns="" xmlns:a16="http://schemas.microsoft.com/office/drawing/2014/main" id="{4FC3DD25-A64D-4E54-9844-3BE9A53C66E8}"/>
              </a:ext>
            </a:extLst>
          </p:cNvPr>
          <p:cNvSpPr txBox="1">
            <a:spLocks noChangeArrowheads="1"/>
          </p:cNvSpPr>
          <p:nvPr/>
        </p:nvSpPr>
        <p:spPr bwMode="auto">
          <a:xfrm>
            <a:off x="10145891" y="4583500"/>
            <a:ext cx="1399594" cy="575909"/>
          </a:xfrm>
          <a:prstGeom prst="rect">
            <a:avLst/>
          </a:prstGeom>
          <a:noFill/>
          <a:ln w="69850">
            <a:noFill/>
            <a:miter lim="800000"/>
            <a:headEnd/>
            <a:tailEnd/>
          </a:ln>
        </p:spPr>
        <p:txBody>
          <a:bodyPr vert="horz" wrap="square" lIns="121888" tIns="60944" rIns="121888" bIns="60944" numCol="1" anchor="t" anchorCtr="0" compatLnSpc="1">
            <a:prstTxWarp prst="textNoShape">
              <a:avLst/>
            </a:prstTxWarp>
          </a:bodyPr>
          <a:lstStyle/>
          <a:p>
            <a:pPr defTabSz="1218895" fontAlgn="base">
              <a:spcBef>
                <a:spcPct val="0"/>
              </a:spcBef>
              <a:spcAft>
                <a:spcPts val="1333"/>
              </a:spcAft>
            </a:pPr>
            <a:r>
              <a:rPr lang="en-US" sz="2000" b="1" dirty="0">
                <a:latin typeface="Oracle Sans Light" panose="020B0403020204020204" pitchFamily="34" charset="0"/>
                <a:cs typeface="Oracle Sans Light" panose="020B0403020204020204" pitchFamily="34" charset="0"/>
              </a:rPr>
              <a:t>Base </a:t>
            </a:r>
            <a:br>
              <a:rPr lang="en-US" sz="2000" b="1" dirty="0">
                <a:latin typeface="Oracle Sans Light" panose="020B0403020204020204" pitchFamily="34" charset="0"/>
                <a:cs typeface="Oracle Sans Light" panose="020B0403020204020204" pitchFamily="34" charset="0"/>
              </a:rPr>
            </a:br>
            <a:r>
              <a:rPr lang="en-US" sz="2000" b="1" dirty="0">
                <a:latin typeface="Oracle Sans Light" panose="020B0403020204020204" pitchFamily="34" charset="0"/>
                <a:cs typeface="Oracle Sans Light" panose="020B0403020204020204" pitchFamily="34" charset="0"/>
              </a:rPr>
              <a:t>Image</a:t>
            </a:r>
          </a:p>
        </p:txBody>
      </p:sp>
      <p:sp>
        <p:nvSpPr>
          <p:cNvPr id="12" name="AutoShape 8">
            <a:extLst>
              <a:ext uri="{FF2B5EF4-FFF2-40B4-BE49-F238E27FC236}">
                <a16:creationId xmlns="" xmlns:a16="http://schemas.microsoft.com/office/drawing/2014/main" id="{D6CF6F21-9B3C-41F3-80CB-800013E9161D}"/>
              </a:ext>
            </a:extLst>
          </p:cNvPr>
          <p:cNvSpPr>
            <a:spLocks noChangeArrowheads="1"/>
          </p:cNvSpPr>
          <p:nvPr/>
        </p:nvSpPr>
        <p:spPr bwMode="auto">
          <a:xfrm>
            <a:off x="9699680" y="4833810"/>
            <a:ext cx="342274" cy="181000"/>
          </a:xfrm>
          <a:prstGeom prst="leftArrow">
            <a:avLst>
              <a:gd name="adj1" fmla="val 50000"/>
              <a:gd name="adj2" fmla="val 70629"/>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121888" tIns="60944" rIns="121888" bIns="60944" numCol="1" anchor="t" anchorCtr="0" compatLnSpc="1">
            <a:prstTxWarp prst="textNoShape">
              <a:avLst/>
            </a:prstTxWarp>
          </a:bodyPr>
          <a:lstStyle/>
          <a:p>
            <a:endParaRPr lang="en-US" sz="2399"/>
          </a:p>
        </p:txBody>
      </p:sp>
      <p:sp>
        <p:nvSpPr>
          <p:cNvPr id="13" name="AutoShape 8">
            <a:extLst>
              <a:ext uri="{FF2B5EF4-FFF2-40B4-BE49-F238E27FC236}">
                <a16:creationId xmlns="" xmlns:a16="http://schemas.microsoft.com/office/drawing/2014/main" id="{5EADCA10-C74D-4C6D-9F9B-99B045FB0556}"/>
              </a:ext>
            </a:extLst>
          </p:cNvPr>
          <p:cNvSpPr>
            <a:spLocks noChangeArrowheads="1"/>
          </p:cNvSpPr>
          <p:nvPr/>
        </p:nvSpPr>
        <p:spPr bwMode="auto">
          <a:xfrm>
            <a:off x="9728841" y="3442016"/>
            <a:ext cx="342274" cy="181000"/>
          </a:xfrm>
          <a:prstGeom prst="leftArrow">
            <a:avLst>
              <a:gd name="adj1" fmla="val 50000"/>
              <a:gd name="adj2" fmla="val 70629"/>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121888" tIns="60944" rIns="121888" bIns="60944" numCol="1" anchor="t" anchorCtr="0" compatLnSpc="1">
            <a:prstTxWarp prst="textNoShape">
              <a:avLst/>
            </a:prstTxWarp>
          </a:bodyPr>
          <a:lstStyle/>
          <a:p>
            <a:endParaRPr lang="en-US" sz="2399"/>
          </a:p>
        </p:txBody>
      </p:sp>
      <p:sp>
        <p:nvSpPr>
          <p:cNvPr id="14" name="Text Box 3">
            <a:extLst>
              <a:ext uri="{FF2B5EF4-FFF2-40B4-BE49-F238E27FC236}">
                <a16:creationId xmlns="" xmlns:a16="http://schemas.microsoft.com/office/drawing/2014/main" id="{8BC011D3-43C2-4BA3-97B3-433AD5AE882C}"/>
              </a:ext>
            </a:extLst>
          </p:cNvPr>
          <p:cNvSpPr txBox="1">
            <a:spLocks noChangeArrowheads="1"/>
          </p:cNvSpPr>
          <p:nvPr/>
        </p:nvSpPr>
        <p:spPr bwMode="auto">
          <a:xfrm>
            <a:off x="6487121" y="4678957"/>
            <a:ext cx="3050852" cy="592601"/>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2666" b="1" dirty="0">
                <a:solidFill>
                  <a:schemeClr val="bg1"/>
                </a:solidFill>
                <a:latin typeface="Oracle Sans Light" panose="020B0403020204020204" pitchFamily="34" charset="0"/>
                <a:cs typeface="Oracle Sans Light" panose="020B0403020204020204" pitchFamily="34" charset="0"/>
              </a:rPr>
              <a:t>Oracle Linux</a:t>
            </a:r>
            <a:endParaRPr lang="en-US" sz="4799" b="1" dirty="0">
              <a:solidFill>
                <a:schemeClr val="bg1"/>
              </a:solidFill>
              <a:latin typeface="Oracle Sans Light" panose="020B0403020204020204" pitchFamily="34" charset="0"/>
              <a:cs typeface="Oracle Sans Light" panose="020B0403020204020204" pitchFamily="34" charset="0"/>
            </a:endParaRPr>
          </a:p>
        </p:txBody>
      </p:sp>
      <p:sp>
        <p:nvSpPr>
          <p:cNvPr id="15" name="Text Box 4">
            <a:extLst>
              <a:ext uri="{FF2B5EF4-FFF2-40B4-BE49-F238E27FC236}">
                <a16:creationId xmlns="" xmlns:a16="http://schemas.microsoft.com/office/drawing/2014/main" id="{0A1A70ED-7611-48BF-822A-0515780231D9}"/>
              </a:ext>
            </a:extLst>
          </p:cNvPr>
          <p:cNvSpPr txBox="1">
            <a:spLocks noChangeArrowheads="1"/>
          </p:cNvSpPr>
          <p:nvPr/>
        </p:nvSpPr>
        <p:spPr bwMode="auto">
          <a:xfrm>
            <a:off x="6487121" y="3211995"/>
            <a:ext cx="3050852" cy="575909"/>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2400" b="1" dirty="0" smtClean="0">
                <a:solidFill>
                  <a:schemeClr val="bg1"/>
                </a:solidFill>
                <a:latin typeface="Oracle Sans Light" panose="020B0403020204020204" pitchFamily="34" charset="0"/>
                <a:cs typeface="Oracle Sans Light" panose="020B0403020204020204" pitchFamily="34" charset="0"/>
              </a:rPr>
              <a:t>Fusion Middleware Infrastructure</a:t>
            </a:r>
            <a:endParaRPr lang="en-US" sz="2400" dirty="0">
              <a:solidFill>
                <a:schemeClr val="bg1"/>
              </a:solidFill>
              <a:latin typeface="Oracle Sans Light" panose="020B0403020204020204" pitchFamily="34" charset="0"/>
              <a:cs typeface="Oracle Sans Light" panose="020B0403020204020204" pitchFamily="34" charset="0"/>
            </a:endParaRPr>
          </a:p>
        </p:txBody>
      </p:sp>
      <p:sp>
        <p:nvSpPr>
          <p:cNvPr id="17" name="Text Box 5">
            <a:extLst>
              <a:ext uri="{FF2B5EF4-FFF2-40B4-BE49-F238E27FC236}">
                <a16:creationId xmlns="" xmlns:a16="http://schemas.microsoft.com/office/drawing/2014/main" id="{385C6614-CA86-47BB-8CB8-EC7F8BC65954}"/>
              </a:ext>
            </a:extLst>
          </p:cNvPr>
          <p:cNvSpPr txBox="1">
            <a:spLocks noChangeArrowheads="1"/>
          </p:cNvSpPr>
          <p:nvPr/>
        </p:nvSpPr>
        <p:spPr bwMode="auto">
          <a:xfrm>
            <a:off x="6528246" y="4085030"/>
            <a:ext cx="3050852" cy="266754"/>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2400" b="1" dirty="0">
                <a:solidFill>
                  <a:schemeClr val="bg1"/>
                </a:solidFill>
                <a:latin typeface="Oracle Sans Light" panose="020B0403020204020204" pitchFamily="34" charset="0"/>
                <a:cs typeface="Oracle Sans Light" panose="020B0403020204020204" pitchFamily="34" charset="0"/>
              </a:rPr>
              <a:t>Server JRE</a:t>
            </a:r>
            <a:endParaRPr lang="en-US" sz="4400" b="1" dirty="0">
              <a:solidFill>
                <a:schemeClr val="bg1"/>
              </a:solidFill>
              <a:latin typeface="Oracle Sans Light" panose="020B0403020204020204" pitchFamily="34" charset="0"/>
              <a:cs typeface="Oracle Sans Light" panose="020B0403020204020204" pitchFamily="34" charset="0"/>
            </a:endParaRPr>
          </a:p>
        </p:txBody>
      </p:sp>
      <p:sp>
        <p:nvSpPr>
          <p:cNvPr id="18" name="Text Box 7">
            <a:extLst>
              <a:ext uri="{FF2B5EF4-FFF2-40B4-BE49-F238E27FC236}">
                <a16:creationId xmlns="" xmlns:a16="http://schemas.microsoft.com/office/drawing/2014/main" id="{F61E3E4A-A6E0-4A5D-98BB-D48E7F2CA4AC}"/>
              </a:ext>
            </a:extLst>
          </p:cNvPr>
          <p:cNvSpPr txBox="1">
            <a:spLocks noChangeArrowheads="1"/>
          </p:cNvSpPr>
          <p:nvPr/>
        </p:nvSpPr>
        <p:spPr bwMode="auto">
          <a:xfrm>
            <a:off x="10162536" y="3913440"/>
            <a:ext cx="1399594" cy="575909"/>
          </a:xfrm>
          <a:prstGeom prst="rect">
            <a:avLst/>
          </a:prstGeom>
          <a:noFill/>
          <a:ln w="69850">
            <a:noFill/>
            <a:miter lim="800000"/>
            <a:headEnd/>
            <a:tailEnd/>
          </a:ln>
        </p:spPr>
        <p:txBody>
          <a:bodyPr vert="horz" wrap="square" lIns="121888" tIns="60944" rIns="121888" bIns="60944" numCol="1" anchor="t" anchorCtr="0" compatLnSpc="1">
            <a:prstTxWarp prst="textNoShape">
              <a:avLst/>
            </a:prstTxWarp>
          </a:bodyPr>
          <a:lstStyle/>
          <a:p>
            <a:pPr defTabSz="1218895" fontAlgn="base">
              <a:spcBef>
                <a:spcPct val="0"/>
              </a:spcBef>
              <a:spcAft>
                <a:spcPts val="1333"/>
              </a:spcAft>
            </a:pPr>
            <a:r>
              <a:rPr lang="en-US" sz="2000" b="1" dirty="0">
                <a:latin typeface="Oracle Sans Light" panose="020B0403020204020204" pitchFamily="34" charset="0"/>
                <a:cs typeface="Oracle Sans Light" panose="020B0403020204020204" pitchFamily="34" charset="0"/>
              </a:rPr>
              <a:t>JRE</a:t>
            </a:r>
            <a:br>
              <a:rPr lang="en-US" sz="2000" b="1" dirty="0">
                <a:latin typeface="Oracle Sans Light" panose="020B0403020204020204" pitchFamily="34" charset="0"/>
                <a:cs typeface="Oracle Sans Light" panose="020B0403020204020204" pitchFamily="34" charset="0"/>
              </a:rPr>
            </a:br>
            <a:r>
              <a:rPr lang="en-US" sz="2000" b="1" dirty="0">
                <a:latin typeface="Oracle Sans Light" panose="020B0403020204020204" pitchFamily="34" charset="0"/>
                <a:cs typeface="Oracle Sans Light" panose="020B0403020204020204" pitchFamily="34" charset="0"/>
              </a:rPr>
              <a:t>Image</a:t>
            </a:r>
          </a:p>
        </p:txBody>
      </p:sp>
      <p:sp>
        <p:nvSpPr>
          <p:cNvPr id="19" name="AutoShape 8">
            <a:extLst>
              <a:ext uri="{FF2B5EF4-FFF2-40B4-BE49-F238E27FC236}">
                <a16:creationId xmlns="" xmlns:a16="http://schemas.microsoft.com/office/drawing/2014/main" id="{36194655-7D76-4BD2-9426-375872B2E1A6}"/>
              </a:ext>
            </a:extLst>
          </p:cNvPr>
          <p:cNvSpPr>
            <a:spLocks noChangeArrowheads="1"/>
          </p:cNvSpPr>
          <p:nvPr/>
        </p:nvSpPr>
        <p:spPr bwMode="auto">
          <a:xfrm>
            <a:off x="9699680" y="4069802"/>
            <a:ext cx="342274" cy="181000"/>
          </a:xfrm>
          <a:prstGeom prst="leftArrow">
            <a:avLst>
              <a:gd name="adj1" fmla="val 50000"/>
              <a:gd name="adj2" fmla="val 70629"/>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121888" tIns="60944" rIns="121888" bIns="60944" numCol="1" anchor="t" anchorCtr="0" compatLnSpc="1">
            <a:prstTxWarp prst="textNoShape">
              <a:avLst/>
            </a:prstTxWarp>
          </a:bodyPr>
          <a:lstStyle/>
          <a:p>
            <a:endParaRPr lang="en-US" sz="2399"/>
          </a:p>
        </p:txBody>
      </p:sp>
      <p:sp>
        <p:nvSpPr>
          <p:cNvPr id="20" name="Text Box 7">
            <a:extLst>
              <a:ext uri="{FF2B5EF4-FFF2-40B4-BE49-F238E27FC236}">
                <a16:creationId xmlns="" xmlns:a16="http://schemas.microsoft.com/office/drawing/2014/main" id="{D11945BB-AAE1-4131-BD54-280A957D58C0}"/>
              </a:ext>
            </a:extLst>
          </p:cNvPr>
          <p:cNvSpPr txBox="1">
            <a:spLocks noChangeArrowheads="1"/>
          </p:cNvSpPr>
          <p:nvPr/>
        </p:nvSpPr>
        <p:spPr bwMode="auto">
          <a:xfrm>
            <a:off x="10162536" y="2924040"/>
            <a:ext cx="1399594" cy="575909"/>
          </a:xfrm>
          <a:prstGeom prst="rect">
            <a:avLst/>
          </a:prstGeom>
          <a:noFill/>
          <a:ln w="69850">
            <a:noFill/>
            <a:miter lim="800000"/>
            <a:headEnd/>
            <a:tailEnd/>
          </a:ln>
        </p:spPr>
        <p:txBody>
          <a:bodyPr vert="horz" wrap="square" lIns="121888" tIns="60944" rIns="121888" bIns="60944" numCol="1" anchor="t" anchorCtr="0" compatLnSpc="1">
            <a:prstTxWarp prst="textNoShape">
              <a:avLst/>
            </a:prstTxWarp>
          </a:bodyPr>
          <a:lstStyle/>
          <a:p>
            <a:pPr defTabSz="1218895" fontAlgn="base">
              <a:spcBef>
                <a:spcPct val="0"/>
              </a:spcBef>
              <a:spcAft>
                <a:spcPts val="1333"/>
              </a:spcAft>
            </a:pPr>
            <a:r>
              <a:rPr lang="en-US" sz="2000" b="1" dirty="0">
                <a:latin typeface="Oracle Sans Light" panose="020B0403020204020204" pitchFamily="34" charset="0"/>
                <a:cs typeface="Oracle Sans Light" panose="020B0403020204020204" pitchFamily="34" charset="0"/>
              </a:rPr>
              <a:t>FMW Install Image</a:t>
            </a:r>
          </a:p>
        </p:txBody>
      </p:sp>
    </p:spTree>
    <p:extLst>
      <p:ext uri="{BB962C8B-B14F-4D97-AF65-F5344CB8AC3E}">
        <p14:creationId xmlns:p14="http://schemas.microsoft.com/office/powerpoint/2010/main" val="124919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3060"/>
            <a:ext cx="11125200" cy="889000"/>
          </a:xfrm>
        </p:spPr>
        <p:txBody>
          <a:bodyPr>
            <a:normAutofit/>
          </a:bodyPr>
          <a:lstStyle/>
          <a:p>
            <a:r>
              <a:rPr lang="en-US" sz="2800" dirty="0"/>
              <a:t>Fusion Middleware ADF &amp; JRF Support on Docker</a:t>
            </a:r>
            <a:endParaRPr lang="en-US" sz="2800" b="1" dirty="0"/>
          </a:p>
        </p:txBody>
      </p:sp>
      <p:sp>
        <p:nvSpPr>
          <p:cNvPr id="4" name="TextBox 3"/>
          <p:cNvSpPr txBox="1"/>
          <p:nvPr/>
        </p:nvSpPr>
        <p:spPr>
          <a:xfrm>
            <a:off x="1299412" y="3367241"/>
            <a:ext cx="933269" cy="461537"/>
          </a:xfrm>
          <a:prstGeom prst="rect">
            <a:avLst/>
          </a:prstGeom>
          <a:noFill/>
        </p:spPr>
        <p:txBody>
          <a:bodyPr wrap="none" rtlCol="0">
            <a:spAutoFit/>
          </a:bodyPr>
          <a:lstStyle/>
          <a:p>
            <a:r>
              <a:rPr lang="en-US" sz="2399">
                <a:solidFill>
                  <a:schemeClr val="bg1"/>
                </a:solidFill>
              </a:rPr>
              <a:t>App A</a:t>
            </a:r>
          </a:p>
        </p:txBody>
      </p:sp>
      <p:sp>
        <p:nvSpPr>
          <p:cNvPr id="43" name="TextBox 42"/>
          <p:cNvSpPr txBox="1"/>
          <p:nvPr/>
        </p:nvSpPr>
        <p:spPr>
          <a:xfrm>
            <a:off x="8867293" y="3237265"/>
            <a:ext cx="586937" cy="573854"/>
          </a:xfrm>
          <a:prstGeom prst="rect">
            <a:avLst/>
          </a:prstGeom>
          <a:noFill/>
        </p:spPr>
        <p:txBody>
          <a:bodyPr wrap="square" lIns="0" tIns="0" rIns="0" bIns="0" rtlCol="0">
            <a:noAutofit/>
          </a:bodyPr>
          <a:lstStyle/>
          <a:p>
            <a:pPr>
              <a:lnSpc>
                <a:spcPct val="90000"/>
              </a:lnSpc>
            </a:pPr>
            <a:endParaRPr lang="en-US" sz="1000" dirty="0"/>
          </a:p>
        </p:txBody>
      </p:sp>
      <p:sp>
        <p:nvSpPr>
          <p:cNvPr id="44" name="TextBox 43"/>
          <p:cNvSpPr txBox="1"/>
          <p:nvPr/>
        </p:nvSpPr>
        <p:spPr>
          <a:xfrm>
            <a:off x="8653131" y="3327495"/>
            <a:ext cx="1792425" cy="226327"/>
          </a:xfrm>
          <a:prstGeom prst="rect">
            <a:avLst/>
          </a:prstGeom>
          <a:noFill/>
        </p:spPr>
        <p:txBody>
          <a:bodyPr wrap="square" lIns="0" tIns="0" rIns="0" bIns="0" rtlCol="0">
            <a:noAutofit/>
          </a:bodyPr>
          <a:lstStyle/>
          <a:p>
            <a:pPr algn="ctr">
              <a:lnSpc>
                <a:spcPct val="90000"/>
              </a:lnSpc>
            </a:pPr>
            <a:r>
              <a:rPr lang="en-US" sz="1000" dirty="0"/>
              <a:t>Domain Image</a:t>
            </a:r>
          </a:p>
        </p:txBody>
      </p:sp>
      <p:sp>
        <p:nvSpPr>
          <p:cNvPr id="45" name="TextBox 44"/>
          <p:cNvSpPr txBox="1"/>
          <p:nvPr/>
        </p:nvSpPr>
        <p:spPr>
          <a:xfrm>
            <a:off x="8985800" y="3503475"/>
            <a:ext cx="586937" cy="573854"/>
          </a:xfrm>
          <a:prstGeom prst="rect">
            <a:avLst/>
          </a:prstGeom>
          <a:noFill/>
        </p:spPr>
        <p:txBody>
          <a:bodyPr wrap="square" lIns="0" tIns="0" rIns="0" bIns="0" rtlCol="0">
            <a:noAutofit/>
          </a:bodyPr>
          <a:lstStyle/>
          <a:p>
            <a:pPr>
              <a:lnSpc>
                <a:spcPct val="90000"/>
              </a:lnSpc>
            </a:pPr>
            <a:endParaRPr lang="en-US" sz="1000" dirty="0"/>
          </a:p>
        </p:txBody>
      </p:sp>
      <p:sp>
        <p:nvSpPr>
          <p:cNvPr id="73" name="TextBox 72"/>
          <p:cNvSpPr txBox="1"/>
          <p:nvPr/>
        </p:nvSpPr>
        <p:spPr>
          <a:xfrm>
            <a:off x="967501" y="5472218"/>
            <a:ext cx="3520136" cy="428413"/>
          </a:xfrm>
          <a:prstGeom prst="rect">
            <a:avLst/>
          </a:prstGeom>
          <a:noFill/>
        </p:spPr>
        <p:txBody>
          <a:bodyPr wrap="none" lIns="0" tIns="0" rIns="0" bIns="0" rtlCol="0">
            <a:noAutofit/>
          </a:bodyPr>
          <a:lstStyle/>
          <a:p>
            <a:pPr algn="ctr">
              <a:lnSpc>
                <a:spcPct val="90000"/>
              </a:lnSpc>
            </a:pPr>
            <a:r>
              <a:rPr lang="en-US" dirty="0"/>
              <a:t>Base Image</a:t>
            </a:r>
          </a:p>
          <a:p>
            <a:pPr algn="ctr">
              <a:lnSpc>
                <a:spcPct val="90000"/>
              </a:lnSpc>
            </a:pPr>
            <a:r>
              <a:rPr lang="en-US" dirty="0" err="1">
                <a:hlinkClick r:id="rId3"/>
              </a:rPr>
              <a:t>OracleFMWInfrastructure</a:t>
            </a:r>
            <a:r>
              <a:rPr lang="en-US" dirty="0">
                <a:hlinkClick r:id="rId3"/>
              </a:rPr>
              <a:t> 12.2.1.3</a:t>
            </a:r>
            <a:endParaRPr lang="en-US" dirty="0"/>
          </a:p>
        </p:txBody>
      </p:sp>
      <p:sp>
        <p:nvSpPr>
          <p:cNvPr id="86" name="TextBox 85"/>
          <p:cNvSpPr txBox="1"/>
          <p:nvPr/>
        </p:nvSpPr>
        <p:spPr>
          <a:xfrm>
            <a:off x="7812669" y="6215881"/>
            <a:ext cx="3520136" cy="428413"/>
          </a:xfrm>
          <a:prstGeom prst="rect">
            <a:avLst/>
          </a:prstGeom>
          <a:noFill/>
        </p:spPr>
        <p:txBody>
          <a:bodyPr wrap="none" lIns="0" tIns="0" rIns="0" bIns="0" rtlCol="0">
            <a:noAutofit/>
          </a:bodyPr>
          <a:lstStyle/>
          <a:p>
            <a:pPr algn="ctr">
              <a:lnSpc>
                <a:spcPct val="90000"/>
              </a:lnSpc>
            </a:pPr>
            <a:r>
              <a:rPr lang="en-US" dirty="0"/>
              <a:t>Sample</a:t>
            </a:r>
          </a:p>
          <a:p>
            <a:pPr algn="ctr">
              <a:lnSpc>
                <a:spcPct val="90000"/>
              </a:lnSpc>
            </a:pPr>
            <a:r>
              <a:rPr lang="en-US" dirty="0">
                <a:hlinkClick r:id="rId4"/>
              </a:rPr>
              <a:t>12213-domain-in-volume</a:t>
            </a:r>
            <a:endParaRPr lang="en-US" dirty="0"/>
          </a:p>
        </p:txBody>
      </p:sp>
      <p:sp>
        <p:nvSpPr>
          <p:cNvPr id="87" name="TextBox 86"/>
          <p:cNvSpPr txBox="1"/>
          <p:nvPr/>
        </p:nvSpPr>
        <p:spPr>
          <a:xfrm>
            <a:off x="8571336" y="5960896"/>
            <a:ext cx="1792425" cy="226327"/>
          </a:xfrm>
          <a:prstGeom prst="rect">
            <a:avLst/>
          </a:prstGeom>
          <a:noFill/>
        </p:spPr>
        <p:txBody>
          <a:bodyPr wrap="square" lIns="0" tIns="0" rIns="0" bIns="0" rtlCol="0">
            <a:noAutofit/>
          </a:bodyPr>
          <a:lstStyle/>
          <a:p>
            <a:pPr algn="ctr">
              <a:lnSpc>
                <a:spcPct val="90000"/>
              </a:lnSpc>
            </a:pPr>
            <a:r>
              <a:rPr lang="en-US" sz="1000" dirty="0"/>
              <a:t>RCU Image</a:t>
            </a:r>
          </a:p>
        </p:txBody>
      </p:sp>
      <p:sp>
        <p:nvSpPr>
          <p:cNvPr id="27" name="Text Box 3">
            <a:extLst>
              <a:ext uri="{FF2B5EF4-FFF2-40B4-BE49-F238E27FC236}">
                <a16:creationId xmlns="" xmlns:a16="http://schemas.microsoft.com/office/drawing/2014/main" id="{8BC011D3-43C2-4BA3-97B3-433AD5AE882C}"/>
              </a:ext>
            </a:extLst>
          </p:cNvPr>
          <p:cNvSpPr txBox="1">
            <a:spLocks noChangeArrowheads="1"/>
          </p:cNvSpPr>
          <p:nvPr/>
        </p:nvSpPr>
        <p:spPr bwMode="auto">
          <a:xfrm>
            <a:off x="1161018" y="4221137"/>
            <a:ext cx="3050852" cy="592601"/>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2666" b="1" dirty="0">
                <a:solidFill>
                  <a:schemeClr val="bg1"/>
                </a:solidFill>
                <a:latin typeface="Oracle Sans Light" panose="020B0403020204020204" pitchFamily="34" charset="0"/>
                <a:cs typeface="Oracle Sans Light" panose="020B0403020204020204" pitchFamily="34" charset="0"/>
              </a:rPr>
              <a:t>Oracle Linux</a:t>
            </a:r>
            <a:endParaRPr lang="en-US" sz="4799" b="1" dirty="0">
              <a:solidFill>
                <a:schemeClr val="bg1"/>
              </a:solidFill>
              <a:latin typeface="Oracle Sans Light" panose="020B0403020204020204" pitchFamily="34" charset="0"/>
              <a:cs typeface="Oracle Sans Light" panose="020B0403020204020204" pitchFamily="34" charset="0"/>
            </a:endParaRPr>
          </a:p>
        </p:txBody>
      </p:sp>
      <p:sp>
        <p:nvSpPr>
          <p:cNvPr id="30" name="Text Box 4">
            <a:extLst>
              <a:ext uri="{FF2B5EF4-FFF2-40B4-BE49-F238E27FC236}">
                <a16:creationId xmlns="" xmlns:a16="http://schemas.microsoft.com/office/drawing/2014/main" id="{0A1A70ED-7611-48BF-822A-0515780231D9}"/>
              </a:ext>
            </a:extLst>
          </p:cNvPr>
          <p:cNvSpPr txBox="1">
            <a:spLocks noChangeArrowheads="1"/>
          </p:cNvSpPr>
          <p:nvPr/>
        </p:nvSpPr>
        <p:spPr bwMode="auto">
          <a:xfrm>
            <a:off x="1161018" y="2754175"/>
            <a:ext cx="3050852" cy="575909"/>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2400" b="1" dirty="0" smtClean="0">
                <a:solidFill>
                  <a:schemeClr val="bg1"/>
                </a:solidFill>
                <a:latin typeface="Oracle Sans Light" panose="020B0403020204020204" pitchFamily="34" charset="0"/>
                <a:cs typeface="Oracle Sans Light" panose="020B0403020204020204" pitchFamily="34" charset="0"/>
              </a:rPr>
              <a:t>Fusion Middleware Infrastructure</a:t>
            </a:r>
            <a:endParaRPr lang="en-US" sz="2400" dirty="0">
              <a:solidFill>
                <a:schemeClr val="bg1"/>
              </a:solidFill>
              <a:latin typeface="Oracle Sans Light" panose="020B0403020204020204" pitchFamily="34" charset="0"/>
              <a:cs typeface="Oracle Sans Light" panose="020B0403020204020204" pitchFamily="34" charset="0"/>
            </a:endParaRPr>
          </a:p>
        </p:txBody>
      </p:sp>
      <p:sp>
        <p:nvSpPr>
          <p:cNvPr id="34" name="Text Box 5">
            <a:extLst>
              <a:ext uri="{FF2B5EF4-FFF2-40B4-BE49-F238E27FC236}">
                <a16:creationId xmlns="" xmlns:a16="http://schemas.microsoft.com/office/drawing/2014/main" id="{385C6614-CA86-47BB-8CB8-EC7F8BC65954}"/>
              </a:ext>
            </a:extLst>
          </p:cNvPr>
          <p:cNvSpPr txBox="1">
            <a:spLocks noChangeArrowheads="1"/>
          </p:cNvSpPr>
          <p:nvPr/>
        </p:nvSpPr>
        <p:spPr bwMode="auto">
          <a:xfrm>
            <a:off x="1202143" y="3627210"/>
            <a:ext cx="3050852" cy="266754"/>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2400" b="1" dirty="0">
                <a:solidFill>
                  <a:schemeClr val="bg1"/>
                </a:solidFill>
                <a:latin typeface="Oracle Sans Light" panose="020B0403020204020204" pitchFamily="34" charset="0"/>
                <a:cs typeface="Oracle Sans Light" panose="020B0403020204020204" pitchFamily="34" charset="0"/>
              </a:rPr>
              <a:t>Server JRE</a:t>
            </a:r>
            <a:endParaRPr lang="en-US" sz="4400" b="1" dirty="0">
              <a:solidFill>
                <a:schemeClr val="bg1"/>
              </a:solidFill>
              <a:latin typeface="Oracle Sans Light" panose="020B0403020204020204" pitchFamily="34" charset="0"/>
              <a:cs typeface="Oracle Sans Light" panose="020B0403020204020204" pitchFamily="34" charset="0"/>
            </a:endParaRPr>
          </a:p>
        </p:txBody>
      </p:sp>
      <p:sp>
        <p:nvSpPr>
          <p:cNvPr id="42" name="Text Box 3">
            <a:extLst>
              <a:ext uri="{FF2B5EF4-FFF2-40B4-BE49-F238E27FC236}">
                <a16:creationId xmlns="" xmlns:a16="http://schemas.microsoft.com/office/drawing/2014/main" id="{8BC011D3-43C2-4BA3-97B3-433AD5AE882C}"/>
              </a:ext>
            </a:extLst>
          </p:cNvPr>
          <p:cNvSpPr txBox="1">
            <a:spLocks noChangeAspect="1" noChangeArrowheads="1"/>
          </p:cNvSpPr>
          <p:nvPr/>
        </p:nvSpPr>
        <p:spPr bwMode="auto">
          <a:xfrm>
            <a:off x="8547942" y="5543212"/>
            <a:ext cx="2002802" cy="389026"/>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a:solidFill>
                  <a:schemeClr val="bg1"/>
                </a:solidFill>
                <a:latin typeface="Oracle Sans Light" panose="020B0403020204020204" pitchFamily="34" charset="0"/>
                <a:cs typeface="Oracle Sans Light" panose="020B0403020204020204" pitchFamily="34" charset="0"/>
              </a:rPr>
              <a:t>Oracle Linux</a:t>
            </a:r>
          </a:p>
        </p:txBody>
      </p:sp>
      <p:sp>
        <p:nvSpPr>
          <p:cNvPr id="46" name="Text Box 4">
            <a:extLst>
              <a:ext uri="{FF2B5EF4-FFF2-40B4-BE49-F238E27FC236}">
                <a16:creationId xmlns="" xmlns:a16="http://schemas.microsoft.com/office/drawing/2014/main" id="{0A1A70ED-7611-48BF-822A-0515780231D9}"/>
              </a:ext>
            </a:extLst>
          </p:cNvPr>
          <p:cNvSpPr txBox="1">
            <a:spLocks noChangeAspect="1" noChangeArrowheads="1"/>
          </p:cNvSpPr>
          <p:nvPr/>
        </p:nvSpPr>
        <p:spPr bwMode="auto">
          <a:xfrm>
            <a:off x="8547942" y="4553812"/>
            <a:ext cx="2002802" cy="378068"/>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Fusion Middleware Infrastructure</a:t>
            </a:r>
            <a:endParaRPr lang="en-US" sz="1600" dirty="0">
              <a:solidFill>
                <a:schemeClr val="bg1"/>
              </a:solidFill>
              <a:latin typeface="Oracle Sans Light" panose="020B0403020204020204" pitchFamily="34" charset="0"/>
              <a:cs typeface="Oracle Sans Light" panose="020B0403020204020204" pitchFamily="34" charset="0"/>
            </a:endParaRPr>
          </a:p>
        </p:txBody>
      </p:sp>
      <p:sp>
        <p:nvSpPr>
          <p:cNvPr id="48" name="Text Box 5">
            <a:extLst>
              <a:ext uri="{FF2B5EF4-FFF2-40B4-BE49-F238E27FC236}">
                <a16:creationId xmlns="" xmlns:a16="http://schemas.microsoft.com/office/drawing/2014/main" id="{385C6614-CA86-47BB-8CB8-EC7F8BC65954}"/>
              </a:ext>
            </a:extLst>
          </p:cNvPr>
          <p:cNvSpPr txBox="1">
            <a:spLocks noChangeAspect="1" noChangeArrowheads="1"/>
          </p:cNvSpPr>
          <p:nvPr/>
        </p:nvSpPr>
        <p:spPr bwMode="auto">
          <a:xfrm>
            <a:off x="8571336" y="5168209"/>
            <a:ext cx="2002802" cy="175117"/>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a:solidFill>
                  <a:schemeClr val="bg1"/>
                </a:solidFill>
                <a:latin typeface="Oracle Sans Light" panose="020B0403020204020204" pitchFamily="34" charset="0"/>
                <a:cs typeface="Oracle Sans Light" panose="020B0403020204020204" pitchFamily="34" charset="0"/>
              </a:rPr>
              <a:t>Server JRE</a:t>
            </a:r>
          </a:p>
        </p:txBody>
      </p:sp>
      <p:sp>
        <p:nvSpPr>
          <p:cNvPr id="54" name="Text Box 5">
            <a:extLst>
              <a:ext uri="{FF2B5EF4-FFF2-40B4-BE49-F238E27FC236}">
                <a16:creationId xmlns="" xmlns:a16="http://schemas.microsoft.com/office/drawing/2014/main" id="{385C6614-CA86-47BB-8CB8-EC7F8BC65954}"/>
              </a:ext>
            </a:extLst>
          </p:cNvPr>
          <p:cNvSpPr txBox="1">
            <a:spLocks noChangeAspect="1" noChangeArrowheads="1"/>
          </p:cNvSpPr>
          <p:nvPr/>
        </p:nvSpPr>
        <p:spPr bwMode="auto">
          <a:xfrm>
            <a:off x="8571336" y="4155601"/>
            <a:ext cx="2002802" cy="175117"/>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smtClean="0">
                <a:solidFill>
                  <a:schemeClr val="bg1"/>
                </a:solidFill>
                <a:latin typeface="Oracle Sans Light" panose="020B0403020204020204" pitchFamily="34" charset="0"/>
                <a:cs typeface="Oracle Sans Light" panose="020B0403020204020204" pitchFamily="34" charset="0"/>
              </a:rPr>
              <a:t>RCU</a:t>
            </a:r>
            <a:endParaRPr lang="en-US" sz="1600" b="1" dirty="0">
              <a:solidFill>
                <a:schemeClr val="bg1"/>
              </a:solidFill>
              <a:latin typeface="Oracle Sans Light" panose="020B0403020204020204" pitchFamily="34" charset="0"/>
              <a:cs typeface="Oracle Sans Light" panose="020B0403020204020204" pitchFamily="34" charset="0"/>
            </a:endParaRPr>
          </a:p>
        </p:txBody>
      </p:sp>
      <p:sp>
        <p:nvSpPr>
          <p:cNvPr id="55" name="Text Box 3">
            <a:extLst>
              <a:ext uri="{FF2B5EF4-FFF2-40B4-BE49-F238E27FC236}">
                <a16:creationId xmlns="" xmlns:a16="http://schemas.microsoft.com/office/drawing/2014/main" id="{8BC011D3-43C2-4BA3-97B3-433AD5AE882C}"/>
              </a:ext>
            </a:extLst>
          </p:cNvPr>
          <p:cNvSpPr txBox="1">
            <a:spLocks noChangeAspect="1" noChangeArrowheads="1"/>
          </p:cNvSpPr>
          <p:nvPr/>
        </p:nvSpPr>
        <p:spPr bwMode="auto">
          <a:xfrm>
            <a:off x="8547942" y="2912131"/>
            <a:ext cx="2002802" cy="389026"/>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a:solidFill>
                  <a:schemeClr val="bg1"/>
                </a:solidFill>
                <a:latin typeface="Oracle Sans Light" panose="020B0403020204020204" pitchFamily="34" charset="0"/>
                <a:cs typeface="Oracle Sans Light" panose="020B0403020204020204" pitchFamily="34" charset="0"/>
              </a:rPr>
              <a:t>Oracle Linux</a:t>
            </a:r>
          </a:p>
        </p:txBody>
      </p:sp>
      <p:sp>
        <p:nvSpPr>
          <p:cNvPr id="56" name="Text Box 4">
            <a:extLst>
              <a:ext uri="{FF2B5EF4-FFF2-40B4-BE49-F238E27FC236}">
                <a16:creationId xmlns="" xmlns:a16="http://schemas.microsoft.com/office/drawing/2014/main" id="{0A1A70ED-7611-48BF-822A-0515780231D9}"/>
              </a:ext>
            </a:extLst>
          </p:cNvPr>
          <p:cNvSpPr txBox="1">
            <a:spLocks noChangeAspect="1" noChangeArrowheads="1"/>
          </p:cNvSpPr>
          <p:nvPr/>
        </p:nvSpPr>
        <p:spPr bwMode="auto">
          <a:xfrm>
            <a:off x="8547942" y="1922731"/>
            <a:ext cx="2002802" cy="378068"/>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1600" b="1" dirty="0" smtClean="0">
                <a:solidFill>
                  <a:schemeClr val="bg1"/>
                </a:solidFill>
                <a:latin typeface="Oracle Sans Light" panose="020B0403020204020204" pitchFamily="34" charset="0"/>
                <a:cs typeface="Oracle Sans Light" panose="020B0403020204020204" pitchFamily="34" charset="0"/>
              </a:rPr>
              <a:t>Fusion Middleware Infrastructure</a:t>
            </a:r>
            <a:endParaRPr lang="en-US" sz="1600" dirty="0">
              <a:solidFill>
                <a:schemeClr val="bg1"/>
              </a:solidFill>
              <a:latin typeface="Oracle Sans Light" panose="020B0403020204020204" pitchFamily="34" charset="0"/>
              <a:cs typeface="Oracle Sans Light" panose="020B0403020204020204" pitchFamily="34" charset="0"/>
            </a:endParaRPr>
          </a:p>
        </p:txBody>
      </p:sp>
      <p:sp>
        <p:nvSpPr>
          <p:cNvPr id="58" name="Text Box 5">
            <a:extLst>
              <a:ext uri="{FF2B5EF4-FFF2-40B4-BE49-F238E27FC236}">
                <a16:creationId xmlns="" xmlns:a16="http://schemas.microsoft.com/office/drawing/2014/main" id="{385C6614-CA86-47BB-8CB8-EC7F8BC65954}"/>
              </a:ext>
            </a:extLst>
          </p:cNvPr>
          <p:cNvSpPr txBox="1">
            <a:spLocks noChangeAspect="1" noChangeArrowheads="1"/>
          </p:cNvSpPr>
          <p:nvPr/>
        </p:nvSpPr>
        <p:spPr bwMode="auto">
          <a:xfrm>
            <a:off x="8571336" y="2537128"/>
            <a:ext cx="2002802" cy="175117"/>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dirty="0">
                <a:solidFill>
                  <a:schemeClr val="bg1"/>
                </a:solidFill>
                <a:latin typeface="Oracle Sans Light" panose="020B0403020204020204" pitchFamily="34" charset="0"/>
                <a:cs typeface="Oracle Sans Light" panose="020B0403020204020204" pitchFamily="34" charset="0"/>
              </a:rPr>
              <a:t>Server JRE</a:t>
            </a:r>
          </a:p>
        </p:txBody>
      </p:sp>
      <p:sp>
        <p:nvSpPr>
          <p:cNvPr id="59" name="Text Box 5">
            <a:extLst>
              <a:ext uri="{FF2B5EF4-FFF2-40B4-BE49-F238E27FC236}">
                <a16:creationId xmlns="" xmlns:a16="http://schemas.microsoft.com/office/drawing/2014/main" id="{385C6614-CA86-47BB-8CB8-EC7F8BC65954}"/>
              </a:ext>
            </a:extLst>
          </p:cNvPr>
          <p:cNvSpPr txBox="1">
            <a:spLocks noChangeAspect="1" noChangeArrowheads="1"/>
          </p:cNvSpPr>
          <p:nvPr/>
        </p:nvSpPr>
        <p:spPr bwMode="auto">
          <a:xfrm>
            <a:off x="8571336" y="1378728"/>
            <a:ext cx="2002802" cy="320909"/>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defTabSz="1218895" fontAlgn="base">
              <a:spcBef>
                <a:spcPct val="0"/>
              </a:spcBef>
              <a:spcAft>
                <a:spcPts val="1333"/>
              </a:spcAft>
            </a:pPr>
            <a:r>
              <a:rPr lang="en-US" sz="1600" b="1" smtClean="0">
                <a:solidFill>
                  <a:schemeClr val="bg1"/>
                </a:solidFill>
                <a:latin typeface="Oracle Sans Light" panose="020B0403020204020204" pitchFamily="34" charset="0"/>
                <a:cs typeface="Oracle Sans Light" panose="020B0403020204020204" pitchFamily="34" charset="0"/>
              </a:rPr>
              <a:t>Domain</a:t>
            </a:r>
            <a:endParaRPr lang="en-US" sz="1600" b="1" dirty="0">
              <a:solidFill>
                <a:schemeClr val="bg1"/>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99573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gray">
          <a:xfrm>
            <a:off x="1061182" y="1935694"/>
            <a:ext cx="2521400" cy="1229331"/>
          </a:xfrm>
          <a:prstGeom prst="roundRect">
            <a:avLst/>
          </a:prstGeom>
          <a:solidFill>
            <a:schemeClr val="bg1">
              <a:lumMod val="85000"/>
            </a:schemeClr>
          </a:solidFill>
          <a:ln w="158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 name="Title 1"/>
          <p:cNvSpPr>
            <a:spLocks noGrp="1"/>
          </p:cNvSpPr>
          <p:nvPr>
            <p:ph type="title"/>
          </p:nvPr>
        </p:nvSpPr>
        <p:spPr/>
        <p:txBody>
          <a:bodyPr>
            <a:normAutofit/>
          </a:bodyPr>
          <a:lstStyle/>
          <a:p>
            <a:r>
              <a:rPr lang="en-US" sz="2800" dirty="0"/>
              <a:t>Fusion Middleware ADF &amp; JRF Support on Docker</a:t>
            </a:r>
            <a:endParaRPr lang="en-US" sz="2800" b="1" dirty="0"/>
          </a:p>
        </p:txBody>
      </p:sp>
      <p:sp>
        <p:nvSpPr>
          <p:cNvPr id="4" name="TextBox 3"/>
          <p:cNvSpPr txBox="1"/>
          <p:nvPr/>
        </p:nvSpPr>
        <p:spPr>
          <a:xfrm>
            <a:off x="1299412" y="3367241"/>
            <a:ext cx="933269" cy="461537"/>
          </a:xfrm>
          <a:prstGeom prst="rect">
            <a:avLst/>
          </a:prstGeom>
          <a:noFill/>
        </p:spPr>
        <p:txBody>
          <a:bodyPr wrap="none" rtlCol="0">
            <a:spAutoFit/>
          </a:bodyPr>
          <a:lstStyle/>
          <a:p>
            <a:r>
              <a:rPr lang="en-US" sz="2399">
                <a:solidFill>
                  <a:schemeClr val="bg1"/>
                </a:solidFill>
              </a:rPr>
              <a:t>App A</a:t>
            </a:r>
          </a:p>
        </p:txBody>
      </p:sp>
      <p:sp>
        <p:nvSpPr>
          <p:cNvPr id="43" name="TextBox 42"/>
          <p:cNvSpPr txBox="1"/>
          <p:nvPr/>
        </p:nvSpPr>
        <p:spPr>
          <a:xfrm>
            <a:off x="8867293" y="3237265"/>
            <a:ext cx="586937" cy="573854"/>
          </a:xfrm>
          <a:prstGeom prst="rect">
            <a:avLst/>
          </a:prstGeom>
          <a:noFill/>
        </p:spPr>
        <p:txBody>
          <a:bodyPr wrap="square" lIns="0" tIns="0" rIns="0" bIns="0" rtlCol="0">
            <a:noAutofit/>
          </a:bodyPr>
          <a:lstStyle/>
          <a:p>
            <a:pPr>
              <a:lnSpc>
                <a:spcPct val="90000"/>
              </a:lnSpc>
            </a:pPr>
            <a:endParaRPr lang="en-US" sz="1000" dirty="0"/>
          </a:p>
        </p:txBody>
      </p:sp>
      <p:sp>
        <p:nvSpPr>
          <p:cNvPr id="44" name="TextBox 43"/>
          <p:cNvSpPr txBox="1"/>
          <p:nvPr/>
        </p:nvSpPr>
        <p:spPr>
          <a:xfrm>
            <a:off x="8965115" y="2953976"/>
            <a:ext cx="342379" cy="44143"/>
          </a:xfrm>
          <a:prstGeom prst="rect">
            <a:avLst/>
          </a:prstGeom>
          <a:noFill/>
        </p:spPr>
        <p:txBody>
          <a:bodyPr wrap="square" lIns="0" tIns="0" rIns="0" bIns="0" rtlCol="0">
            <a:noAutofit/>
          </a:bodyPr>
          <a:lstStyle/>
          <a:p>
            <a:pPr>
              <a:lnSpc>
                <a:spcPct val="90000"/>
              </a:lnSpc>
            </a:pPr>
            <a:endParaRPr lang="en-US" sz="1000" dirty="0"/>
          </a:p>
        </p:txBody>
      </p:sp>
      <p:sp>
        <p:nvSpPr>
          <p:cNvPr id="45" name="TextBox 44"/>
          <p:cNvSpPr txBox="1"/>
          <p:nvPr/>
        </p:nvSpPr>
        <p:spPr>
          <a:xfrm>
            <a:off x="8970810" y="3330690"/>
            <a:ext cx="586937" cy="573854"/>
          </a:xfrm>
          <a:prstGeom prst="rect">
            <a:avLst/>
          </a:prstGeom>
          <a:noFill/>
        </p:spPr>
        <p:txBody>
          <a:bodyPr wrap="square" lIns="0" tIns="0" rIns="0" bIns="0" rtlCol="0">
            <a:noAutofit/>
          </a:bodyPr>
          <a:lstStyle/>
          <a:p>
            <a:pPr>
              <a:lnSpc>
                <a:spcPct val="90000"/>
              </a:lnSpc>
            </a:pPr>
            <a:endParaRPr lang="en-US" sz="1000" dirty="0"/>
          </a:p>
        </p:txBody>
      </p:sp>
      <p:sp>
        <p:nvSpPr>
          <p:cNvPr id="80" name="Text Box 4"/>
          <p:cNvSpPr txBox="1">
            <a:spLocks noChangeArrowheads="1"/>
          </p:cNvSpPr>
          <p:nvPr/>
        </p:nvSpPr>
        <p:spPr bwMode="auto">
          <a:xfrm>
            <a:off x="1685910" y="2325279"/>
            <a:ext cx="1213416" cy="467613"/>
          </a:xfrm>
          <a:prstGeom prst="rect">
            <a:avLst/>
          </a:prstGeom>
          <a:solidFill>
            <a:srgbClr val="FF0000"/>
          </a:solidFill>
          <a:ln w="38100">
            <a:solidFill>
              <a:srgbClr val="FF0000"/>
            </a:solidFill>
            <a:miter lim="800000"/>
            <a:headEnd/>
            <a:tailEnd/>
          </a:ln>
          <a:effectLst/>
          <a:scene3d>
            <a:camera prst="legacyPerspectiveTop"/>
            <a:lightRig rig="legacyFlat3" dir="b"/>
          </a:scene3d>
          <a:sp3d extrusionH="887400" prstMaterial="legacyMatte">
            <a:bevelT w="13500" h="13500" prst="angle"/>
            <a:bevelB w="13500" h="13500" prst="angle"/>
            <a:extrusionClr>
              <a:srgbClr val="FF0000"/>
            </a:extrusionClr>
          </a:sp3d>
        </p:spPr>
        <p:txBody>
          <a:bodyPr vert="horz" wrap="square" lIns="121888" tIns="60944" rIns="121888" bIns="60944" numCol="1" anchor="ctr" anchorCtr="0" compatLnSpc="1">
            <a:prstTxWarp prst="textNoShape">
              <a:avLst/>
            </a:prstTxWarp>
            <a:flatTx/>
          </a:bodyPr>
          <a:lstStyle/>
          <a:p>
            <a:pPr algn="ctr" fontAlgn="base">
              <a:spcBef>
                <a:spcPct val="0"/>
              </a:spcBef>
              <a:spcAft>
                <a:spcPts val="1333"/>
              </a:spcAft>
            </a:pPr>
            <a:r>
              <a:rPr lang="en-US" sz="1600" b="1" dirty="0">
                <a:solidFill>
                  <a:schemeClr val="bg1"/>
                </a:solidFill>
                <a:latin typeface="Calibri" pitchFamily="34" charset="0"/>
                <a:cs typeface="Arial" pitchFamily="34" charset="0"/>
              </a:rPr>
              <a:t>RCU</a:t>
            </a:r>
            <a:endParaRPr lang="en-US" sz="1600" b="1" dirty="0">
              <a:solidFill>
                <a:schemeClr val="bg1"/>
              </a:solidFill>
              <a:latin typeface="Arial" pitchFamily="34" charset="0"/>
              <a:cs typeface="Arial" pitchFamily="34" charset="0"/>
            </a:endParaRPr>
          </a:p>
        </p:txBody>
      </p:sp>
      <p:sp>
        <p:nvSpPr>
          <p:cNvPr id="56" name="Rounded Rectangle 55"/>
          <p:cNvSpPr/>
          <p:nvPr/>
        </p:nvSpPr>
        <p:spPr>
          <a:xfrm>
            <a:off x="7540793" y="1871810"/>
            <a:ext cx="4078886" cy="2346960"/>
          </a:xfrm>
          <a:prstGeom prst="roundRect">
            <a:avLst/>
          </a:pr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US" sz="1200" dirty="0">
                <a:solidFill>
                  <a:schemeClr val="bg2">
                    <a:lumMod val="10000"/>
                  </a:schemeClr>
                </a:solidFill>
              </a:rPr>
              <a:t>Domain</a:t>
            </a:r>
          </a:p>
        </p:txBody>
      </p:sp>
      <p:sp>
        <p:nvSpPr>
          <p:cNvPr id="57" name="Rectangle 56"/>
          <p:cNvSpPr/>
          <p:nvPr/>
        </p:nvSpPr>
        <p:spPr>
          <a:xfrm>
            <a:off x="8887611" y="1747220"/>
            <a:ext cx="1374889" cy="2682743"/>
          </a:xfrm>
          <a:prstGeom prst="rect">
            <a:avLst/>
          </a:prstGeom>
          <a:solidFill>
            <a:srgbClr val="00B0F0">
              <a:alpha val="21961"/>
            </a:srgb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000" dirty="0">
                <a:solidFill>
                  <a:schemeClr val="tx1"/>
                </a:solidFill>
              </a:rPr>
              <a:t>Linux Host 2</a:t>
            </a:r>
          </a:p>
        </p:txBody>
      </p:sp>
      <p:sp>
        <p:nvSpPr>
          <p:cNvPr id="58" name="Rectangle 57"/>
          <p:cNvSpPr/>
          <p:nvPr/>
        </p:nvSpPr>
        <p:spPr>
          <a:xfrm>
            <a:off x="10265100" y="1747219"/>
            <a:ext cx="1393500" cy="2682743"/>
          </a:xfrm>
          <a:prstGeom prst="rect">
            <a:avLst/>
          </a:prstGeom>
          <a:solidFill>
            <a:schemeClr val="accent1">
              <a:alpha val="21961"/>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000" dirty="0">
                <a:solidFill>
                  <a:schemeClr val="tx1"/>
                </a:solidFill>
              </a:rPr>
              <a:t>Linux Host 3</a:t>
            </a:r>
          </a:p>
        </p:txBody>
      </p:sp>
      <p:sp>
        <p:nvSpPr>
          <p:cNvPr id="59" name="Rectangle 58"/>
          <p:cNvSpPr/>
          <p:nvPr/>
        </p:nvSpPr>
        <p:spPr>
          <a:xfrm>
            <a:off x="7457640" y="1747723"/>
            <a:ext cx="1405729" cy="2682239"/>
          </a:xfrm>
          <a:prstGeom prst="rect">
            <a:avLst/>
          </a:prstGeom>
          <a:solidFill>
            <a:srgbClr val="FFE4CC">
              <a:alpha val="29020"/>
            </a:srgbClr>
          </a:solidFill>
          <a:ln w="19050" cmpd="sng">
            <a:solidFill>
              <a:schemeClr val="tx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000" dirty="0">
                <a:solidFill>
                  <a:schemeClr val="tx1"/>
                </a:solidFill>
              </a:rPr>
              <a:t>Linux Host 1</a:t>
            </a:r>
          </a:p>
        </p:txBody>
      </p:sp>
      <p:sp>
        <p:nvSpPr>
          <p:cNvPr id="60" name="Rectangle 59"/>
          <p:cNvSpPr/>
          <p:nvPr/>
        </p:nvSpPr>
        <p:spPr>
          <a:xfrm>
            <a:off x="5993286" y="2240826"/>
            <a:ext cx="1032403" cy="1466850"/>
          </a:xfrm>
          <a:prstGeom prst="rect">
            <a:avLst/>
          </a:prstGeom>
          <a:solidFill>
            <a:srgbClr val="00B050">
              <a:alpha val="29020"/>
            </a:srgb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000" dirty="0">
                <a:solidFill>
                  <a:schemeClr val="tx1"/>
                </a:solidFill>
              </a:rPr>
              <a:t>Linux Host 0</a:t>
            </a:r>
          </a:p>
        </p:txBody>
      </p:sp>
      <p:sp>
        <p:nvSpPr>
          <p:cNvPr id="61" name="Rounded Rectangle 60"/>
          <p:cNvSpPr/>
          <p:nvPr/>
        </p:nvSpPr>
        <p:spPr>
          <a:xfrm>
            <a:off x="8950270" y="1927690"/>
            <a:ext cx="2617046" cy="2235200"/>
          </a:xfrm>
          <a:prstGeom prst="roundRect">
            <a:avLst/>
          </a:prstGeom>
          <a:solidFill>
            <a:schemeClr val="tx1">
              <a:lumMod val="75000"/>
              <a:alpha val="49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US" sz="1200" dirty="0">
                <a:solidFill>
                  <a:schemeClr val="bg1"/>
                </a:solidFill>
              </a:rPr>
              <a:t>Cluster</a:t>
            </a:r>
          </a:p>
        </p:txBody>
      </p:sp>
      <p:grpSp>
        <p:nvGrpSpPr>
          <p:cNvPr id="62" name="Group 73"/>
          <p:cNvGrpSpPr/>
          <p:nvPr/>
        </p:nvGrpSpPr>
        <p:grpSpPr>
          <a:xfrm>
            <a:off x="9059235" y="2342753"/>
            <a:ext cx="1091372" cy="790777"/>
            <a:chOff x="2576531" y="1813052"/>
            <a:chExt cx="1606732" cy="1432352"/>
          </a:xfrm>
        </p:grpSpPr>
        <p:sp>
          <p:nvSpPr>
            <p:cNvPr id="63" name="Rounded Rectangle 62"/>
            <p:cNvSpPr/>
            <p:nvPr/>
          </p:nvSpPr>
          <p:spPr>
            <a:xfrm flipH="1">
              <a:off x="2576531" y="1813052"/>
              <a:ext cx="1606732" cy="1432352"/>
            </a:xfrm>
            <a:prstGeom prst="roundRect">
              <a:avLst>
                <a:gd name="adj" fmla="val 8803"/>
              </a:avLst>
            </a:prstGeom>
            <a:solidFill>
              <a:srgbClr val="E8EDE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000" dirty="0">
                  <a:solidFill>
                    <a:srgbClr val="211F3F"/>
                  </a:solidFill>
                </a:rPr>
                <a:t> </a:t>
              </a:r>
            </a:p>
          </p:txBody>
        </p:sp>
        <p:sp>
          <p:nvSpPr>
            <p:cNvPr id="64" name="Cube 63"/>
            <p:cNvSpPr/>
            <p:nvPr/>
          </p:nvSpPr>
          <p:spPr>
            <a:xfrm>
              <a:off x="3064786" y="2023890"/>
              <a:ext cx="596111" cy="812737"/>
            </a:xfrm>
            <a:prstGeom prst="cube">
              <a:avLst>
                <a:gd name="adj" fmla="val 18426"/>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MS</a:t>
              </a:r>
            </a:p>
          </p:txBody>
        </p:sp>
      </p:grpSp>
      <p:grpSp>
        <p:nvGrpSpPr>
          <p:cNvPr id="65" name="Group 74"/>
          <p:cNvGrpSpPr/>
          <p:nvPr/>
        </p:nvGrpSpPr>
        <p:grpSpPr>
          <a:xfrm>
            <a:off x="10405152" y="2351447"/>
            <a:ext cx="1091372" cy="790777"/>
            <a:chOff x="2560319" y="1828800"/>
            <a:chExt cx="1606732" cy="1432352"/>
          </a:xfrm>
        </p:grpSpPr>
        <p:sp>
          <p:nvSpPr>
            <p:cNvPr id="66" name="Rounded Rectangle 65"/>
            <p:cNvSpPr/>
            <p:nvPr/>
          </p:nvSpPr>
          <p:spPr>
            <a:xfrm flipH="1">
              <a:off x="2560319" y="1828800"/>
              <a:ext cx="1606732" cy="1432352"/>
            </a:xfrm>
            <a:prstGeom prst="roundRect">
              <a:avLst>
                <a:gd name="adj" fmla="val 8803"/>
              </a:avLst>
            </a:prstGeom>
            <a:solidFill>
              <a:srgbClr val="E8EDE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000" dirty="0">
                  <a:solidFill>
                    <a:srgbClr val="211F3F"/>
                  </a:solidFill>
                </a:rPr>
                <a:t> </a:t>
              </a:r>
            </a:p>
          </p:txBody>
        </p:sp>
        <p:sp>
          <p:nvSpPr>
            <p:cNvPr id="70" name="Cube 69"/>
            <p:cNvSpPr/>
            <p:nvPr/>
          </p:nvSpPr>
          <p:spPr>
            <a:xfrm>
              <a:off x="3017051" y="2023890"/>
              <a:ext cx="596111" cy="812737"/>
            </a:xfrm>
            <a:prstGeom prst="cube">
              <a:avLst>
                <a:gd name="adj" fmla="val 18426"/>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MS</a:t>
              </a:r>
            </a:p>
          </p:txBody>
        </p:sp>
      </p:grpSp>
      <p:grpSp>
        <p:nvGrpSpPr>
          <p:cNvPr id="71" name="Group 112"/>
          <p:cNvGrpSpPr/>
          <p:nvPr/>
        </p:nvGrpSpPr>
        <p:grpSpPr>
          <a:xfrm>
            <a:off x="7661529" y="2559086"/>
            <a:ext cx="1091372" cy="878065"/>
            <a:chOff x="2560319" y="1828800"/>
            <a:chExt cx="1606732" cy="1432352"/>
          </a:xfrm>
        </p:grpSpPr>
        <p:sp>
          <p:nvSpPr>
            <p:cNvPr id="72" name="Rounded Rectangle 71"/>
            <p:cNvSpPr/>
            <p:nvPr/>
          </p:nvSpPr>
          <p:spPr>
            <a:xfrm flipH="1">
              <a:off x="2560319" y="1828800"/>
              <a:ext cx="1606732" cy="1432352"/>
            </a:xfrm>
            <a:prstGeom prst="roundRect">
              <a:avLst>
                <a:gd name="adj" fmla="val 8803"/>
              </a:avLst>
            </a:prstGeom>
            <a:solidFill>
              <a:srgbClr val="E8EDEF"/>
            </a:solidFill>
            <a:ln>
              <a:solidFill>
                <a:schemeClr val="bg1"/>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nSpc>
                  <a:spcPct val="90000"/>
                </a:lnSpc>
              </a:pPr>
              <a:endParaRPr lang="en-US" sz="1000" dirty="0">
                <a:solidFill>
                  <a:srgbClr val="211F3F"/>
                </a:solidFill>
              </a:endParaRPr>
            </a:p>
          </p:txBody>
        </p:sp>
        <p:sp>
          <p:nvSpPr>
            <p:cNvPr id="74" name="Cube 73"/>
            <p:cNvSpPr/>
            <p:nvPr/>
          </p:nvSpPr>
          <p:spPr>
            <a:xfrm>
              <a:off x="2695303" y="2133599"/>
              <a:ext cx="1313766" cy="690816"/>
            </a:xfrm>
            <a:prstGeom prst="cube">
              <a:avLst>
                <a:gd name="adj" fmla="val 18426"/>
              </a:avLst>
            </a:prstGeom>
            <a:ln>
              <a:solidFill>
                <a:schemeClr val="bg1"/>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FMW Infra</a:t>
              </a:r>
              <a:br>
                <a:rPr lang="en-US" sz="1000" dirty="0"/>
              </a:br>
              <a:r>
                <a:rPr lang="en-US" sz="1000" dirty="0"/>
                <a:t>Admin Server</a:t>
              </a:r>
            </a:p>
          </p:txBody>
        </p:sp>
      </p:grpSp>
      <p:grpSp>
        <p:nvGrpSpPr>
          <p:cNvPr id="81" name="Group 120"/>
          <p:cNvGrpSpPr/>
          <p:nvPr/>
        </p:nvGrpSpPr>
        <p:grpSpPr>
          <a:xfrm>
            <a:off x="9059235" y="3188082"/>
            <a:ext cx="1091372" cy="790777"/>
            <a:chOff x="2560319" y="1828800"/>
            <a:chExt cx="1606732" cy="1432352"/>
          </a:xfrm>
        </p:grpSpPr>
        <p:sp>
          <p:nvSpPr>
            <p:cNvPr id="82" name="Rounded Rectangle 81"/>
            <p:cNvSpPr/>
            <p:nvPr/>
          </p:nvSpPr>
          <p:spPr>
            <a:xfrm flipH="1">
              <a:off x="2560319" y="1828800"/>
              <a:ext cx="1606732" cy="1432352"/>
            </a:xfrm>
            <a:prstGeom prst="roundRect">
              <a:avLst>
                <a:gd name="adj" fmla="val 8803"/>
              </a:avLst>
            </a:prstGeom>
            <a:solidFill>
              <a:srgbClr val="E8EDE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000" dirty="0">
                  <a:solidFill>
                    <a:srgbClr val="211F3F"/>
                  </a:solidFill>
                </a:rPr>
                <a:t> </a:t>
              </a:r>
            </a:p>
          </p:txBody>
        </p:sp>
        <p:sp>
          <p:nvSpPr>
            <p:cNvPr id="83" name="Cube 82"/>
            <p:cNvSpPr/>
            <p:nvPr/>
          </p:nvSpPr>
          <p:spPr>
            <a:xfrm>
              <a:off x="3043801" y="2026348"/>
              <a:ext cx="596111" cy="812737"/>
            </a:xfrm>
            <a:prstGeom prst="cube">
              <a:avLst>
                <a:gd name="adj" fmla="val 18426"/>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MS</a:t>
              </a:r>
            </a:p>
          </p:txBody>
        </p:sp>
      </p:grpSp>
      <p:grpSp>
        <p:nvGrpSpPr>
          <p:cNvPr id="84" name="Group 129"/>
          <p:cNvGrpSpPr/>
          <p:nvPr/>
        </p:nvGrpSpPr>
        <p:grpSpPr>
          <a:xfrm>
            <a:off x="10416164" y="3188082"/>
            <a:ext cx="1091372" cy="790777"/>
            <a:chOff x="2560319" y="1828800"/>
            <a:chExt cx="1606732" cy="1432352"/>
          </a:xfrm>
        </p:grpSpPr>
        <p:sp>
          <p:nvSpPr>
            <p:cNvPr id="85" name="Rounded Rectangle 84"/>
            <p:cNvSpPr/>
            <p:nvPr/>
          </p:nvSpPr>
          <p:spPr>
            <a:xfrm flipH="1">
              <a:off x="2560319" y="1828800"/>
              <a:ext cx="1606732" cy="1432352"/>
            </a:xfrm>
            <a:prstGeom prst="roundRect">
              <a:avLst>
                <a:gd name="adj" fmla="val 8803"/>
              </a:avLst>
            </a:prstGeom>
            <a:solidFill>
              <a:srgbClr val="E8EDE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000" dirty="0">
                  <a:solidFill>
                    <a:srgbClr val="211F3F"/>
                  </a:solidFill>
                </a:rPr>
                <a:t> </a:t>
              </a:r>
            </a:p>
          </p:txBody>
        </p:sp>
        <p:sp>
          <p:nvSpPr>
            <p:cNvPr id="87" name="Cube 86"/>
            <p:cNvSpPr/>
            <p:nvPr/>
          </p:nvSpPr>
          <p:spPr>
            <a:xfrm>
              <a:off x="3029613" y="2014901"/>
              <a:ext cx="596111" cy="812737"/>
            </a:xfrm>
            <a:prstGeom prst="cube">
              <a:avLst>
                <a:gd name="adj" fmla="val 18426"/>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MS</a:t>
              </a:r>
            </a:p>
          </p:txBody>
        </p:sp>
      </p:grpSp>
      <p:grpSp>
        <p:nvGrpSpPr>
          <p:cNvPr id="88" name="Group 73"/>
          <p:cNvGrpSpPr/>
          <p:nvPr/>
        </p:nvGrpSpPr>
        <p:grpSpPr>
          <a:xfrm>
            <a:off x="6079523" y="2501090"/>
            <a:ext cx="866036" cy="878065"/>
            <a:chOff x="2623355" y="1828800"/>
            <a:chExt cx="1274990" cy="1432352"/>
          </a:xfrm>
        </p:grpSpPr>
        <p:sp>
          <p:nvSpPr>
            <p:cNvPr id="89" name="Rounded Rectangle 88"/>
            <p:cNvSpPr/>
            <p:nvPr/>
          </p:nvSpPr>
          <p:spPr>
            <a:xfrm flipH="1">
              <a:off x="2623355" y="1828800"/>
              <a:ext cx="1274990" cy="1432352"/>
            </a:xfrm>
            <a:prstGeom prst="roundRect">
              <a:avLst>
                <a:gd name="adj" fmla="val 8803"/>
              </a:avLst>
            </a:prstGeom>
            <a:solidFill>
              <a:srgbClr val="E8EDE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nSpc>
                  <a:spcPct val="90000"/>
                </a:lnSpc>
              </a:pPr>
              <a:r>
                <a:rPr lang="en-US" sz="1000" dirty="0">
                  <a:solidFill>
                    <a:srgbClr val="211F3F"/>
                  </a:solidFill>
                </a:rPr>
                <a:t> </a:t>
              </a:r>
            </a:p>
          </p:txBody>
        </p:sp>
        <p:sp>
          <p:nvSpPr>
            <p:cNvPr id="90" name="Cube 89"/>
            <p:cNvSpPr/>
            <p:nvPr/>
          </p:nvSpPr>
          <p:spPr>
            <a:xfrm>
              <a:off x="2904759" y="2050870"/>
              <a:ext cx="744221" cy="812735"/>
            </a:xfrm>
            <a:prstGeom prst="cube">
              <a:avLst>
                <a:gd name="adj" fmla="val 18426"/>
              </a:avLst>
            </a:prstGeom>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LB</a:t>
              </a:r>
            </a:p>
          </p:txBody>
        </p:sp>
      </p:grpSp>
      <p:sp>
        <p:nvSpPr>
          <p:cNvPr id="91" name="Right Brace 90"/>
          <p:cNvSpPr/>
          <p:nvPr/>
        </p:nvSpPr>
        <p:spPr>
          <a:xfrm>
            <a:off x="7043589" y="2102394"/>
            <a:ext cx="282322" cy="1741099"/>
          </a:xfrm>
          <a:prstGeom prst="rightBrace">
            <a:avLst>
              <a:gd name="adj1" fmla="val 170833"/>
              <a:gd name="adj2" fmla="val 50000"/>
            </a:avLst>
          </a:prstGeom>
          <a:ln w="571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sp>
        <p:nvSpPr>
          <p:cNvPr id="92" name="Can 91"/>
          <p:cNvSpPr/>
          <p:nvPr/>
        </p:nvSpPr>
        <p:spPr bwMode="gray">
          <a:xfrm>
            <a:off x="4325428" y="5280119"/>
            <a:ext cx="1770572" cy="958366"/>
          </a:xfrm>
          <a:prstGeom prst="can">
            <a:avLst/>
          </a:prstGeom>
          <a:solidFill>
            <a:schemeClr val="accent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DB</a:t>
            </a:r>
          </a:p>
        </p:txBody>
      </p:sp>
      <p:cxnSp>
        <p:nvCxnSpPr>
          <p:cNvPr id="5" name="Straight Arrow Connector 4"/>
          <p:cNvCxnSpPr/>
          <p:nvPr/>
        </p:nvCxnSpPr>
        <p:spPr>
          <a:xfrm>
            <a:off x="2321883" y="3188081"/>
            <a:ext cx="2942291" cy="1997866"/>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5418540" y="4485339"/>
            <a:ext cx="3717764" cy="700609"/>
          </a:xfrm>
          <a:prstGeom prst="straightConnector1">
            <a:avLst/>
          </a:prstGeom>
          <a:ln w="19050">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67515" y="3910687"/>
            <a:ext cx="1226500" cy="295946"/>
          </a:xfrm>
          <a:prstGeom prst="rect">
            <a:avLst/>
          </a:prstGeom>
          <a:noFill/>
        </p:spPr>
        <p:txBody>
          <a:bodyPr wrap="square" lIns="0" tIns="0" rIns="0" bIns="0" rtlCol="0">
            <a:noAutofit/>
          </a:bodyPr>
          <a:lstStyle/>
          <a:p>
            <a:pPr>
              <a:lnSpc>
                <a:spcPct val="90000"/>
              </a:lnSpc>
            </a:pPr>
            <a:r>
              <a:rPr lang="en-US"/>
              <a:t>Create RCU Schema</a:t>
            </a:r>
            <a:endParaRPr lang="en-US" dirty="0"/>
          </a:p>
        </p:txBody>
      </p:sp>
      <p:sp>
        <p:nvSpPr>
          <p:cNvPr id="94" name="TextBox 93"/>
          <p:cNvSpPr txBox="1"/>
          <p:nvPr/>
        </p:nvSpPr>
        <p:spPr>
          <a:xfrm>
            <a:off x="5958250" y="4473181"/>
            <a:ext cx="1226500" cy="295946"/>
          </a:xfrm>
          <a:prstGeom prst="rect">
            <a:avLst/>
          </a:prstGeom>
          <a:noFill/>
        </p:spPr>
        <p:txBody>
          <a:bodyPr wrap="square" lIns="0" tIns="0" rIns="0" bIns="0" rtlCol="0">
            <a:noAutofit/>
          </a:bodyPr>
          <a:lstStyle/>
          <a:p>
            <a:pPr>
              <a:lnSpc>
                <a:spcPct val="90000"/>
              </a:lnSpc>
            </a:pPr>
            <a:r>
              <a:rPr lang="en-US" dirty="0"/>
              <a:t>Retrieve RCU Schema</a:t>
            </a:r>
          </a:p>
        </p:txBody>
      </p:sp>
    </p:spTree>
    <p:extLst>
      <p:ext uri="{BB962C8B-B14F-4D97-AF65-F5344CB8AC3E}">
        <p14:creationId xmlns:p14="http://schemas.microsoft.com/office/powerpoint/2010/main" val="22075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C6A8BF1-DFB6-934D-A96A-570A096E33D4}"/>
              </a:ext>
            </a:extLst>
          </p:cNvPr>
          <p:cNvSpPr>
            <a:spLocks noGrp="1"/>
          </p:cNvSpPr>
          <p:nvPr>
            <p:ph type="title"/>
          </p:nvPr>
        </p:nvSpPr>
        <p:spPr/>
        <p:txBody>
          <a:bodyPr/>
          <a:lstStyle/>
          <a:p>
            <a:r>
              <a:rPr lang="en-US" dirty="0">
                <a:latin typeface="Georgia" charset="0"/>
                <a:ea typeface="Georgia" charset="0"/>
                <a:cs typeface="Georgia" charset="0"/>
              </a:rPr>
              <a:t>Fusion Middleware ADF &amp; JRF Support on  Kubernetes</a:t>
            </a:r>
          </a:p>
        </p:txBody>
      </p:sp>
      <p:sp>
        <p:nvSpPr>
          <p:cNvPr id="5" name="Text Placeholder 4">
            <a:extLst>
              <a:ext uri="{FF2B5EF4-FFF2-40B4-BE49-F238E27FC236}">
                <a16:creationId xmlns="" xmlns:a16="http://schemas.microsoft.com/office/drawing/2014/main" id="{7DB54EB4-4FF8-BB48-AFB4-2D5BEB1E4C73}"/>
              </a:ext>
            </a:extLst>
          </p:cNvPr>
          <p:cNvSpPr>
            <a:spLocks noGrp="1"/>
          </p:cNvSpPr>
          <p:nvPr>
            <p:ph type="body" idx="1"/>
          </p:nvPr>
        </p:nvSpPr>
        <p:spPr/>
        <p:txBody>
          <a:bodyPr/>
          <a:lstStyle/>
          <a:p>
            <a:r>
              <a:rPr lang="en-US" dirty="0" smtClean="0"/>
              <a:t>FMW Infra Domain Image</a:t>
            </a:r>
          </a:p>
          <a:p>
            <a:pPr lvl="1"/>
            <a:r>
              <a:rPr lang="en-US" dirty="0" smtClean="0"/>
              <a:t>WebLogic binaries</a:t>
            </a:r>
          </a:p>
          <a:p>
            <a:pPr lvl="1"/>
            <a:r>
              <a:rPr lang="en-US" dirty="0" smtClean="0"/>
              <a:t>Domain</a:t>
            </a:r>
          </a:p>
          <a:p>
            <a:pPr lvl="1"/>
            <a:r>
              <a:rPr lang="en-US" dirty="0" smtClean="0"/>
              <a:t>Applications</a:t>
            </a:r>
            <a:endParaRPr lang="en-US" dirty="0"/>
          </a:p>
        </p:txBody>
      </p:sp>
      <p:pic>
        <p:nvPicPr>
          <p:cNvPr id="8" name="Picture 7">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326376" y="1084659"/>
            <a:ext cx="5770426" cy="4866395"/>
          </a:xfrm>
          <a:prstGeom prst="rect">
            <a:avLst/>
          </a:prstGeom>
        </p:spPr>
      </p:pic>
      <p:pic>
        <p:nvPicPr>
          <p:cNvPr id="9" name="Picture 8">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635319" y="2450539"/>
            <a:ext cx="5218271" cy="3328961"/>
          </a:xfrm>
          <a:prstGeom prst="rect">
            <a:avLst/>
          </a:prstGeom>
        </p:spPr>
      </p:pic>
      <p:sp>
        <p:nvSpPr>
          <p:cNvPr id="10" name="Rectangle 9">
            <a:extLst>
              <a:ext uri="{FF2B5EF4-FFF2-40B4-BE49-F238E27FC236}">
                <a16:creationId xmlns:a16="http://schemas.microsoft.com/office/drawing/2014/main" xmlns="" id="{8AA3C8BF-49B0-0F45-9F33-F2639436AEEE}"/>
              </a:ext>
            </a:extLst>
          </p:cNvPr>
          <p:cNvSpPr>
            <a:spLocks noChangeAspect="1"/>
          </p:cNvSpPr>
          <p:nvPr/>
        </p:nvSpPr>
        <p:spPr>
          <a:xfrm>
            <a:off x="7122280"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sp>
        <p:nvSpPr>
          <p:cNvPr id="11" name="Rectangle 10">
            <a:extLst>
              <a:ext uri="{FF2B5EF4-FFF2-40B4-BE49-F238E27FC236}">
                <a16:creationId xmlns:a16="http://schemas.microsoft.com/office/drawing/2014/main" xmlns="" id="{D1F11BD5-2526-464F-B342-1133415C91F1}"/>
              </a:ext>
            </a:extLst>
          </p:cNvPr>
          <p:cNvSpPr>
            <a:spLocks noChangeAspect="1"/>
          </p:cNvSpPr>
          <p:nvPr/>
        </p:nvSpPr>
        <p:spPr>
          <a:xfrm>
            <a:off x="79761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grpSp>
        <p:nvGrpSpPr>
          <p:cNvPr id="12" name="Group 11"/>
          <p:cNvGrpSpPr/>
          <p:nvPr/>
        </p:nvGrpSpPr>
        <p:grpSpPr>
          <a:xfrm>
            <a:off x="7250922" y="4403419"/>
            <a:ext cx="424087" cy="404291"/>
            <a:chOff x="7034380" y="4636547"/>
            <a:chExt cx="432379" cy="446827"/>
          </a:xfrm>
        </p:grpSpPr>
        <p:pic>
          <p:nvPicPr>
            <p:cNvPr id="51" name="Picture 50">
              <a:extLst>
                <a:ext uri="{FF2B5EF4-FFF2-40B4-BE49-F238E27FC236}">
                  <a16:creationId xmlns:a16="http://schemas.microsoft.com/office/drawing/2014/main" xmlns="" id="{77342462-D012-9545-9572-000EA39370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4380" y="4636547"/>
              <a:ext cx="432379" cy="446827"/>
            </a:xfrm>
            <a:prstGeom prst="rect">
              <a:avLst/>
            </a:prstGeom>
          </p:spPr>
        </p:pic>
        <p:sp>
          <p:nvSpPr>
            <p:cNvPr id="52" name="TextBox 51">
              <a:extLst>
                <a:ext uri="{FF2B5EF4-FFF2-40B4-BE49-F238E27FC236}">
                  <a16:creationId xmlns:a16="http://schemas.microsoft.com/office/drawing/2014/main" xmlns="" id="{932920A9-AFC1-864E-9F41-90A58A8A2BB8}"/>
                </a:ext>
              </a:extLst>
            </p:cNvPr>
            <p:cNvSpPr txBox="1"/>
            <p:nvPr/>
          </p:nvSpPr>
          <p:spPr>
            <a:xfrm>
              <a:off x="7136286" y="4789742"/>
              <a:ext cx="228567" cy="136344"/>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grpSp>
      <p:pic>
        <p:nvPicPr>
          <p:cNvPr id="13" name="Picture 12">
            <a:extLst>
              <a:ext uri="{FF2B5EF4-FFF2-40B4-BE49-F238E27FC236}">
                <a16:creationId xmlns:a16="http://schemas.microsoft.com/office/drawing/2014/main" xmlns="" id="{3D1B8D19-7BE2-3747-B730-50E6C1F1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4799" y="4402359"/>
            <a:ext cx="424087" cy="419866"/>
          </a:xfrm>
          <a:prstGeom prst="rect">
            <a:avLst/>
          </a:prstGeom>
        </p:spPr>
      </p:pic>
      <p:sp>
        <p:nvSpPr>
          <p:cNvPr id="14" name="TextBox 13">
            <a:extLst>
              <a:ext uri="{FF2B5EF4-FFF2-40B4-BE49-F238E27FC236}">
                <a16:creationId xmlns:a16="http://schemas.microsoft.com/office/drawing/2014/main" xmlns="" id="{C2195648-8A13-6E43-9AD4-7B43EF64678D}"/>
              </a:ext>
            </a:extLst>
          </p:cNvPr>
          <p:cNvSpPr txBox="1"/>
          <p:nvPr/>
        </p:nvSpPr>
        <p:spPr>
          <a:xfrm>
            <a:off x="8189013" y="4601053"/>
            <a:ext cx="309603" cy="102110"/>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5" name="Rectangle 14">
            <a:extLst>
              <a:ext uri="{FF2B5EF4-FFF2-40B4-BE49-F238E27FC236}">
                <a16:creationId xmlns:a16="http://schemas.microsoft.com/office/drawing/2014/main" xmlns="" id="{46F4942E-08F3-CF4C-8464-29C73A10D8AD}"/>
              </a:ext>
            </a:extLst>
          </p:cNvPr>
          <p:cNvSpPr>
            <a:spLocks noChangeAspect="1"/>
          </p:cNvSpPr>
          <p:nvPr/>
        </p:nvSpPr>
        <p:spPr>
          <a:xfrm>
            <a:off x="86638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16" name="Picture 15">
            <a:extLst>
              <a:ext uri="{FF2B5EF4-FFF2-40B4-BE49-F238E27FC236}">
                <a16:creationId xmlns:a16="http://schemas.microsoft.com/office/drawing/2014/main" xmlns="" id="{AB584751-CD2B-1841-BD67-3F55F30CCA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2500" y="4402359"/>
            <a:ext cx="424087" cy="419866"/>
          </a:xfrm>
          <a:prstGeom prst="rect">
            <a:avLst/>
          </a:prstGeom>
        </p:spPr>
      </p:pic>
      <p:sp>
        <p:nvSpPr>
          <p:cNvPr id="17" name="TextBox 16">
            <a:extLst>
              <a:ext uri="{FF2B5EF4-FFF2-40B4-BE49-F238E27FC236}">
                <a16:creationId xmlns:a16="http://schemas.microsoft.com/office/drawing/2014/main" xmlns="" id="{63F1E822-6030-F24D-B36A-F2C00EE9E8EF}"/>
              </a:ext>
            </a:extLst>
          </p:cNvPr>
          <p:cNvSpPr txBox="1"/>
          <p:nvPr/>
        </p:nvSpPr>
        <p:spPr>
          <a:xfrm>
            <a:off x="8877956" y="4590842"/>
            <a:ext cx="234057" cy="102818"/>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8" name="Rectangle 17">
            <a:extLst>
              <a:ext uri="{FF2B5EF4-FFF2-40B4-BE49-F238E27FC236}">
                <a16:creationId xmlns:a16="http://schemas.microsoft.com/office/drawing/2014/main" xmlns="" id="{99D32AFE-920C-B247-9C2D-19B3A1D8C2B7}"/>
              </a:ext>
            </a:extLst>
          </p:cNvPr>
          <p:cNvSpPr>
            <a:spLocks noChangeAspect="1"/>
          </p:cNvSpPr>
          <p:nvPr/>
        </p:nvSpPr>
        <p:spPr>
          <a:xfrm>
            <a:off x="9357084" y="4344375"/>
            <a:ext cx="644754" cy="638336"/>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4</a:t>
            </a:r>
          </a:p>
        </p:txBody>
      </p:sp>
      <p:sp>
        <p:nvSpPr>
          <p:cNvPr id="19" name="Rectangle 18">
            <a:extLst>
              <a:ext uri="{FF2B5EF4-FFF2-40B4-BE49-F238E27FC236}">
                <a16:creationId xmlns:a16="http://schemas.microsoft.com/office/drawing/2014/main" xmlns="" id="{4B9BF467-2814-F548-B88C-06BCAA92F696}"/>
              </a:ext>
            </a:extLst>
          </p:cNvPr>
          <p:cNvSpPr>
            <a:spLocks noChangeAspect="1"/>
          </p:cNvSpPr>
          <p:nvPr/>
        </p:nvSpPr>
        <p:spPr>
          <a:xfrm>
            <a:off x="10057913" y="4344375"/>
            <a:ext cx="634536" cy="63962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5</a:t>
            </a:r>
          </a:p>
        </p:txBody>
      </p:sp>
      <p:sp>
        <p:nvSpPr>
          <p:cNvPr id="20" name="Rectangle 19">
            <a:extLst>
              <a:ext uri="{FF2B5EF4-FFF2-40B4-BE49-F238E27FC236}">
                <a16:creationId xmlns:a16="http://schemas.microsoft.com/office/drawing/2014/main" xmlns="" id="{B27B9FCB-8868-6542-9313-D3C5E63A698D}"/>
              </a:ext>
            </a:extLst>
          </p:cNvPr>
          <p:cNvSpPr>
            <a:spLocks noChangeAspect="1"/>
          </p:cNvSpPr>
          <p:nvPr/>
        </p:nvSpPr>
        <p:spPr>
          <a:xfrm>
            <a:off x="10746867" y="4346355"/>
            <a:ext cx="646750" cy="636341"/>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6</a:t>
            </a:r>
          </a:p>
        </p:txBody>
      </p:sp>
      <p:sp>
        <p:nvSpPr>
          <p:cNvPr id="21" name="Cube 20">
            <a:extLst>
              <a:ext uri="{FF2B5EF4-FFF2-40B4-BE49-F238E27FC236}">
                <a16:creationId xmlns:a16="http://schemas.microsoft.com/office/drawing/2014/main" xmlns="" id="{69A461DC-3C55-B344-A983-1EE2E10DEB18}"/>
              </a:ext>
            </a:extLst>
          </p:cNvPr>
          <p:cNvSpPr/>
          <p:nvPr/>
        </p:nvSpPr>
        <p:spPr>
          <a:xfrm>
            <a:off x="9527663" y="4436513"/>
            <a:ext cx="318263"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2" name="TextBox 21">
            <a:extLst>
              <a:ext uri="{FF2B5EF4-FFF2-40B4-BE49-F238E27FC236}">
                <a16:creationId xmlns:a16="http://schemas.microsoft.com/office/drawing/2014/main" xmlns="" id="{B307B452-C82D-A648-8719-BC41859B95D4}"/>
              </a:ext>
            </a:extLst>
          </p:cNvPr>
          <p:cNvSpPr txBox="1"/>
          <p:nvPr/>
        </p:nvSpPr>
        <p:spPr>
          <a:xfrm>
            <a:off x="9551587" y="4590842"/>
            <a:ext cx="285597" cy="107647"/>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3" name="Cube 22">
            <a:extLst>
              <a:ext uri="{FF2B5EF4-FFF2-40B4-BE49-F238E27FC236}">
                <a16:creationId xmlns:a16="http://schemas.microsoft.com/office/drawing/2014/main" xmlns="" id="{4A05D52D-4B40-7A4D-BC19-1D8A196838A2}"/>
              </a:ext>
            </a:extLst>
          </p:cNvPr>
          <p:cNvSpPr/>
          <p:nvPr/>
        </p:nvSpPr>
        <p:spPr>
          <a:xfrm>
            <a:off x="10910113" y="4436513"/>
            <a:ext cx="318263" cy="35156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4" name="TextBox 23">
            <a:extLst>
              <a:ext uri="{FF2B5EF4-FFF2-40B4-BE49-F238E27FC236}">
                <a16:creationId xmlns:a16="http://schemas.microsoft.com/office/drawing/2014/main" xmlns="" id="{7A8270FC-6A49-3C43-8DFA-4865600F16D0}"/>
              </a:ext>
            </a:extLst>
          </p:cNvPr>
          <p:cNvSpPr txBox="1"/>
          <p:nvPr/>
        </p:nvSpPr>
        <p:spPr>
          <a:xfrm>
            <a:off x="10934037" y="4575123"/>
            <a:ext cx="284075" cy="12336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5" name="Cube 24">
            <a:extLst>
              <a:ext uri="{FF2B5EF4-FFF2-40B4-BE49-F238E27FC236}">
                <a16:creationId xmlns:a16="http://schemas.microsoft.com/office/drawing/2014/main" xmlns="" id="{F81A3D05-7853-D049-B9A9-7700CBAB1720}"/>
              </a:ext>
            </a:extLst>
          </p:cNvPr>
          <p:cNvSpPr/>
          <p:nvPr/>
        </p:nvSpPr>
        <p:spPr>
          <a:xfrm>
            <a:off x="10216618" y="4436513"/>
            <a:ext cx="318263" cy="35156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6" name="TextBox 25">
            <a:extLst>
              <a:ext uri="{FF2B5EF4-FFF2-40B4-BE49-F238E27FC236}">
                <a16:creationId xmlns:a16="http://schemas.microsoft.com/office/drawing/2014/main" xmlns="" id="{10B3285A-343F-8244-8B88-8F387E558D4A}"/>
              </a:ext>
            </a:extLst>
          </p:cNvPr>
          <p:cNvSpPr txBox="1"/>
          <p:nvPr/>
        </p:nvSpPr>
        <p:spPr>
          <a:xfrm>
            <a:off x="10240542" y="4575123"/>
            <a:ext cx="284342" cy="12336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7" name="TextBox 26">
            <a:extLst>
              <a:ext uri="{FF2B5EF4-FFF2-40B4-BE49-F238E27FC236}">
                <a16:creationId xmlns:a16="http://schemas.microsoft.com/office/drawing/2014/main" xmlns="" id="{3AB2E563-F4C8-BE43-A9F0-939EF5C17AA3}"/>
              </a:ext>
            </a:extLst>
          </p:cNvPr>
          <p:cNvSpPr txBox="1"/>
          <p:nvPr/>
        </p:nvSpPr>
        <p:spPr>
          <a:xfrm>
            <a:off x="7976156" y="4169437"/>
            <a:ext cx="900557" cy="98918"/>
          </a:xfrm>
          <a:prstGeom prst="rect">
            <a:avLst/>
          </a:prstGeom>
          <a:noFill/>
        </p:spPr>
        <p:txBody>
          <a:bodyPr wrap="square" lIns="0" tIns="0" rIns="0" bIns="0" rtlCol="0">
            <a:noAutofit/>
          </a:bodyPr>
          <a:lstStyle/>
          <a:p>
            <a:pPr>
              <a:lnSpc>
                <a:spcPct val="90000"/>
              </a:lnSpc>
            </a:pPr>
            <a:r>
              <a:rPr lang="en-US" sz="1400" dirty="0"/>
              <a:t>WLS Cluster</a:t>
            </a:r>
          </a:p>
        </p:txBody>
      </p:sp>
      <p:sp>
        <p:nvSpPr>
          <p:cNvPr id="28" name="TextBox 27">
            <a:extLst>
              <a:ext uri="{FF2B5EF4-FFF2-40B4-BE49-F238E27FC236}">
                <a16:creationId xmlns:a16="http://schemas.microsoft.com/office/drawing/2014/main" xmlns="" id="{895964C6-DE1B-314E-AD09-468F69041430}"/>
              </a:ext>
            </a:extLst>
          </p:cNvPr>
          <p:cNvSpPr txBox="1"/>
          <p:nvPr/>
        </p:nvSpPr>
        <p:spPr>
          <a:xfrm>
            <a:off x="8263400" y="2558265"/>
            <a:ext cx="1702300" cy="172872"/>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29" name="TextBox 28">
            <a:extLst>
              <a:ext uri="{FF2B5EF4-FFF2-40B4-BE49-F238E27FC236}">
                <a16:creationId xmlns:a16="http://schemas.microsoft.com/office/drawing/2014/main" xmlns="" id="{34ADEA44-FFED-A846-A26A-71AE3116AD90}"/>
              </a:ext>
            </a:extLst>
          </p:cNvPr>
          <p:cNvSpPr txBox="1"/>
          <p:nvPr/>
        </p:nvSpPr>
        <p:spPr>
          <a:xfrm>
            <a:off x="8063722" y="1200929"/>
            <a:ext cx="1702300" cy="172872"/>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31" name="Rectangle 30">
            <a:extLst>
              <a:ext uri="{FF2B5EF4-FFF2-40B4-BE49-F238E27FC236}">
                <a16:creationId xmlns:a16="http://schemas.microsoft.com/office/drawing/2014/main" xmlns="" id="{05FFBD0B-30BD-4542-A71D-1347BE61FFA2}"/>
              </a:ext>
            </a:extLst>
          </p:cNvPr>
          <p:cNvSpPr/>
          <p:nvPr/>
        </p:nvSpPr>
        <p:spPr>
          <a:xfrm>
            <a:off x="6943144" y="4008541"/>
            <a:ext cx="4682621" cy="1183055"/>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32" name="TextBox 31">
            <a:extLst>
              <a:ext uri="{FF2B5EF4-FFF2-40B4-BE49-F238E27FC236}">
                <a16:creationId xmlns:a16="http://schemas.microsoft.com/office/drawing/2014/main" xmlns="" id="{64D87DA3-3499-BE4F-8BE9-7C73B448B210}"/>
              </a:ext>
            </a:extLst>
          </p:cNvPr>
          <p:cNvSpPr txBox="1"/>
          <p:nvPr/>
        </p:nvSpPr>
        <p:spPr>
          <a:xfrm>
            <a:off x="9898134" y="3802469"/>
            <a:ext cx="1702300" cy="172872"/>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35" name="Picture 34">
            <a:extLst>
              <a:ext uri="{FF2B5EF4-FFF2-40B4-BE49-F238E27FC236}">
                <a16:creationId xmlns:a16="http://schemas.microsoft.com/office/drawing/2014/main" xmlns="" id="{4BC77DB3-F15E-1047-9258-C89E5DD41A89}"/>
              </a:ext>
            </a:extLst>
          </p:cNvPr>
          <p:cNvPicPr>
            <a:picLocks noChangeAspect="1"/>
          </p:cNvPicPr>
          <p:nvPr/>
        </p:nvPicPr>
        <p:blipFill>
          <a:blip r:embed="rId4"/>
          <a:stretch>
            <a:fillRect/>
          </a:stretch>
        </p:blipFill>
        <p:spPr>
          <a:xfrm>
            <a:off x="10665647" y="3102887"/>
            <a:ext cx="790555" cy="499016"/>
          </a:xfrm>
          <a:prstGeom prst="rect">
            <a:avLst/>
          </a:prstGeom>
        </p:spPr>
      </p:pic>
      <p:sp>
        <p:nvSpPr>
          <p:cNvPr id="37" name="Rectangle 36">
            <a:extLst>
              <a:ext uri="{FF2B5EF4-FFF2-40B4-BE49-F238E27FC236}">
                <a16:creationId xmlns:a16="http://schemas.microsoft.com/office/drawing/2014/main" xmlns="" id="{80F64D14-73F3-1C4B-99FD-6C9B74BB6CB1}"/>
              </a:ext>
            </a:extLst>
          </p:cNvPr>
          <p:cNvSpPr>
            <a:spLocks noChangeAspect="1"/>
          </p:cNvSpPr>
          <p:nvPr/>
        </p:nvSpPr>
        <p:spPr>
          <a:xfrm>
            <a:off x="7032471" y="1487032"/>
            <a:ext cx="2066385" cy="756861"/>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39" name="Rectangle 38"/>
          <p:cNvSpPr/>
          <p:nvPr/>
        </p:nvSpPr>
        <p:spPr bwMode="gray">
          <a:xfrm>
            <a:off x="7119288" y="1507691"/>
            <a:ext cx="761755" cy="396935"/>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smtClean="0">
                <a:solidFill>
                  <a:schemeClr val="bg1"/>
                </a:solidFill>
              </a:rPr>
              <a:t>FMW Infra </a:t>
            </a:r>
            <a:r>
              <a:rPr lang="en-US" sz="900" dirty="0">
                <a:solidFill>
                  <a:schemeClr val="bg1"/>
                </a:solidFill>
              </a:rPr>
              <a:t>Domain Image</a:t>
            </a: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0986" y="1723982"/>
            <a:ext cx="409924" cy="338187"/>
          </a:xfrm>
          <a:prstGeom prst="rect">
            <a:avLst/>
          </a:prstGeom>
        </p:spPr>
      </p:pic>
      <p:sp>
        <p:nvSpPr>
          <p:cNvPr id="41" name="TextBox 40"/>
          <p:cNvSpPr txBox="1"/>
          <p:nvPr/>
        </p:nvSpPr>
        <p:spPr>
          <a:xfrm>
            <a:off x="7032471" y="1348741"/>
            <a:ext cx="1020577" cy="45719"/>
          </a:xfrm>
          <a:prstGeom prst="rect">
            <a:avLst/>
          </a:prstGeom>
          <a:noFill/>
        </p:spPr>
        <p:txBody>
          <a:bodyPr wrap="square" lIns="0" tIns="0" rIns="0" bIns="0" rtlCol="0">
            <a:noAutofit/>
          </a:bodyPr>
          <a:lstStyle/>
          <a:p>
            <a:pPr>
              <a:lnSpc>
                <a:spcPct val="90000"/>
              </a:lnSpc>
            </a:pPr>
            <a:r>
              <a:rPr lang="en-US" sz="1200" dirty="0"/>
              <a:t>Repository</a:t>
            </a:r>
          </a:p>
        </p:txBody>
      </p:sp>
      <p:sp>
        <p:nvSpPr>
          <p:cNvPr id="42" name="Rectangle 41"/>
          <p:cNvSpPr/>
          <p:nvPr/>
        </p:nvSpPr>
        <p:spPr bwMode="gray">
          <a:xfrm>
            <a:off x="7119288" y="1958312"/>
            <a:ext cx="761755" cy="254397"/>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44" name="Can 43"/>
          <p:cNvSpPr/>
          <p:nvPr/>
        </p:nvSpPr>
        <p:spPr bwMode="gray">
          <a:xfrm>
            <a:off x="7670459" y="5330155"/>
            <a:ext cx="3557915" cy="387374"/>
          </a:xfrm>
          <a:prstGeom prst="can">
            <a:avLst/>
          </a:prstGeom>
          <a:solidFill>
            <a:schemeClr val="accent6">
              <a:lumMod val="60000"/>
              <a:lumOff val="40000"/>
            </a:schemeClr>
          </a:solidFill>
          <a:ln w="15875">
            <a:solidFill>
              <a:schemeClr val="tx1"/>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45" name="Rounded Rectangle 44"/>
          <p:cNvSpPr/>
          <p:nvPr/>
        </p:nvSpPr>
        <p:spPr bwMode="gray">
          <a:xfrm>
            <a:off x="7987356" y="5504480"/>
            <a:ext cx="716839" cy="140635"/>
          </a:xfrm>
          <a:prstGeom prst="roundRect">
            <a:avLst/>
          </a:prstGeom>
          <a:solidFill>
            <a:srgbClr val="7030A0"/>
          </a:solidFill>
          <a:ln w="15875">
            <a:solidFill>
              <a:schemeClr val="tx1"/>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sp>
        <p:nvSpPr>
          <p:cNvPr id="46" name="Can 45">
            <a:extLst>
              <a:ext uri="{FF2B5EF4-FFF2-40B4-BE49-F238E27FC236}">
                <a16:creationId xmlns:a16="http://schemas.microsoft.com/office/drawing/2014/main" xmlns="" id="{1414AB89-CA5E-B045-B0D0-FD0AC3548F31}"/>
              </a:ext>
            </a:extLst>
          </p:cNvPr>
          <p:cNvSpPr/>
          <p:nvPr/>
        </p:nvSpPr>
        <p:spPr bwMode="gray">
          <a:xfrm>
            <a:off x="7085292" y="2630224"/>
            <a:ext cx="980371" cy="644085"/>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Domain CR</a:t>
            </a:r>
          </a:p>
        </p:txBody>
      </p:sp>
      <p:sp>
        <p:nvSpPr>
          <p:cNvPr id="47" name="Oval 46">
            <a:extLst>
              <a:ext uri="{FF2B5EF4-FFF2-40B4-BE49-F238E27FC236}">
                <a16:creationId xmlns:a16="http://schemas.microsoft.com/office/drawing/2014/main" xmlns="" id="{10BD5AA8-3D26-6A42-8F5D-739C6CD47C22}"/>
              </a:ext>
            </a:extLst>
          </p:cNvPr>
          <p:cNvSpPr>
            <a:spLocks noChangeAspect="1"/>
          </p:cNvSpPr>
          <p:nvPr/>
        </p:nvSpPr>
        <p:spPr>
          <a:xfrm>
            <a:off x="7032471" y="3562828"/>
            <a:ext cx="1306143" cy="29246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48" name="Straight Arrow Connector 47">
            <a:extLst>
              <a:ext uri="{FF2B5EF4-FFF2-40B4-BE49-F238E27FC236}">
                <a16:creationId xmlns:a16="http://schemas.microsoft.com/office/drawing/2014/main" xmlns="" id="{AFA32433-DF30-5C49-A4EB-ECAB3BC9F70B}"/>
              </a:ext>
            </a:extLst>
          </p:cNvPr>
          <p:cNvCxnSpPr>
            <a:cxnSpLocks/>
          </p:cNvCxnSpPr>
          <p:nvPr/>
        </p:nvCxnSpPr>
        <p:spPr>
          <a:xfrm>
            <a:off x="7741701" y="3884944"/>
            <a:ext cx="322019" cy="169353"/>
          </a:xfrm>
          <a:prstGeom prst="straightConnector1">
            <a:avLst/>
          </a:prstGeom>
          <a:ln w="25400" cmpd="sng">
            <a:headEnd type="arrow"/>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 xmlns:a16="http://schemas.microsoft.com/office/drawing/2014/main" id="{B824F1C7-C028-BD42-9C2B-A22D03365542}"/>
              </a:ext>
            </a:extLst>
          </p:cNvPr>
          <p:cNvCxnSpPr>
            <a:cxnSpLocks/>
          </p:cNvCxnSpPr>
          <p:nvPr/>
        </p:nvCxnSpPr>
        <p:spPr>
          <a:xfrm flipV="1">
            <a:off x="7575477" y="3274310"/>
            <a:ext cx="0" cy="288519"/>
          </a:xfrm>
          <a:prstGeom prst="straightConnector1">
            <a:avLst/>
          </a:prstGeom>
          <a:ln w="19050" cmpd="sng">
            <a:headEnd type="arrow"/>
            <a:tailEnd type="arrow"/>
          </a:ln>
        </p:spPr>
        <p:style>
          <a:lnRef idx="1">
            <a:schemeClr val="dk1"/>
          </a:lnRef>
          <a:fillRef idx="0">
            <a:schemeClr val="dk1"/>
          </a:fillRef>
          <a:effectRef idx="0">
            <a:schemeClr val="dk1"/>
          </a:effectRef>
          <a:fontRef idx="minor">
            <a:schemeClr val="tx1"/>
          </a:fontRef>
        </p:style>
      </p:cxnSp>
      <p:sp>
        <p:nvSpPr>
          <p:cNvPr id="50" name="Can 49">
            <a:extLst>
              <a:ext uri="{FF2B5EF4-FFF2-40B4-BE49-F238E27FC236}">
                <a16:creationId xmlns:a16="http://schemas.microsoft.com/office/drawing/2014/main" xmlns="" id="{62811B09-68C0-3E4E-AF76-C014FA062586}"/>
              </a:ext>
            </a:extLst>
          </p:cNvPr>
          <p:cNvSpPr/>
          <p:nvPr/>
        </p:nvSpPr>
        <p:spPr bwMode="gray">
          <a:xfrm>
            <a:off x="10419404" y="2581783"/>
            <a:ext cx="885168" cy="47656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34" name="Rectangle 33">
            <a:extLst>
              <a:ext uri="{FF2B5EF4-FFF2-40B4-BE49-F238E27FC236}">
                <a16:creationId xmlns:a16="http://schemas.microsoft.com/office/drawing/2014/main" xmlns="" id="{08F74853-29F0-5A4A-808E-9AFBB71E6FE8}"/>
              </a:ext>
            </a:extLst>
          </p:cNvPr>
          <p:cNvSpPr>
            <a:spLocks noChangeAspect="1"/>
          </p:cNvSpPr>
          <p:nvPr/>
        </p:nvSpPr>
        <p:spPr>
          <a:xfrm>
            <a:off x="8317487" y="2509282"/>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Tree>
    <p:extLst>
      <p:ext uri="{BB962C8B-B14F-4D97-AF65-F5344CB8AC3E}">
        <p14:creationId xmlns:p14="http://schemas.microsoft.com/office/powerpoint/2010/main" val="1149797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C6A8BF1-DFB6-934D-A96A-570A096E33D4}"/>
              </a:ext>
            </a:extLst>
          </p:cNvPr>
          <p:cNvSpPr>
            <a:spLocks noGrp="1"/>
          </p:cNvSpPr>
          <p:nvPr>
            <p:ph type="title"/>
          </p:nvPr>
        </p:nvSpPr>
        <p:spPr/>
        <p:txBody>
          <a:bodyPr/>
          <a:lstStyle/>
          <a:p>
            <a:r>
              <a:rPr lang="en-US" dirty="0">
                <a:latin typeface="Georgia" charset="0"/>
                <a:ea typeface="Georgia" charset="0"/>
                <a:cs typeface="Georgia" charset="0"/>
              </a:rPr>
              <a:t>Fusion Middleware ADF &amp; JRF Support on  Kubernetes</a:t>
            </a:r>
          </a:p>
        </p:txBody>
      </p:sp>
      <p:sp>
        <p:nvSpPr>
          <p:cNvPr id="5" name="Text Placeholder 4">
            <a:extLst>
              <a:ext uri="{FF2B5EF4-FFF2-40B4-BE49-F238E27FC236}">
                <a16:creationId xmlns="" xmlns:a16="http://schemas.microsoft.com/office/drawing/2014/main" id="{7DB54EB4-4FF8-BB48-AFB4-2D5BEB1E4C73}"/>
              </a:ext>
            </a:extLst>
          </p:cNvPr>
          <p:cNvSpPr>
            <a:spLocks noGrp="1"/>
          </p:cNvSpPr>
          <p:nvPr>
            <p:ph type="body" idx="1"/>
          </p:nvPr>
        </p:nvSpPr>
        <p:spPr/>
        <p:txBody>
          <a:bodyPr/>
          <a:lstStyle/>
          <a:p>
            <a:r>
              <a:rPr lang="en-US" dirty="0" smtClean="0"/>
              <a:t>FMW Infrastructure Image </a:t>
            </a:r>
          </a:p>
          <a:p>
            <a:pPr lvl="1"/>
            <a:r>
              <a:rPr lang="en-US" dirty="0" smtClean="0"/>
              <a:t>FMW Infrastructure binaries</a:t>
            </a:r>
          </a:p>
          <a:p>
            <a:r>
              <a:rPr lang="en-US" dirty="0" smtClean="0"/>
              <a:t>PV</a:t>
            </a:r>
          </a:p>
          <a:p>
            <a:pPr lvl="1"/>
            <a:r>
              <a:rPr lang="en-US" dirty="0" smtClean="0"/>
              <a:t>Domain </a:t>
            </a:r>
          </a:p>
          <a:p>
            <a:pPr lvl="1"/>
            <a:r>
              <a:rPr lang="en-US" dirty="0" smtClean="0"/>
              <a:t>Applications</a:t>
            </a:r>
            <a:endParaRPr lang="en-US" dirty="0"/>
          </a:p>
        </p:txBody>
      </p:sp>
      <p:pic>
        <p:nvPicPr>
          <p:cNvPr id="8" name="Picture 7">
            <a:extLst>
              <a:ext uri="{FF2B5EF4-FFF2-40B4-BE49-F238E27FC236}">
                <a16:creationId xmlns:a16="http://schemas.microsoft.com/office/drawing/2014/main" xmlns="" id="{695C65E8-727B-EA41-8753-F62DED6A3568}"/>
              </a:ext>
            </a:extLst>
          </p:cNvPr>
          <p:cNvPicPr>
            <a:picLocks noChangeAspect="1"/>
          </p:cNvPicPr>
          <p:nvPr/>
        </p:nvPicPr>
        <p:blipFill>
          <a:blip r:embed="rId2"/>
          <a:stretch>
            <a:fillRect/>
          </a:stretch>
        </p:blipFill>
        <p:spPr>
          <a:xfrm>
            <a:off x="6326376" y="1084659"/>
            <a:ext cx="5770426" cy="4866395"/>
          </a:xfrm>
          <a:prstGeom prst="rect">
            <a:avLst/>
          </a:prstGeom>
        </p:spPr>
      </p:pic>
      <p:pic>
        <p:nvPicPr>
          <p:cNvPr id="9" name="Picture 8">
            <a:extLst>
              <a:ext uri="{FF2B5EF4-FFF2-40B4-BE49-F238E27FC236}">
                <a16:creationId xmlns:a16="http://schemas.microsoft.com/office/drawing/2014/main" xmlns="" id="{67D3133C-C736-5A47-AD53-C99DEDD3DE4A}"/>
              </a:ext>
            </a:extLst>
          </p:cNvPr>
          <p:cNvPicPr>
            <a:picLocks noChangeAspect="1"/>
          </p:cNvPicPr>
          <p:nvPr/>
        </p:nvPicPr>
        <p:blipFill>
          <a:blip r:embed="rId2"/>
          <a:stretch>
            <a:fillRect/>
          </a:stretch>
        </p:blipFill>
        <p:spPr>
          <a:xfrm>
            <a:off x="6635319" y="2450539"/>
            <a:ext cx="5218271" cy="3328961"/>
          </a:xfrm>
          <a:prstGeom prst="rect">
            <a:avLst/>
          </a:prstGeom>
        </p:spPr>
      </p:pic>
      <p:sp>
        <p:nvSpPr>
          <p:cNvPr id="10" name="Rectangle 9">
            <a:extLst>
              <a:ext uri="{FF2B5EF4-FFF2-40B4-BE49-F238E27FC236}">
                <a16:creationId xmlns:a16="http://schemas.microsoft.com/office/drawing/2014/main" xmlns="" id="{8AA3C8BF-49B0-0F45-9F33-F2639436AEEE}"/>
              </a:ext>
            </a:extLst>
          </p:cNvPr>
          <p:cNvSpPr>
            <a:spLocks noChangeAspect="1"/>
          </p:cNvSpPr>
          <p:nvPr/>
        </p:nvSpPr>
        <p:spPr>
          <a:xfrm>
            <a:off x="7122280"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1</a:t>
            </a:r>
          </a:p>
        </p:txBody>
      </p:sp>
      <p:sp>
        <p:nvSpPr>
          <p:cNvPr id="11" name="Rectangle 10">
            <a:extLst>
              <a:ext uri="{FF2B5EF4-FFF2-40B4-BE49-F238E27FC236}">
                <a16:creationId xmlns:a16="http://schemas.microsoft.com/office/drawing/2014/main" xmlns="" id="{D1F11BD5-2526-464F-B342-1133415C91F1}"/>
              </a:ext>
            </a:extLst>
          </p:cNvPr>
          <p:cNvSpPr>
            <a:spLocks noChangeAspect="1"/>
          </p:cNvSpPr>
          <p:nvPr/>
        </p:nvSpPr>
        <p:spPr>
          <a:xfrm>
            <a:off x="79761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grpSp>
        <p:nvGrpSpPr>
          <p:cNvPr id="12" name="Group 11"/>
          <p:cNvGrpSpPr/>
          <p:nvPr/>
        </p:nvGrpSpPr>
        <p:grpSpPr>
          <a:xfrm>
            <a:off x="7250922" y="4403419"/>
            <a:ext cx="424087" cy="404291"/>
            <a:chOff x="7034380" y="4636547"/>
            <a:chExt cx="432379" cy="446827"/>
          </a:xfrm>
        </p:grpSpPr>
        <p:pic>
          <p:nvPicPr>
            <p:cNvPr id="51" name="Picture 50">
              <a:extLst>
                <a:ext uri="{FF2B5EF4-FFF2-40B4-BE49-F238E27FC236}">
                  <a16:creationId xmlns:a16="http://schemas.microsoft.com/office/drawing/2014/main" xmlns="" id="{77342462-D012-9545-9572-000EA39370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4380" y="4636547"/>
              <a:ext cx="432379" cy="446827"/>
            </a:xfrm>
            <a:prstGeom prst="rect">
              <a:avLst/>
            </a:prstGeom>
          </p:spPr>
        </p:pic>
        <p:sp>
          <p:nvSpPr>
            <p:cNvPr id="52" name="TextBox 51">
              <a:extLst>
                <a:ext uri="{FF2B5EF4-FFF2-40B4-BE49-F238E27FC236}">
                  <a16:creationId xmlns:a16="http://schemas.microsoft.com/office/drawing/2014/main" xmlns="" id="{932920A9-AFC1-864E-9F41-90A58A8A2BB8}"/>
                </a:ext>
              </a:extLst>
            </p:cNvPr>
            <p:cNvSpPr txBox="1"/>
            <p:nvPr/>
          </p:nvSpPr>
          <p:spPr>
            <a:xfrm>
              <a:off x="7136286" y="4789742"/>
              <a:ext cx="228567" cy="136344"/>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grpSp>
      <p:pic>
        <p:nvPicPr>
          <p:cNvPr id="13" name="Picture 12">
            <a:extLst>
              <a:ext uri="{FF2B5EF4-FFF2-40B4-BE49-F238E27FC236}">
                <a16:creationId xmlns:a16="http://schemas.microsoft.com/office/drawing/2014/main" xmlns="" id="{3D1B8D19-7BE2-3747-B730-50E6C1F12D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4799" y="4402359"/>
            <a:ext cx="424087" cy="419866"/>
          </a:xfrm>
          <a:prstGeom prst="rect">
            <a:avLst/>
          </a:prstGeom>
        </p:spPr>
      </p:pic>
      <p:sp>
        <p:nvSpPr>
          <p:cNvPr id="14" name="TextBox 13">
            <a:extLst>
              <a:ext uri="{FF2B5EF4-FFF2-40B4-BE49-F238E27FC236}">
                <a16:creationId xmlns:a16="http://schemas.microsoft.com/office/drawing/2014/main" xmlns="" id="{C2195648-8A13-6E43-9AD4-7B43EF64678D}"/>
              </a:ext>
            </a:extLst>
          </p:cNvPr>
          <p:cNvSpPr txBox="1"/>
          <p:nvPr/>
        </p:nvSpPr>
        <p:spPr>
          <a:xfrm>
            <a:off x="8189013" y="4601053"/>
            <a:ext cx="309603" cy="102110"/>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5" name="Rectangle 14">
            <a:extLst>
              <a:ext uri="{FF2B5EF4-FFF2-40B4-BE49-F238E27FC236}">
                <a16:creationId xmlns:a16="http://schemas.microsoft.com/office/drawing/2014/main" xmlns="" id="{46F4942E-08F3-CF4C-8464-29C73A10D8AD}"/>
              </a:ext>
            </a:extLst>
          </p:cNvPr>
          <p:cNvSpPr>
            <a:spLocks noChangeAspect="1"/>
          </p:cNvSpPr>
          <p:nvPr/>
        </p:nvSpPr>
        <p:spPr>
          <a:xfrm>
            <a:off x="8663856" y="4344375"/>
            <a:ext cx="644754" cy="638336"/>
          </a:xfrm>
          <a:prstGeom prst="rect">
            <a:avLst/>
          </a:prstGeom>
          <a:solidFill>
            <a:schemeClr val="accent4"/>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3</a:t>
            </a:r>
          </a:p>
        </p:txBody>
      </p:sp>
      <p:pic>
        <p:nvPicPr>
          <p:cNvPr id="16" name="Picture 15">
            <a:extLst>
              <a:ext uri="{FF2B5EF4-FFF2-40B4-BE49-F238E27FC236}">
                <a16:creationId xmlns:a16="http://schemas.microsoft.com/office/drawing/2014/main" xmlns="" id="{AB584751-CD2B-1841-BD67-3F55F30CCA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2500" y="4402359"/>
            <a:ext cx="424087" cy="419866"/>
          </a:xfrm>
          <a:prstGeom prst="rect">
            <a:avLst/>
          </a:prstGeom>
        </p:spPr>
      </p:pic>
      <p:sp>
        <p:nvSpPr>
          <p:cNvPr id="17" name="TextBox 16">
            <a:extLst>
              <a:ext uri="{FF2B5EF4-FFF2-40B4-BE49-F238E27FC236}">
                <a16:creationId xmlns:a16="http://schemas.microsoft.com/office/drawing/2014/main" xmlns="" id="{63F1E822-6030-F24D-B36A-F2C00EE9E8EF}"/>
              </a:ext>
            </a:extLst>
          </p:cNvPr>
          <p:cNvSpPr txBox="1"/>
          <p:nvPr/>
        </p:nvSpPr>
        <p:spPr>
          <a:xfrm>
            <a:off x="8877956" y="4590842"/>
            <a:ext cx="234057" cy="102818"/>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18" name="Rectangle 17">
            <a:extLst>
              <a:ext uri="{FF2B5EF4-FFF2-40B4-BE49-F238E27FC236}">
                <a16:creationId xmlns:a16="http://schemas.microsoft.com/office/drawing/2014/main" xmlns="" id="{99D32AFE-920C-B247-9C2D-19B3A1D8C2B7}"/>
              </a:ext>
            </a:extLst>
          </p:cNvPr>
          <p:cNvSpPr>
            <a:spLocks noChangeAspect="1"/>
          </p:cNvSpPr>
          <p:nvPr/>
        </p:nvSpPr>
        <p:spPr>
          <a:xfrm>
            <a:off x="9357084" y="4344375"/>
            <a:ext cx="644754" cy="638336"/>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4</a:t>
            </a:r>
          </a:p>
        </p:txBody>
      </p:sp>
      <p:sp>
        <p:nvSpPr>
          <p:cNvPr id="19" name="Rectangle 18">
            <a:extLst>
              <a:ext uri="{FF2B5EF4-FFF2-40B4-BE49-F238E27FC236}">
                <a16:creationId xmlns:a16="http://schemas.microsoft.com/office/drawing/2014/main" xmlns="" id="{4B9BF467-2814-F548-B88C-06BCAA92F696}"/>
              </a:ext>
            </a:extLst>
          </p:cNvPr>
          <p:cNvSpPr>
            <a:spLocks noChangeAspect="1"/>
          </p:cNvSpPr>
          <p:nvPr/>
        </p:nvSpPr>
        <p:spPr>
          <a:xfrm>
            <a:off x="10057913" y="4344375"/>
            <a:ext cx="634536" cy="639624"/>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5</a:t>
            </a:r>
          </a:p>
        </p:txBody>
      </p:sp>
      <p:sp>
        <p:nvSpPr>
          <p:cNvPr id="20" name="Rectangle 19">
            <a:extLst>
              <a:ext uri="{FF2B5EF4-FFF2-40B4-BE49-F238E27FC236}">
                <a16:creationId xmlns:a16="http://schemas.microsoft.com/office/drawing/2014/main" xmlns="" id="{B27B9FCB-8868-6542-9313-D3C5E63A698D}"/>
              </a:ext>
            </a:extLst>
          </p:cNvPr>
          <p:cNvSpPr>
            <a:spLocks noChangeAspect="1"/>
          </p:cNvSpPr>
          <p:nvPr/>
        </p:nvSpPr>
        <p:spPr>
          <a:xfrm>
            <a:off x="10746867" y="4346355"/>
            <a:ext cx="646750" cy="636341"/>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6</a:t>
            </a:r>
          </a:p>
        </p:txBody>
      </p:sp>
      <p:sp>
        <p:nvSpPr>
          <p:cNvPr id="21" name="Cube 20">
            <a:extLst>
              <a:ext uri="{FF2B5EF4-FFF2-40B4-BE49-F238E27FC236}">
                <a16:creationId xmlns:a16="http://schemas.microsoft.com/office/drawing/2014/main" xmlns="" id="{69A461DC-3C55-B344-A983-1EE2E10DEB18}"/>
              </a:ext>
            </a:extLst>
          </p:cNvPr>
          <p:cNvSpPr/>
          <p:nvPr/>
        </p:nvSpPr>
        <p:spPr>
          <a:xfrm>
            <a:off x="9527663" y="4436513"/>
            <a:ext cx="318263" cy="351560"/>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2" name="TextBox 21">
            <a:extLst>
              <a:ext uri="{FF2B5EF4-FFF2-40B4-BE49-F238E27FC236}">
                <a16:creationId xmlns:a16="http://schemas.microsoft.com/office/drawing/2014/main" xmlns="" id="{B307B452-C82D-A648-8719-BC41859B95D4}"/>
              </a:ext>
            </a:extLst>
          </p:cNvPr>
          <p:cNvSpPr txBox="1"/>
          <p:nvPr/>
        </p:nvSpPr>
        <p:spPr>
          <a:xfrm>
            <a:off x="9551587" y="4590842"/>
            <a:ext cx="285597" cy="107647"/>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3" name="Cube 22">
            <a:extLst>
              <a:ext uri="{FF2B5EF4-FFF2-40B4-BE49-F238E27FC236}">
                <a16:creationId xmlns:a16="http://schemas.microsoft.com/office/drawing/2014/main" xmlns="" id="{4A05D52D-4B40-7A4D-BC19-1D8A196838A2}"/>
              </a:ext>
            </a:extLst>
          </p:cNvPr>
          <p:cNvSpPr/>
          <p:nvPr/>
        </p:nvSpPr>
        <p:spPr>
          <a:xfrm>
            <a:off x="10910113" y="4436513"/>
            <a:ext cx="318263" cy="35156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4" name="TextBox 23">
            <a:extLst>
              <a:ext uri="{FF2B5EF4-FFF2-40B4-BE49-F238E27FC236}">
                <a16:creationId xmlns:a16="http://schemas.microsoft.com/office/drawing/2014/main" xmlns="" id="{7A8270FC-6A49-3C43-8DFA-4865600F16D0}"/>
              </a:ext>
            </a:extLst>
          </p:cNvPr>
          <p:cNvSpPr txBox="1"/>
          <p:nvPr/>
        </p:nvSpPr>
        <p:spPr>
          <a:xfrm>
            <a:off x="10934037" y="4575123"/>
            <a:ext cx="284075" cy="12336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5" name="Cube 24">
            <a:extLst>
              <a:ext uri="{FF2B5EF4-FFF2-40B4-BE49-F238E27FC236}">
                <a16:creationId xmlns:a16="http://schemas.microsoft.com/office/drawing/2014/main" xmlns="" id="{F81A3D05-7853-D049-B9A9-7700CBAB1720}"/>
              </a:ext>
            </a:extLst>
          </p:cNvPr>
          <p:cNvSpPr/>
          <p:nvPr/>
        </p:nvSpPr>
        <p:spPr>
          <a:xfrm>
            <a:off x="10216618" y="4436513"/>
            <a:ext cx="318263" cy="351560"/>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26" name="TextBox 25">
            <a:extLst>
              <a:ext uri="{FF2B5EF4-FFF2-40B4-BE49-F238E27FC236}">
                <a16:creationId xmlns:a16="http://schemas.microsoft.com/office/drawing/2014/main" xmlns="" id="{10B3285A-343F-8244-8B88-8F387E558D4A}"/>
              </a:ext>
            </a:extLst>
          </p:cNvPr>
          <p:cNvSpPr txBox="1"/>
          <p:nvPr/>
        </p:nvSpPr>
        <p:spPr>
          <a:xfrm>
            <a:off x="10240542" y="4575123"/>
            <a:ext cx="284342" cy="123365"/>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sp>
        <p:nvSpPr>
          <p:cNvPr id="27" name="TextBox 26">
            <a:extLst>
              <a:ext uri="{FF2B5EF4-FFF2-40B4-BE49-F238E27FC236}">
                <a16:creationId xmlns:a16="http://schemas.microsoft.com/office/drawing/2014/main" xmlns="" id="{3AB2E563-F4C8-BE43-A9F0-939EF5C17AA3}"/>
              </a:ext>
            </a:extLst>
          </p:cNvPr>
          <p:cNvSpPr txBox="1"/>
          <p:nvPr/>
        </p:nvSpPr>
        <p:spPr>
          <a:xfrm>
            <a:off x="7976156" y="4169437"/>
            <a:ext cx="900557" cy="98918"/>
          </a:xfrm>
          <a:prstGeom prst="rect">
            <a:avLst/>
          </a:prstGeom>
          <a:noFill/>
        </p:spPr>
        <p:txBody>
          <a:bodyPr wrap="square" lIns="0" tIns="0" rIns="0" bIns="0" rtlCol="0">
            <a:noAutofit/>
          </a:bodyPr>
          <a:lstStyle/>
          <a:p>
            <a:pPr>
              <a:lnSpc>
                <a:spcPct val="90000"/>
              </a:lnSpc>
            </a:pPr>
            <a:r>
              <a:rPr lang="en-US" sz="1400" dirty="0"/>
              <a:t>WLS Cluster</a:t>
            </a:r>
          </a:p>
        </p:txBody>
      </p:sp>
      <p:sp>
        <p:nvSpPr>
          <p:cNvPr id="28" name="TextBox 27">
            <a:extLst>
              <a:ext uri="{FF2B5EF4-FFF2-40B4-BE49-F238E27FC236}">
                <a16:creationId xmlns:a16="http://schemas.microsoft.com/office/drawing/2014/main" xmlns="" id="{895964C6-DE1B-314E-AD09-468F69041430}"/>
              </a:ext>
            </a:extLst>
          </p:cNvPr>
          <p:cNvSpPr txBox="1"/>
          <p:nvPr/>
        </p:nvSpPr>
        <p:spPr>
          <a:xfrm>
            <a:off x="8263400" y="2558265"/>
            <a:ext cx="1702300" cy="172872"/>
          </a:xfrm>
          <a:prstGeom prst="rect">
            <a:avLst/>
          </a:prstGeom>
          <a:noFill/>
        </p:spPr>
        <p:txBody>
          <a:bodyPr wrap="square" lIns="0" tIns="0" rIns="0" bIns="0" rtlCol="0">
            <a:noAutofit/>
          </a:bodyPr>
          <a:lstStyle/>
          <a:p>
            <a:pPr algn="ctr">
              <a:lnSpc>
                <a:spcPct val="90000"/>
              </a:lnSpc>
            </a:pPr>
            <a:r>
              <a:rPr lang="en-US" sz="1400" dirty="0"/>
              <a:t>Kubernetes  Cluster</a:t>
            </a:r>
          </a:p>
        </p:txBody>
      </p:sp>
      <p:sp>
        <p:nvSpPr>
          <p:cNvPr id="29" name="TextBox 28">
            <a:extLst>
              <a:ext uri="{FF2B5EF4-FFF2-40B4-BE49-F238E27FC236}">
                <a16:creationId xmlns:a16="http://schemas.microsoft.com/office/drawing/2014/main" xmlns="" id="{34ADEA44-FFED-A846-A26A-71AE3116AD90}"/>
              </a:ext>
            </a:extLst>
          </p:cNvPr>
          <p:cNvSpPr txBox="1"/>
          <p:nvPr/>
        </p:nvSpPr>
        <p:spPr>
          <a:xfrm>
            <a:off x="8063722" y="1200929"/>
            <a:ext cx="1702300" cy="172872"/>
          </a:xfrm>
          <a:prstGeom prst="rect">
            <a:avLst/>
          </a:prstGeom>
          <a:noFill/>
        </p:spPr>
        <p:txBody>
          <a:bodyPr wrap="square" lIns="0" tIns="0" rIns="0" bIns="0" rtlCol="0">
            <a:noAutofit/>
          </a:bodyPr>
          <a:lstStyle/>
          <a:p>
            <a:pPr algn="ctr">
              <a:lnSpc>
                <a:spcPct val="90000"/>
              </a:lnSpc>
            </a:pPr>
            <a:r>
              <a:rPr lang="en-US" sz="1400" dirty="0"/>
              <a:t>Customer Tenancy</a:t>
            </a:r>
          </a:p>
        </p:txBody>
      </p:sp>
      <p:sp>
        <p:nvSpPr>
          <p:cNvPr id="31" name="Rectangle 30">
            <a:extLst>
              <a:ext uri="{FF2B5EF4-FFF2-40B4-BE49-F238E27FC236}">
                <a16:creationId xmlns:a16="http://schemas.microsoft.com/office/drawing/2014/main" xmlns="" id="{05FFBD0B-30BD-4542-A71D-1347BE61FFA2}"/>
              </a:ext>
            </a:extLst>
          </p:cNvPr>
          <p:cNvSpPr/>
          <p:nvPr/>
        </p:nvSpPr>
        <p:spPr>
          <a:xfrm>
            <a:off x="6943144" y="4008541"/>
            <a:ext cx="4682621" cy="1183055"/>
          </a:xfrm>
          <a:prstGeom prst="rect">
            <a:avLst/>
          </a:prstGeom>
          <a:noFill/>
          <a:ln w="19050">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1400"/>
          </a:p>
        </p:txBody>
      </p:sp>
      <p:sp>
        <p:nvSpPr>
          <p:cNvPr id="32" name="TextBox 31">
            <a:extLst>
              <a:ext uri="{FF2B5EF4-FFF2-40B4-BE49-F238E27FC236}">
                <a16:creationId xmlns:a16="http://schemas.microsoft.com/office/drawing/2014/main" xmlns="" id="{64D87DA3-3499-BE4F-8BE9-7C73B448B210}"/>
              </a:ext>
            </a:extLst>
          </p:cNvPr>
          <p:cNvSpPr txBox="1"/>
          <p:nvPr/>
        </p:nvSpPr>
        <p:spPr>
          <a:xfrm>
            <a:off x="9898134" y="3802469"/>
            <a:ext cx="1702300" cy="172872"/>
          </a:xfrm>
          <a:prstGeom prst="rect">
            <a:avLst/>
          </a:prstGeom>
          <a:noFill/>
        </p:spPr>
        <p:txBody>
          <a:bodyPr wrap="square" lIns="0" tIns="0" rIns="0" bIns="0" rtlCol="0">
            <a:noAutofit/>
          </a:bodyPr>
          <a:lstStyle/>
          <a:p>
            <a:pPr algn="ctr">
              <a:lnSpc>
                <a:spcPct val="90000"/>
              </a:lnSpc>
            </a:pPr>
            <a:r>
              <a:rPr lang="en-US" sz="1400" dirty="0"/>
              <a:t>WebLogic Domain(s)</a:t>
            </a:r>
          </a:p>
        </p:txBody>
      </p:sp>
      <p:pic>
        <p:nvPicPr>
          <p:cNvPr id="35" name="Picture 34">
            <a:extLst>
              <a:ext uri="{FF2B5EF4-FFF2-40B4-BE49-F238E27FC236}">
                <a16:creationId xmlns:a16="http://schemas.microsoft.com/office/drawing/2014/main" xmlns="" id="{4BC77DB3-F15E-1047-9258-C89E5DD41A89}"/>
              </a:ext>
            </a:extLst>
          </p:cNvPr>
          <p:cNvPicPr>
            <a:picLocks noChangeAspect="1"/>
          </p:cNvPicPr>
          <p:nvPr/>
        </p:nvPicPr>
        <p:blipFill>
          <a:blip r:embed="rId4"/>
          <a:stretch>
            <a:fillRect/>
          </a:stretch>
        </p:blipFill>
        <p:spPr>
          <a:xfrm>
            <a:off x="10665647" y="3102887"/>
            <a:ext cx="790555" cy="499016"/>
          </a:xfrm>
          <a:prstGeom prst="rect">
            <a:avLst/>
          </a:prstGeom>
        </p:spPr>
      </p:pic>
      <p:sp>
        <p:nvSpPr>
          <p:cNvPr id="37" name="Rectangle 36">
            <a:extLst>
              <a:ext uri="{FF2B5EF4-FFF2-40B4-BE49-F238E27FC236}">
                <a16:creationId xmlns:a16="http://schemas.microsoft.com/office/drawing/2014/main" xmlns="" id="{80F64D14-73F3-1C4B-99FD-6C9B74BB6CB1}"/>
              </a:ext>
            </a:extLst>
          </p:cNvPr>
          <p:cNvSpPr>
            <a:spLocks noChangeAspect="1"/>
          </p:cNvSpPr>
          <p:nvPr/>
        </p:nvSpPr>
        <p:spPr>
          <a:xfrm>
            <a:off x="7032472" y="1470171"/>
            <a:ext cx="2066385" cy="821387"/>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400" dirty="0"/>
          </a:p>
        </p:txBody>
      </p:sp>
      <p:sp>
        <p:nvSpPr>
          <p:cNvPr id="39" name="Rectangle 38"/>
          <p:cNvSpPr/>
          <p:nvPr/>
        </p:nvSpPr>
        <p:spPr bwMode="gray">
          <a:xfrm>
            <a:off x="7119288" y="1492925"/>
            <a:ext cx="761755" cy="411701"/>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smtClean="0">
                <a:solidFill>
                  <a:schemeClr val="bg1"/>
                </a:solidFill>
              </a:rPr>
              <a:t>FMW Infra Binary </a:t>
            </a:r>
            <a:r>
              <a:rPr lang="en-US" sz="900" dirty="0">
                <a:solidFill>
                  <a:schemeClr val="bg1"/>
                </a:solidFill>
              </a:rPr>
              <a:t>Image</a:t>
            </a: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9245" y="1927344"/>
            <a:ext cx="409924" cy="338187"/>
          </a:xfrm>
          <a:prstGeom prst="rect">
            <a:avLst/>
          </a:prstGeom>
        </p:spPr>
      </p:pic>
      <p:sp>
        <p:nvSpPr>
          <p:cNvPr id="41" name="TextBox 40"/>
          <p:cNvSpPr txBox="1"/>
          <p:nvPr/>
        </p:nvSpPr>
        <p:spPr>
          <a:xfrm>
            <a:off x="7032471" y="1313664"/>
            <a:ext cx="1020577" cy="41367"/>
          </a:xfrm>
          <a:prstGeom prst="rect">
            <a:avLst/>
          </a:prstGeom>
          <a:noFill/>
        </p:spPr>
        <p:txBody>
          <a:bodyPr wrap="square" lIns="0" tIns="0" rIns="0" bIns="0" rtlCol="0">
            <a:noAutofit/>
          </a:bodyPr>
          <a:lstStyle/>
          <a:p>
            <a:pPr>
              <a:lnSpc>
                <a:spcPct val="90000"/>
              </a:lnSpc>
            </a:pPr>
            <a:r>
              <a:rPr lang="en-US" sz="1200" dirty="0"/>
              <a:t>Repository</a:t>
            </a:r>
          </a:p>
        </p:txBody>
      </p:sp>
      <p:sp>
        <p:nvSpPr>
          <p:cNvPr id="42" name="Rectangle 41"/>
          <p:cNvSpPr/>
          <p:nvPr/>
        </p:nvSpPr>
        <p:spPr bwMode="gray">
          <a:xfrm>
            <a:off x="7119288" y="1958312"/>
            <a:ext cx="761755" cy="254397"/>
          </a:xfrm>
          <a:prstGeom prst="rect">
            <a:avLst/>
          </a:prstGeom>
          <a:solidFill>
            <a:srgbClr val="0070C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a:solidFill>
                  <a:schemeClr val="bg1"/>
                </a:solidFill>
              </a:rPr>
              <a:t>Operator</a:t>
            </a:r>
          </a:p>
          <a:p>
            <a:pPr algn="ctr">
              <a:lnSpc>
                <a:spcPct val="90000"/>
              </a:lnSpc>
            </a:pPr>
            <a:r>
              <a:rPr lang="en-US" sz="900" dirty="0">
                <a:solidFill>
                  <a:schemeClr val="bg1"/>
                </a:solidFill>
              </a:rPr>
              <a:t>Image</a:t>
            </a:r>
          </a:p>
        </p:txBody>
      </p:sp>
      <p:sp>
        <p:nvSpPr>
          <p:cNvPr id="44" name="Can 43"/>
          <p:cNvSpPr/>
          <p:nvPr/>
        </p:nvSpPr>
        <p:spPr bwMode="gray">
          <a:xfrm>
            <a:off x="7670459" y="5330155"/>
            <a:ext cx="3557915" cy="387374"/>
          </a:xfrm>
          <a:prstGeom prst="can">
            <a:avLst/>
          </a:prstGeom>
          <a:solidFill>
            <a:schemeClr val="accent6">
              <a:lumMod val="60000"/>
              <a:lumOff val="40000"/>
            </a:schemeClr>
          </a:solidFill>
          <a:ln w="1587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solidFill>
                <a:schemeClr val="bg1"/>
              </a:solidFill>
            </a:endParaRPr>
          </a:p>
        </p:txBody>
      </p:sp>
      <p:sp>
        <p:nvSpPr>
          <p:cNvPr id="45" name="Rounded Rectangle 44"/>
          <p:cNvSpPr/>
          <p:nvPr/>
        </p:nvSpPr>
        <p:spPr bwMode="gray">
          <a:xfrm>
            <a:off x="7987356" y="5495407"/>
            <a:ext cx="716839" cy="140635"/>
          </a:xfrm>
          <a:prstGeom prst="roundRect">
            <a:avLst/>
          </a:prstGeom>
          <a:solidFill>
            <a:srgbClr val="7030A0"/>
          </a:solidFill>
          <a:ln w="15875">
            <a:solidFill>
              <a:schemeClr val="tx1"/>
            </a:solidFill>
            <a:prstDash val="dash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Logs </a:t>
            </a:r>
          </a:p>
        </p:txBody>
      </p:sp>
      <p:sp>
        <p:nvSpPr>
          <p:cNvPr id="46" name="Can 45">
            <a:extLst>
              <a:ext uri="{FF2B5EF4-FFF2-40B4-BE49-F238E27FC236}">
                <a16:creationId xmlns:a16="http://schemas.microsoft.com/office/drawing/2014/main" xmlns="" id="{1414AB89-CA5E-B045-B0D0-FD0AC3548F31}"/>
              </a:ext>
            </a:extLst>
          </p:cNvPr>
          <p:cNvSpPr/>
          <p:nvPr/>
        </p:nvSpPr>
        <p:spPr bwMode="gray">
          <a:xfrm>
            <a:off x="7085292" y="2630224"/>
            <a:ext cx="980371" cy="644085"/>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Domain CR</a:t>
            </a:r>
          </a:p>
        </p:txBody>
      </p:sp>
      <p:sp>
        <p:nvSpPr>
          <p:cNvPr id="47" name="Oval 46">
            <a:extLst>
              <a:ext uri="{FF2B5EF4-FFF2-40B4-BE49-F238E27FC236}">
                <a16:creationId xmlns:a16="http://schemas.microsoft.com/office/drawing/2014/main" xmlns="" id="{10BD5AA8-3D26-6A42-8F5D-739C6CD47C22}"/>
              </a:ext>
            </a:extLst>
          </p:cNvPr>
          <p:cNvSpPr>
            <a:spLocks noChangeAspect="1"/>
          </p:cNvSpPr>
          <p:nvPr/>
        </p:nvSpPr>
        <p:spPr>
          <a:xfrm>
            <a:off x="7032471" y="3562828"/>
            <a:ext cx="1306143" cy="292462"/>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Operator</a:t>
            </a:r>
          </a:p>
        </p:txBody>
      </p:sp>
      <p:cxnSp>
        <p:nvCxnSpPr>
          <p:cNvPr id="48" name="Straight Arrow Connector 47">
            <a:extLst>
              <a:ext uri="{FF2B5EF4-FFF2-40B4-BE49-F238E27FC236}">
                <a16:creationId xmlns:a16="http://schemas.microsoft.com/office/drawing/2014/main" xmlns="" id="{AFA32433-DF30-5C49-A4EB-ECAB3BC9F70B}"/>
              </a:ext>
            </a:extLst>
          </p:cNvPr>
          <p:cNvCxnSpPr>
            <a:cxnSpLocks/>
          </p:cNvCxnSpPr>
          <p:nvPr/>
        </p:nvCxnSpPr>
        <p:spPr>
          <a:xfrm>
            <a:off x="7741701" y="3884944"/>
            <a:ext cx="322019" cy="169353"/>
          </a:xfrm>
          <a:prstGeom prst="straightConnector1">
            <a:avLst/>
          </a:prstGeom>
          <a:ln w="28575" cmpd="sng">
            <a:headEnd type="arrow"/>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 xmlns:a16="http://schemas.microsoft.com/office/drawing/2014/main" id="{B824F1C7-C028-BD42-9C2B-A22D03365542}"/>
              </a:ext>
            </a:extLst>
          </p:cNvPr>
          <p:cNvCxnSpPr>
            <a:cxnSpLocks/>
          </p:cNvCxnSpPr>
          <p:nvPr/>
        </p:nvCxnSpPr>
        <p:spPr>
          <a:xfrm flipV="1">
            <a:off x="7575477" y="3274310"/>
            <a:ext cx="0" cy="288519"/>
          </a:xfrm>
          <a:prstGeom prst="straightConnector1">
            <a:avLst/>
          </a:prstGeom>
          <a:ln w="19050" cmpd="sng">
            <a:headEnd type="arrow"/>
            <a:tailEnd type="arrow"/>
          </a:ln>
        </p:spPr>
        <p:style>
          <a:lnRef idx="1">
            <a:schemeClr val="dk1"/>
          </a:lnRef>
          <a:fillRef idx="0">
            <a:schemeClr val="dk1"/>
          </a:fillRef>
          <a:effectRef idx="0">
            <a:schemeClr val="dk1"/>
          </a:effectRef>
          <a:fontRef idx="minor">
            <a:schemeClr val="tx1"/>
          </a:fontRef>
        </p:style>
      </p:cxnSp>
      <p:sp>
        <p:nvSpPr>
          <p:cNvPr id="50" name="Can 49">
            <a:extLst>
              <a:ext uri="{FF2B5EF4-FFF2-40B4-BE49-F238E27FC236}">
                <a16:creationId xmlns:a16="http://schemas.microsoft.com/office/drawing/2014/main" xmlns="" id="{62811B09-68C0-3E4E-AF76-C014FA062586}"/>
              </a:ext>
            </a:extLst>
          </p:cNvPr>
          <p:cNvSpPr/>
          <p:nvPr/>
        </p:nvSpPr>
        <p:spPr bwMode="gray">
          <a:xfrm>
            <a:off x="10419404" y="2581783"/>
            <a:ext cx="885168" cy="476563"/>
          </a:xfrm>
          <a:prstGeom prst="can">
            <a:avLst/>
          </a:prstGeom>
          <a:solidFill>
            <a:srgbClr val="00B0F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r>
              <a:rPr lang="en-US" sz="1798" dirty="0">
                <a:solidFill>
                  <a:schemeClr val="bg1"/>
                </a:solidFill>
              </a:rPr>
              <a:t>Secrets</a:t>
            </a:r>
          </a:p>
        </p:txBody>
      </p:sp>
      <p:sp>
        <p:nvSpPr>
          <p:cNvPr id="34" name="Rectangle 33">
            <a:extLst>
              <a:ext uri="{FF2B5EF4-FFF2-40B4-BE49-F238E27FC236}">
                <a16:creationId xmlns:a16="http://schemas.microsoft.com/office/drawing/2014/main" xmlns="" id="{08F74853-29F0-5A4A-808E-9AFBB71E6FE8}"/>
              </a:ext>
            </a:extLst>
          </p:cNvPr>
          <p:cNvSpPr>
            <a:spLocks noChangeAspect="1"/>
          </p:cNvSpPr>
          <p:nvPr/>
        </p:nvSpPr>
        <p:spPr>
          <a:xfrm>
            <a:off x="8317487" y="2509282"/>
            <a:ext cx="1589052" cy="354634"/>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799" dirty="0"/>
              <a:t>Kubernetes</a:t>
            </a:r>
          </a:p>
        </p:txBody>
      </p:sp>
      <p:sp>
        <p:nvSpPr>
          <p:cNvPr id="54" name="Rounded Rectangle 53"/>
          <p:cNvSpPr/>
          <p:nvPr/>
        </p:nvSpPr>
        <p:spPr bwMode="gray">
          <a:xfrm>
            <a:off x="10247496" y="5436558"/>
            <a:ext cx="900494" cy="258332"/>
          </a:xfrm>
          <a:prstGeom prst="roundRect">
            <a:avLst/>
          </a:prstGeom>
          <a:solidFill>
            <a:srgbClr val="92D050"/>
          </a:solidFill>
          <a:ln w="15875">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solidFill>
                  <a:schemeClr val="bg1"/>
                </a:solidFill>
              </a:rPr>
              <a:t>ADF Apps</a:t>
            </a:r>
            <a:endParaRPr lang="en-US" sz="1100" dirty="0">
              <a:solidFill>
                <a:schemeClr val="bg1"/>
              </a:solidFill>
            </a:endParaRPr>
          </a:p>
        </p:txBody>
      </p:sp>
      <p:sp>
        <p:nvSpPr>
          <p:cNvPr id="55" name="Rounded Rectangle 54"/>
          <p:cNvSpPr/>
          <p:nvPr/>
        </p:nvSpPr>
        <p:spPr bwMode="gray">
          <a:xfrm>
            <a:off x="8809086" y="5459032"/>
            <a:ext cx="1358026" cy="213385"/>
          </a:xfrm>
          <a:prstGeom prst="roundRect">
            <a:avLst/>
          </a:prstGeom>
          <a:solidFill>
            <a:schemeClr val="accent2"/>
          </a:solidFill>
          <a:ln w="15875">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solidFill>
                  <a:schemeClr val="bg1"/>
                </a:solidFill>
              </a:rPr>
              <a:t>Domain </a:t>
            </a:r>
            <a:endParaRPr lang="en-US" sz="1400" dirty="0">
              <a:solidFill>
                <a:schemeClr val="bg1"/>
              </a:solidFill>
            </a:endParaRPr>
          </a:p>
        </p:txBody>
      </p:sp>
    </p:spTree>
    <p:extLst>
      <p:ext uri="{BB962C8B-B14F-4D97-AF65-F5344CB8AC3E}">
        <p14:creationId xmlns:p14="http://schemas.microsoft.com/office/powerpoint/2010/main" val="1586844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Working with our Customers to migrate their applications to Kubernetes</a:t>
            </a:r>
            <a:endParaRPr lang="en-US" sz="2800" dirty="0"/>
          </a:p>
        </p:txBody>
      </p:sp>
      <p:sp>
        <p:nvSpPr>
          <p:cNvPr id="6" name="Content Placeholder 5"/>
          <p:cNvSpPr>
            <a:spLocks noGrp="1"/>
          </p:cNvSpPr>
          <p:nvPr>
            <p:ph idx="1"/>
          </p:nvPr>
        </p:nvSpPr>
        <p:spPr/>
        <p:txBody>
          <a:bodyPr>
            <a:normAutofit fontScale="92500" lnSpcReduction="10000"/>
          </a:bodyPr>
          <a:lstStyle/>
          <a:p>
            <a:pPr marL="457200" indent="-457200">
              <a:buFont typeface="Arial" charset="0"/>
              <a:buChar char="•"/>
            </a:pPr>
            <a:r>
              <a:rPr lang="en-US" b="1" dirty="0" smtClean="0"/>
              <a:t>Workshops</a:t>
            </a:r>
            <a:r>
              <a:rPr lang="en-US" dirty="0" smtClean="0"/>
              <a:t> </a:t>
            </a:r>
            <a:r>
              <a:rPr lang="mr-IN" dirty="0" smtClean="0"/>
              <a:t>–</a:t>
            </a:r>
            <a:r>
              <a:rPr lang="en-US" dirty="0" smtClean="0"/>
              <a:t> The PM team offers 1 or 2 day workshops to give you hands on experience with WebLogic on Kubernetes and our open source tools.  Contact </a:t>
            </a:r>
            <a:r>
              <a:rPr lang="en-US" dirty="0" err="1" smtClean="0"/>
              <a:t>Maciej</a:t>
            </a:r>
            <a:r>
              <a:rPr lang="en-US" dirty="0" smtClean="0"/>
              <a:t> </a:t>
            </a:r>
            <a:r>
              <a:rPr lang="en-US" dirty="0" err="1" smtClean="0"/>
              <a:t>Gruszka</a:t>
            </a:r>
            <a:r>
              <a:rPr lang="en-US" dirty="0"/>
              <a:t> (</a:t>
            </a:r>
            <a:r>
              <a:rPr lang="en-US" dirty="0" err="1" smtClean="0">
                <a:hlinkClick r:id="rId2"/>
              </a:rPr>
              <a:t>maciej.gruszka@oracle.com</a:t>
            </a:r>
            <a:r>
              <a:rPr lang="en-US" dirty="0" smtClean="0"/>
              <a:t>) or Monica Riccelli (</a:t>
            </a:r>
            <a:r>
              <a:rPr lang="en-US" dirty="0" smtClean="0">
                <a:hlinkClick r:id="rId3"/>
              </a:rPr>
              <a:t>monica.riccelli@oracle.com)</a:t>
            </a:r>
            <a:r>
              <a:rPr lang="en-US" dirty="0" smtClean="0"/>
              <a:t> to schedule one.</a:t>
            </a:r>
          </a:p>
          <a:p>
            <a:pPr marL="457200" indent="-457200">
              <a:buFont typeface="Arial" charset="0"/>
              <a:buChar char="•"/>
            </a:pPr>
            <a:r>
              <a:rPr lang="en-US" b="1" dirty="0" smtClean="0"/>
              <a:t>Public Slack Channel </a:t>
            </a:r>
            <a:r>
              <a:rPr lang="mr-IN" dirty="0" smtClean="0"/>
              <a:t>–</a:t>
            </a:r>
            <a:r>
              <a:rPr lang="en-US" dirty="0" smtClean="0"/>
              <a:t> You will have direct access to our Architects and Engineers to ask questions, provide requirements, or get help.  Register </a:t>
            </a:r>
            <a:r>
              <a:rPr lang="en-US" dirty="0"/>
              <a:t>at </a:t>
            </a:r>
            <a:r>
              <a:rPr lang="en-US" dirty="0">
                <a:hlinkClick r:id="rId4"/>
              </a:rPr>
              <a:t>https://weblogic-slack-inviter.herokuapp.com</a:t>
            </a:r>
            <a:r>
              <a:rPr lang="en-US" dirty="0" smtClean="0">
                <a:hlinkClick r:id="rId4"/>
              </a:rPr>
              <a:t>/</a:t>
            </a:r>
            <a:r>
              <a:rPr lang="en-US" dirty="0" smtClean="0"/>
              <a:t>.</a:t>
            </a:r>
          </a:p>
          <a:p>
            <a:pPr marL="457200" indent="-457200">
              <a:buFont typeface="Arial" charset="0"/>
              <a:buChar char="•"/>
            </a:pPr>
            <a:r>
              <a:rPr lang="en-US" b="1" dirty="0" smtClean="0"/>
              <a:t>POC</a:t>
            </a:r>
            <a:r>
              <a:rPr lang="en-US" dirty="0" smtClean="0"/>
              <a:t> </a:t>
            </a:r>
            <a:r>
              <a:rPr lang="mr-IN" dirty="0" smtClean="0"/>
              <a:t>–</a:t>
            </a:r>
            <a:r>
              <a:rPr lang="en-US" dirty="0" smtClean="0"/>
              <a:t> You will have a dedicated engineer to help you through the POC.  We will schedule equal cadence weekly meetings to discuss status, and work through problems. Contact </a:t>
            </a:r>
            <a:r>
              <a:rPr lang="en-US" dirty="0"/>
              <a:t>Monica Riccelli (</a:t>
            </a:r>
            <a:r>
              <a:rPr lang="en-US" dirty="0">
                <a:hlinkClick r:id="rId3"/>
              </a:rPr>
              <a:t>monica.riccelli@oracle.com</a:t>
            </a:r>
            <a:r>
              <a:rPr lang="en-US" dirty="0" smtClean="0">
                <a:hlinkClick r:id="rId3"/>
              </a:rPr>
              <a:t>)</a:t>
            </a:r>
            <a:r>
              <a:rPr lang="en-US" dirty="0"/>
              <a:t>.</a:t>
            </a:r>
            <a:endParaRPr lang="en-US" dirty="0" smtClean="0"/>
          </a:p>
          <a:p>
            <a:pPr marL="457200" indent="-457200">
              <a:buFont typeface="Arial" charset="0"/>
              <a:buChar char="•"/>
            </a:pPr>
            <a:endParaRPr lang="en-US" dirty="0"/>
          </a:p>
        </p:txBody>
      </p:sp>
    </p:spTree>
    <p:extLst>
      <p:ext uri="{BB962C8B-B14F-4D97-AF65-F5344CB8AC3E}">
        <p14:creationId xmlns:p14="http://schemas.microsoft.com/office/powerpoint/2010/main" val="14229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645F9C7-D64B-F945-BAA9-35BB9E11AD38}"/>
              </a:ext>
            </a:extLst>
          </p:cNvPr>
          <p:cNvSpPr>
            <a:spLocks noGrp="1"/>
          </p:cNvSpPr>
          <p:nvPr>
            <p:ph type="ftr" sz="quarter" idx="3"/>
          </p:nvPr>
        </p:nvSpPr>
        <p:spPr>
          <a:xfrm>
            <a:off x="1050573" y="6514987"/>
            <a:ext cx="7703621" cy="365125"/>
          </a:xfrm>
        </p:spPr>
        <p:txBody>
          <a:bodyPr/>
          <a:lstStyle/>
          <a:p>
            <a:r>
              <a:rPr lang="en-US" sz="700" dirty="0"/>
              <a:t>Copyright © 2019 Oracle and/or its affiliates.</a:t>
            </a:r>
          </a:p>
        </p:txBody>
      </p:sp>
    </p:spTree>
    <p:extLst>
      <p:ext uri="{BB962C8B-B14F-4D97-AF65-F5344CB8AC3E}">
        <p14:creationId xmlns:p14="http://schemas.microsoft.com/office/powerpoint/2010/main" val="17657090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5BF6C285-9602-9744-B317-406F7AE1F793}"/>
              </a:ext>
            </a:extLst>
          </p:cNvPr>
          <p:cNvSpPr>
            <a:spLocks noGrp="1"/>
          </p:cNvSpPr>
          <p:nvPr>
            <p:ph type="title"/>
          </p:nvPr>
        </p:nvSpPr>
        <p:spPr/>
        <p:txBody>
          <a:bodyPr/>
          <a:lstStyle/>
          <a:p>
            <a:r>
              <a:rPr lang="en-US" dirty="0"/>
              <a:t>Thank You</a:t>
            </a:r>
          </a:p>
        </p:txBody>
      </p:sp>
      <p:sp>
        <p:nvSpPr>
          <p:cNvPr id="10" name="Text Placeholder 9">
            <a:extLst>
              <a:ext uri="{FF2B5EF4-FFF2-40B4-BE49-F238E27FC236}">
                <a16:creationId xmlns:a16="http://schemas.microsoft.com/office/drawing/2014/main" xmlns="" id="{1C2FE0F4-D10E-B047-A156-EF50426AF103}"/>
              </a:ext>
            </a:extLst>
          </p:cNvPr>
          <p:cNvSpPr>
            <a:spLocks noGrp="1"/>
          </p:cNvSpPr>
          <p:nvPr>
            <p:ph type="body" idx="1"/>
          </p:nvPr>
        </p:nvSpPr>
        <p:spPr>
          <a:xfrm>
            <a:off x="1375522" y="3725280"/>
            <a:ext cx="5420939" cy="2336749"/>
          </a:xfrm>
        </p:spPr>
        <p:txBody>
          <a:bodyPr/>
          <a:lstStyle/>
          <a:p>
            <a:r>
              <a:rPr lang="en-US" b="1" dirty="0" smtClean="0">
                <a:latin typeface="Oracle Sans" panose="020B0503020204020204" pitchFamily="34" charset="0"/>
                <a:cs typeface="Oracle Sans" panose="020B0503020204020204" pitchFamily="34" charset="0"/>
              </a:rPr>
              <a:t>Monica Riccelli </a:t>
            </a:r>
            <a:r>
              <a:rPr lang="mr-IN" b="1" dirty="0" smtClean="0">
                <a:latin typeface="Oracle Sans" panose="020B0503020204020204" pitchFamily="34" charset="0"/>
                <a:cs typeface="Oracle Sans" panose="020B0503020204020204" pitchFamily="34" charset="0"/>
              </a:rPr>
              <a:t>–</a:t>
            </a:r>
            <a:r>
              <a:rPr lang="en-US" b="1" dirty="0" smtClean="0">
                <a:latin typeface="Oracle Sans" panose="020B0503020204020204" pitchFamily="34" charset="0"/>
                <a:cs typeface="Oracle Sans" panose="020B0503020204020204" pitchFamily="34" charset="0"/>
              </a:rPr>
              <a:t> </a:t>
            </a:r>
            <a:r>
              <a:rPr lang="en-US" smtClean="0">
                <a:latin typeface="Oracle Sans Light" charset="0"/>
                <a:ea typeface="Oracle Sans Light" charset="0"/>
                <a:cs typeface="Oracle Sans Light" charset="0"/>
              </a:rPr>
              <a:t>Product Manager</a:t>
            </a:r>
          </a:p>
          <a:p>
            <a:r>
              <a:rPr lang="en-US" b="1" smtClean="0">
                <a:latin typeface="Oracle Sans" charset="0"/>
                <a:ea typeface="Oracle Sans" charset="0"/>
                <a:cs typeface="Oracle Sans" charset="0"/>
              </a:rPr>
              <a:t>Ryan </a:t>
            </a:r>
            <a:r>
              <a:rPr lang="en-US" b="1" dirty="0">
                <a:latin typeface="Oracle Sans" charset="0"/>
                <a:ea typeface="Oracle Sans" charset="0"/>
                <a:cs typeface="Oracle Sans" charset="0"/>
              </a:rPr>
              <a:t>Eberhard</a:t>
            </a:r>
            <a:r>
              <a:rPr lang="mr-IN" b="1" dirty="0">
                <a:latin typeface="Oracle Sans" charset="0"/>
                <a:ea typeface="Oracle Sans" charset="0"/>
                <a:cs typeface="Oracle Sans" charset="0"/>
              </a:rPr>
              <a:t>–</a:t>
            </a:r>
            <a:r>
              <a:rPr lang="en-US" b="1" dirty="0">
                <a:latin typeface="Oracle Sans" charset="0"/>
                <a:ea typeface="Oracle Sans" charset="0"/>
                <a:cs typeface="Oracle Sans" charset="0"/>
              </a:rPr>
              <a:t> </a:t>
            </a:r>
            <a:r>
              <a:rPr lang="en-US" dirty="0">
                <a:latin typeface="Oracle Sans Light" charset="0"/>
                <a:ea typeface="Oracle Sans Light" charset="0"/>
                <a:cs typeface="Oracle Sans Light" charset="0"/>
              </a:rPr>
              <a:t>Architect</a:t>
            </a:r>
          </a:p>
        </p:txBody>
      </p:sp>
    </p:spTree>
    <p:extLst>
      <p:ext uri="{BB962C8B-B14F-4D97-AF65-F5344CB8AC3E}">
        <p14:creationId xmlns:p14="http://schemas.microsoft.com/office/powerpoint/2010/main" val="1713457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5"/>
          <p:cNvSpPr txBox="1">
            <a:spLocks noGrp="1"/>
          </p:cNvSpPr>
          <p:nvPr>
            <p:ph type="title"/>
          </p:nvPr>
        </p:nvSpPr>
        <p:spPr>
          <a:prstGeom prst="rect">
            <a:avLst/>
          </a:prstGeom>
        </p:spPr>
        <p:txBody>
          <a:bodyPr>
            <a:normAutofit/>
          </a:bodyPr>
          <a:lstStyle/>
          <a:p>
            <a:r>
              <a:rPr lang="en-US" sz="2800" dirty="0" smtClean="0"/>
              <a:t>Why build the WebLogic </a:t>
            </a:r>
            <a:r>
              <a:rPr lang="en-US" sz="2800" dirty="0"/>
              <a:t>Kubernetes </a:t>
            </a:r>
            <a:r>
              <a:rPr lang="en-US" sz="2800" dirty="0" smtClean="0"/>
              <a:t>Operator?</a:t>
            </a:r>
            <a:r>
              <a:rPr lang="en-US" sz="2800" dirty="0"/>
              <a:t/>
            </a:r>
            <a:br>
              <a:rPr lang="en-US" sz="2800" dirty="0"/>
            </a:br>
            <a:endParaRPr sz="2800" dirty="0"/>
          </a:p>
        </p:txBody>
      </p:sp>
      <p:sp>
        <p:nvSpPr>
          <p:cNvPr id="173" name="Content Placeholder 6"/>
          <p:cNvSpPr txBox="1">
            <a:spLocks noGrp="1"/>
          </p:cNvSpPr>
          <p:nvPr>
            <p:ph type="body" idx="1"/>
          </p:nvPr>
        </p:nvSpPr>
        <p:spPr>
          <a:xfrm>
            <a:off x="546636" y="1851440"/>
            <a:ext cx="5957352" cy="4704808"/>
          </a:xfrm>
          <a:prstGeom prst="rect">
            <a:avLst/>
          </a:prstGeom>
        </p:spPr>
        <p:txBody>
          <a:bodyPr>
            <a:normAutofit/>
          </a:bodyPr>
          <a:lstStyle/>
          <a:p>
            <a:pPr marL="457200" indent="-457200">
              <a:buFont typeface="Arial" charset="0"/>
              <a:buChar char="•"/>
            </a:pPr>
            <a:r>
              <a:rPr lang="en-US" dirty="0" smtClean="0"/>
              <a:t>Contains </a:t>
            </a:r>
            <a:r>
              <a:rPr lang="en-US" dirty="0"/>
              <a:t>built-in knowledge about how to </a:t>
            </a:r>
            <a:r>
              <a:rPr lang="en-US" dirty="0" smtClean="0"/>
              <a:t>perform </a:t>
            </a:r>
            <a:r>
              <a:rPr lang="en-US" dirty="0"/>
              <a:t>lifecycle operations on a </a:t>
            </a:r>
            <a:r>
              <a:rPr lang="en-US" dirty="0" smtClean="0"/>
              <a:t>domain</a:t>
            </a:r>
          </a:p>
          <a:p>
            <a:pPr marL="457200" indent="-457200">
              <a:buFont typeface="Arial" charset="0"/>
              <a:buChar char="•"/>
            </a:pPr>
            <a:endParaRPr lang="en-US" dirty="0" smtClean="0"/>
          </a:p>
          <a:p>
            <a:pPr marL="457200" indent="-457200">
              <a:buFont typeface="Arial" charset="0"/>
              <a:buChar char="•"/>
            </a:pPr>
            <a:r>
              <a:rPr lang="en-US" dirty="0" smtClean="0"/>
              <a:t>Uses Kubernetes APIs</a:t>
            </a:r>
            <a:r>
              <a:rPr lang="en-US" dirty="0"/>
              <a:t> </a:t>
            </a:r>
            <a:r>
              <a:rPr lang="en-US" dirty="0" smtClean="0"/>
              <a:t>to automate lifecycle operations.</a:t>
            </a:r>
          </a:p>
          <a:p>
            <a:endParaRPr lang="en-US" dirty="0"/>
          </a:p>
        </p:txBody>
      </p:sp>
      <p:pic>
        <p:nvPicPr>
          <p:cNvPr id="5" name="Picture 4"/>
          <p:cNvPicPr>
            <a:picLocks noChangeAspect="1"/>
          </p:cNvPicPr>
          <p:nvPr/>
        </p:nvPicPr>
        <p:blipFill>
          <a:blip r:embed="rId3"/>
          <a:stretch>
            <a:fillRect/>
          </a:stretch>
        </p:blipFill>
        <p:spPr>
          <a:xfrm>
            <a:off x="6422908" y="3316735"/>
            <a:ext cx="5323077" cy="1382266"/>
          </a:xfrm>
          <a:prstGeom prst="rect">
            <a:avLst/>
          </a:prstGeom>
        </p:spPr>
      </p:pic>
      <p:sp>
        <p:nvSpPr>
          <p:cNvPr id="7" name="Rectangle 6"/>
          <p:cNvSpPr>
            <a:spLocks noChangeAspect="1"/>
          </p:cNvSpPr>
          <p:nvPr/>
        </p:nvSpPr>
        <p:spPr>
          <a:xfrm>
            <a:off x="6888016" y="3633453"/>
            <a:ext cx="657703" cy="705865"/>
          </a:xfrm>
          <a:prstGeom prst="rect">
            <a:avLst/>
          </a:prstGeom>
          <a:solidFill>
            <a:srgbClr val="759C6C"/>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a:solidFill>
                  <a:srgbClr val="0070C0"/>
                </a:solidFill>
              </a:rPr>
              <a:t>POD 1</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04691" y="3674304"/>
            <a:ext cx="432605" cy="464283"/>
          </a:xfrm>
          <a:prstGeom prst="rect">
            <a:avLst/>
          </a:prstGeom>
        </p:spPr>
      </p:pic>
      <p:sp>
        <p:nvSpPr>
          <p:cNvPr id="9" name="Rectangle 8"/>
          <p:cNvSpPr>
            <a:spLocks noChangeAspect="1"/>
          </p:cNvSpPr>
          <p:nvPr/>
        </p:nvSpPr>
        <p:spPr>
          <a:xfrm>
            <a:off x="7759042" y="3633453"/>
            <a:ext cx="657703" cy="705865"/>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2</a:t>
            </a:r>
          </a:p>
        </p:txBody>
      </p:sp>
      <p:sp>
        <p:nvSpPr>
          <p:cNvPr id="10" name="TextBox 9"/>
          <p:cNvSpPr txBox="1"/>
          <p:nvPr/>
        </p:nvSpPr>
        <p:spPr>
          <a:xfrm>
            <a:off x="7116170" y="3844800"/>
            <a:ext cx="228687" cy="136416"/>
          </a:xfrm>
          <a:prstGeom prst="rect">
            <a:avLst/>
          </a:prstGeom>
          <a:noFill/>
        </p:spPr>
        <p:txBody>
          <a:bodyPr wrap="square" lIns="0" tIns="0" rIns="0" bIns="0" rtlCol="0">
            <a:noAutofit/>
          </a:bodyPr>
          <a:lstStyle/>
          <a:p>
            <a:pPr>
              <a:lnSpc>
                <a:spcPct val="90000"/>
              </a:lnSpc>
            </a:pPr>
            <a:r>
              <a:rPr lang="en-US" sz="1400" dirty="0">
                <a:solidFill>
                  <a:schemeClr val="bg1"/>
                </a:solidFill>
              </a:rPr>
              <a:t>AS</a:t>
            </a: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03478" y="3680994"/>
            <a:ext cx="432605" cy="464283"/>
          </a:xfrm>
          <a:prstGeom prst="rect">
            <a:avLst/>
          </a:prstGeom>
        </p:spPr>
      </p:pic>
      <p:sp>
        <p:nvSpPr>
          <p:cNvPr id="12" name="TextBox 11"/>
          <p:cNvSpPr txBox="1"/>
          <p:nvPr/>
        </p:nvSpPr>
        <p:spPr>
          <a:xfrm>
            <a:off x="7989382" y="3900707"/>
            <a:ext cx="315821" cy="55047"/>
          </a:xfrm>
          <a:prstGeom prst="rect">
            <a:avLst/>
          </a:prstGeom>
          <a:noFill/>
        </p:spPr>
        <p:txBody>
          <a:bodyPr wrap="square" lIns="0" tIns="0" rIns="0" bIns="0" rtlCol="0">
            <a:noAutofit/>
          </a:bodyPr>
          <a:lstStyle/>
          <a:p>
            <a:pPr>
              <a:lnSpc>
                <a:spcPct val="90000"/>
              </a:lnSpc>
            </a:pPr>
            <a:r>
              <a:rPr lang="en-US" sz="1400">
                <a:solidFill>
                  <a:schemeClr val="bg1"/>
                </a:solidFill>
              </a:rPr>
              <a:t>MS</a:t>
            </a:r>
          </a:p>
        </p:txBody>
      </p:sp>
      <p:sp>
        <p:nvSpPr>
          <p:cNvPr id="13" name="Rectangle 12"/>
          <p:cNvSpPr>
            <a:spLocks noChangeAspect="1"/>
          </p:cNvSpPr>
          <p:nvPr/>
        </p:nvSpPr>
        <p:spPr>
          <a:xfrm>
            <a:off x="8460554" y="3633453"/>
            <a:ext cx="657703" cy="705865"/>
          </a:xfrm>
          <a:prstGeom prst="rect">
            <a:avLst/>
          </a:prstGeom>
          <a:solidFill>
            <a:srgbClr val="759C6C"/>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a:solidFill>
                  <a:srgbClr val="0070C0"/>
                </a:solidFill>
              </a:rPr>
              <a:t>POD 3</a:t>
            </a:r>
          </a:p>
        </p:txBody>
      </p:sp>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90307" y="3696377"/>
            <a:ext cx="432605" cy="464283"/>
          </a:xfrm>
          <a:prstGeom prst="rect">
            <a:avLst/>
          </a:prstGeom>
        </p:spPr>
      </p:pic>
      <p:sp>
        <p:nvSpPr>
          <p:cNvPr id="15" name="TextBox 14"/>
          <p:cNvSpPr txBox="1"/>
          <p:nvPr/>
        </p:nvSpPr>
        <p:spPr>
          <a:xfrm>
            <a:off x="8666151" y="3842058"/>
            <a:ext cx="238758" cy="113696"/>
          </a:xfrm>
          <a:prstGeom prst="rect">
            <a:avLst/>
          </a:prstGeom>
          <a:noFill/>
        </p:spPr>
        <p:txBody>
          <a:bodyPr wrap="square" lIns="0" tIns="0" rIns="0" bIns="0" rtlCol="0">
            <a:noAutofit/>
          </a:bodyPr>
          <a:lstStyle/>
          <a:p>
            <a:pPr>
              <a:lnSpc>
                <a:spcPct val="90000"/>
              </a:lnSpc>
            </a:pPr>
            <a:r>
              <a:rPr lang="en-US" sz="1400">
                <a:solidFill>
                  <a:schemeClr val="bg1"/>
                </a:solidFill>
              </a:rPr>
              <a:t>MS</a:t>
            </a:r>
          </a:p>
        </p:txBody>
      </p:sp>
      <p:sp>
        <p:nvSpPr>
          <p:cNvPr id="16" name="Rectangle 15"/>
          <p:cNvSpPr>
            <a:spLocks noChangeAspect="1"/>
          </p:cNvSpPr>
          <p:nvPr/>
        </p:nvSpPr>
        <p:spPr>
          <a:xfrm>
            <a:off x="9167705" y="3633453"/>
            <a:ext cx="657703" cy="705865"/>
          </a:xfrm>
          <a:prstGeom prst="rect">
            <a:avLst/>
          </a:prstGeom>
          <a:solidFill>
            <a:schemeClr val="accent4">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a:solidFill>
                  <a:srgbClr val="0070C0"/>
                </a:solidFill>
              </a:rPr>
              <a:t>POD 4</a:t>
            </a:r>
          </a:p>
        </p:txBody>
      </p:sp>
      <p:sp>
        <p:nvSpPr>
          <p:cNvPr id="17" name="Rectangle 16"/>
          <p:cNvSpPr>
            <a:spLocks noChangeAspect="1"/>
          </p:cNvSpPr>
          <p:nvPr/>
        </p:nvSpPr>
        <p:spPr>
          <a:xfrm>
            <a:off x="9882608" y="3633452"/>
            <a:ext cx="647280" cy="707288"/>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a:solidFill>
                  <a:srgbClr val="0070C0"/>
                </a:solidFill>
              </a:rPr>
              <a:t>POD 5</a:t>
            </a:r>
          </a:p>
        </p:txBody>
      </p:sp>
      <p:sp>
        <p:nvSpPr>
          <p:cNvPr id="18" name="Rectangle 17"/>
          <p:cNvSpPr>
            <a:spLocks noChangeAspect="1"/>
          </p:cNvSpPr>
          <p:nvPr/>
        </p:nvSpPr>
        <p:spPr>
          <a:xfrm>
            <a:off x="10585399" y="3635642"/>
            <a:ext cx="659740" cy="703658"/>
          </a:xfrm>
          <a:prstGeom prst="rect">
            <a:avLst/>
          </a:prstGeom>
          <a:solidFill>
            <a:schemeClr val="accent3"/>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a:solidFill>
                  <a:srgbClr val="0070C0"/>
                </a:solidFill>
              </a:rPr>
              <a:t>POD 6</a:t>
            </a:r>
          </a:p>
        </p:txBody>
      </p:sp>
      <p:grpSp>
        <p:nvGrpSpPr>
          <p:cNvPr id="19" name="Group 18"/>
          <p:cNvGrpSpPr/>
          <p:nvPr/>
        </p:nvGrpSpPr>
        <p:grpSpPr>
          <a:xfrm>
            <a:off x="9320167" y="3696377"/>
            <a:ext cx="324655" cy="388750"/>
            <a:chOff x="6543241" y="3516723"/>
            <a:chExt cx="499469" cy="598077"/>
          </a:xfrm>
        </p:grpSpPr>
        <p:sp>
          <p:nvSpPr>
            <p:cNvPr id="20" name="Cube 19"/>
            <p:cNvSpPr/>
            <p:nvPr/>
          </p:nvSpPr>
          <p:spPr>
            <a:xfrm>
              <a:off x="6543241" y="3516723"/>
              <a:ext cx="499469" cy="598077"/>
            </a:xfrm>
            <a:prstGeom prst="cube">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sp>
          <p:nvSpPr>
            <p:cNvPr id="21" name="TextBox 20"/>
            <p:cNvSpPr txBox="1"/>
            <p:nvPr/>
          </p:nvSpPr>
          <p:spPr>
            <a:xfrm>
              <a:off x="6580786" y="3779268"/>
              <a:ext cx="448204" cy="183131"/>
            </a:xfrm>
            <a:prstGeom prst="rect">
              <a:avLst/>
            </a:prstGeom>
            <a:noFill/>
          </p:spPr>
          <p:txBody>
            <a:bodyPr wrap="square" lIns="0" tIns="0" rIns="0" bIns="0" rtlCol="0">
              <a:noAutofit/>
            </a:bodyPr>
            <a:lstStyle/>
            <a:p>
              <a:pPr>
                <a:lnSpc>
                  <a:spcPct val="90000"/>
                </a:lnSpc>
              </a:pPr>
              <a:r>
                <a:rPr lang="en-US" sz="1400">
                  <a:solidFill>
                    <a:schemeClr val="bg1"/>
                  </a:solidFill>
                </a:rPr>
                <a:t>MS</a:t>
              </a:r>
            </a:p>
          </p:txBody>
        </p:sp>
      </p:grpSp>
      <p:grpSp>
        <p:nvGrpSpPr>
          <p:cNvPr id="22" name="Group 21"/>
          <p:cNvGrpSpPr/>
          <p:nvPr/>
        </p:nvGrpSpPr>
        <p:grpSpPr>
          <a:xfrm>
            <a:off x="10720943" y="3729073"/>
            <a:ext cx="324656" cy="388750"/>
            <a:chOff x="6495556" y="3469552"/>
            <a:chExt cx="499469" cy="598077"/>
          </a:xfrm>
        </p:grpSpPr>
        <p:sp>
          <p:nvSpPr>
            <p:cNvPr id="23" name="Cube 22"/>
            <p:cNvSpPr/>
            <p:nvPr/>
          </p:nvSpPr>
          <p:spPr>
            <a:xfrm>
              <a:off x="6495556" y="3469552"/>
              <a:ext cx="499469" cy="598077"/>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sp>
          <p:nvSpPr>
            <p:cNvPr id="24" name="TextBox 23"/>
            <p:cNvSpPr txBox="1"/>
            <p:nvPr/>
          </p:nvSpPr>
          <p:spPr>
            <a:xfrm>
              <a:off x="6495556" y="3650469"/>
              <a:ext cx="445816" cy="20987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grpSp>
        <p:nvGrpSpPr>
          <p:cNvPr id="25" name="Group 24"/>
          <p:cNvGrpSpPr/>
          <p:nvPr/>
        </p:nvGrpSpPr>
        <p:grpSpPr>
          <a:xfrm>
            <a:off x="10046117" y="3722342"/>
            <a:ext cx="324655" cy="388750"/>
            <a:chOff x="6545726" y="3459197"/>
            <a:chExt cx="499469" cy="598077"/>
          </a:xfrm>
        </p:grpSpPr>
        <p:sp>
          <p:nvSpPr>
            <p:cNvPr id="26" name="Cube 25"/>
            <p:cNvSpPr/>
            <p:nvPr/>
          </p:nvSpPr>
          <p:spPr>
            <a:xfrm>
              <a:off x="6545726" y="3459197"/>
              <a:ext cx="499469" cy="598077"/>
            </a:xfrm>
            <a:prstGeom prst="cube">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sp>
          <p:nvSpPr>
            <p:cNvPr id="27" name="TextBox 26"/>
            <p:cNvSpPr txBox="1"/>
            <p:nvPr/>
          </p:nvSpPr>
          <p:spPr>
            <a:xfrm>
              <a:off x="6577941" y="3647593"/>
              <a:ext cx="446235" cy="209871"/>
            </a:xfrm>
            <a:prstGeom prst="rect">
              <a:avLst/>
            </a:prstGeom>
            <a:noFill/>
          </p:spPr>
          <p:txBody>
            <a:bodyPr wrap="square" lIns="0" tIns="0" rIns="0" bIns="0" rtlCol="0">
              <a:noAutofit/>
            </a:bodyPr>
            <a:lstStyle/>
            <a:p>
              <a:pPr>
                <a:lnSpc>
                  <a:spcPct val="90000"/>
                </a:lnSpc>
              </a:pPr>
              <a:r>
                <a:rPr lang="en-US" sz="1400" dirty="0">
                  <a:solidFill>
                    <a:schemeClr val="bg1"/>
                  </a:solidFill>
                </a:rPr>
                <a:t>MS</a:t>
              </a:r>
            </a:p>
          </p:txBody>
        </p:sp>
      </p:grpSp>
      <p:sp>
        <p:nvSpPr>
          <p:cNvPr id="28" name="Rectangle 27"/>
          <p:cNvSpPr/>
          <p:nvPr/>
        </p:nvSpPr>
        <p:spPr>
          <a:xfrm>
            <a:off x="7663609" y="3441700"/>
            <a:ext cx="3665902" cy="976160"/>
          </a:xfrm>
          <a:prstGeom prst="rect">
            <a:avLst/>
          </a:prstGeom>
          <a:no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sp>
        <p:nvSpPr>
          <p:cNvPr id="29" name="TextBox 28"/>
          <p:cNvSpPr txBox="1"/>
          <p:nvPr/>
        </p:nvSpPr>
        <p:spPr>
          <a:xfrm>
            <a:off x="7759041" y="3440008"/>
            <a:ext cx="918644" cy="109382"/>
          </a:xfrm>
          <a:prstGeom prst="rect">
            <a:avLst/>
          </a:prstGeom>
          <a:noFill/>
        </p:spPr>
        <p:txBody>
          <a:bodyPr wrap="square" lIns="0" tIns="0" rIns="0" bIns="0" rtlCol="0">
            <a:noAutofit/>
          </a:bodyPr>
          <a:lstStyle/>
          <a:p>
            <a:pPr>
              <a:lnSpc>
                <a:spcPct val="90000"/>
              </a:lnSpc>
            </a:pPr>
            <a:r>
              <a:rPr lang="en-US" sz="1400"/>
              <a:t>WLS Cluster</a:t>
            </a:r>
          </a:p>
        </p:txBody>
      </p:sp>
      <p:sp>
        <p:nvSpPr>
          <p:cNvPr id="30" name="TextBox 29"/>
          <p:cNvSpPr txBox="1"/>
          <p:nvPr/>
        </p:nvSpPr>
        <p:spPr>
          <a:xfrm>
            <a:off x="8269289" y="4431640"/>
            <a:ext cx="1736489" cy="191160"/>
          </a:xfrm>
          <a:prstGeom prst="rect">
            <a:avLst/>
          </a:prstGeom>
          <a:noFill/>
        </p:spPr>
        <p:txBody>
          <a:bodyPr wrap="square" lIns="0" tIns="0" rIns="0" bIns="0" rtlCol="0">
            <a:noAutofit/>
          </a:bodyPr>
          <a:lstStyle/>
          <a:p>
            <a:pPr algn="ctr">
              <a:lnSpc>
                <a:spcPct val="90000"/>
              </a:lnSpc>
            </a:pPr>
            <a:r>
              <a:rPr lang="en-US" sz="1400" err="1"/>
              <a:t>Kubernetes</a:t>
            </a:r>
            <a:r>
              <a:rPr lang="en-US" sz="1400"/>
              <a:t> Cluster</a:t>
            </a:r>
          </a:p>
        </p:txBody>
      </p:sp>
      <p:sp>
        <p:nvSpPr>
          <p:cNvPr id="31" name="TextBox 30"/>
          <p:cNvSpPr txBox="1"/>
          <p:nvPr/>
        </p:nvSpPr>
        <p:spPr>
          <a:xfrm>
            <a:off x="9504569" y="2746431"/>
            <a:ext cx="1364708" cy="225868"/>
          </a:xfrm>
          <a:prstGeom prst="rect">
            <a:avLst/>
          </a:prstGeom>
          <a:noFill/>
        </p:spPr>
        <p:txBody>
          <a:bodyPr wrap="square" lIns="0" tIns="0" rIns="0" bIns="0" rtlCol="0">
            <a:noAutofit/>
          </a:bodyPr>
          <a:lstStyle/>
          <a:p>
            <a:pPr algn="ctr">
              <a:lnSpc>
                <a:spcPct val="90000"/>
              </a:lnSpc>
            </a:pPr>
            <a:r>
              <a:rPr lang="en-US" sz="1400"/>
              <a:t>Manage </a:t>
            </a:r>
          </a:p>
          <a:p>
            <a:pPr algn="ctr">
              <a:lnSpc>
                <a:spcPct val="90000"/>
              </a:lnSpc>
            </a:pPr>
            <a:r>
              <a:rPr lang="en-US" sz="1400"/>
              <a:t>Pods</a:t>
            </a:r>
          </a:p>
        </p:txBody>
      </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61336" y="1588909"/>
            <a:ext cx="967417" cy="853335"/>
          </a:xfrm>
          <a:prstGeom prst="rect">
            <a:avLst/>
          </a:prstGeom>
        </p:spPr>
      </p:pic>
      <p:sp>
        <p:nvSpPr>
          <p:cNvPr id="33" name="Rectangle 32"/>
          <p:cNvSpPr>
            <a:spLocks noChangeAspect="1"/>
          </p:cNvSpPr>
          <p:nvPr/>
        </p:nvSpPr>
        <p:spPr>
          <a:xfrm>
            <a:off x="10166691" y="2138336"/>
            <a:ext cx="1433135" cy="346709"/>
          </a:xfrm>
          <a:prstGeom prst="rect">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p>
        </p:txBody>
      </p:sp>
      <p:pic>
        <p:nvPicPr>
          <p:cNvPr id="34" name="Picture 3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194536" y="2202171"/>
            <a:ext cx="249117" cy="204428"/>
          </a:xfrm>
          <a:prstGeom prst="rect">
            <a:avLst/>
          </a:prstGeom>
        </p:spPr>
      </p:pic>
      <p:sp>
        <p:nvSpPr>
          <p:cNvPr id="35" name="TextBox 34"/>
          <p:cNvSpPr txBox="1"/>
          <p:nvPr/>
        </p:nvSpPr>
        <p:spPr>
          <a:xfrm>
            <a:off x="10606537" y="2230162"/>
            <a:ext cx="939618" cy="183590"/>
          </a:xfrm>
          <a:prstGeom prst="rect">
            <a:avLst/>
          </a:prstGeom>
          <a:noFill/>
        </p:spPr>
        <p:txBody>
          <a:bodyPr wrap="square" lIns="0" tIns="0" rIns="0" bIns="0" rtlCol="0">
            <a:noAutofit/>
          </a:bodyPr>
          <a:lstStyle/>
          <a:p>
            <a:pPr>
              <a:lnSpc>
                <a:spcPct val="90000"/>
              </a:lnSpc>
            </a:pPr>
            <a:r>
              <a:rPr lang="en-US" sz="1400">
                <a:solidFill>
                  <a:schemeClr val="bg1"/>
                </a:solidFill>
              </a:rPr>
              <a:t>Kubernetes</a:t>
            </a:r>
          </a:p>
        </p:txBody>
      </p:sp>
      <p:cxnSp>
        <p:nvCxnSpPr>
          <p:cNvPr id="36" name="Straight Arrow Connector 35"/>
          <p:cNvCxnSpPr/>
          <p:nvPr/>
        </p:nvCxnSpPr>
        <p:spPr>
          <a:xfrm flipH="1">
            <a:off x="10416363" y="2522772"/>
            <a:ext cx="467418" cy="793275"/>
          </a:xfrm>
          <a:prstGeom prst="straightConnector1">
            <a:avLst/>
          </a:prstGeom>
          <a:ln w="31750" cmpd="sng">
            <a:headEnd type="none"/>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a:off x="9099062" y="2500757"/>
            <a:ext cx="1803" cy="793246"/>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sp>
        <p:nvSpPr>
          <p:cNvPr id="38" name="Oval 37"/>
          <p:cNvSpPr>
            <a:spLocks noChangeAspect="1"/>
          </p:cNvSpPr>
          <p:nvPr/>
        </p:nvSpPr>
        <p:spPr>
          <a:xfrm>
            <a:off x="8374091" y="2161313"/>
            <a:ext cx="1332376" cy="323400"/>
          </a:xfrm>
          <a:prstGeom prst="ellipse">
            <a:avLst/>
          </a:prstGeom>
          <a:solidFill>
            <a:srgbClr val="0099C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chemeClr val="bg1"/>
                </a:solidFill>
              </a:rPr>
              <a:t>Operator</a:t>
            </a:r>
          </a:p>
        </p:txBody>
      </p:sp>
      <p:cxnSp>
        <p:nvCxnSpPr>
          <p:cNvPr id="39" name="Straight Arrow Connector 38"/>
          <p:cNvCxnSpPr/>
          <p:nvPr/>
        </p:nvCxnSpPr>
        <p:spPr>
          <a:xfrm flipH="1" flipV="1">
            <a:off x="9723004" y="2325447"/>
            <a:ext cx="422928" cy="489"/>
          </a:xfrm>
          <a:prstGeom prst="straightConnector1">
            <a:avLst/>
          </a:prstGeom>
          <a:ln w="31750" cmpd="sng">
            <a:headEnd type="arrow"/>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841035" y="2741351"/>
            <a:ext cx="1364708" cy="225868"/>
          </a:xfrm>
          <a:prstGeom prst="rect">
            <a:avLst/>
          </a:prstGeom>
          <a:noFill/>
        </p:spPr>
        <p:txBody>
          <a:bodyPr wrap="square" lIns="0" tIns="0" rIns="0" bIns="0" rtlCol="0">
            <a:noAutofit/>
          </a:bodyPr>
          <a:lstStyle/>
          <a:p>
            <a:pPr algn="ctr">
              <a:lnSpc>
                <a:spcPct val="90000"/>
              </a:lnSpc>
            </a:pPr>
            <a:r>
              <a:rPr lang="en-US" sz="1400"/>
              <a:t>Orchestrate </a:t>
            </a:r>
            <a:r>
              <a:rPr lang="en-US" sz="1400" err="1"/>
              <a:t>WebLogic</a:t>
            </a:r>
            <a:endParaRPr lang="en-US" sz="1400"/>
          </a:p>
        </p:txBody>
      </p:sp>
      <p:sp>
        <p:nvSpPr>
          <p:cNvPr id="44" name="Oval 43"/>
          <p:cNvSpPr/>
          <p:nvPr/>
        </p:nvSpPr>
        <p:spPr bwMode="gray">
          <a:xfrm>
            <a:off x="7570132" y="1879601"/>
            <a:ext cx="2861485" cy="829733"/>
          </a:xfrm>
          <a:prstGeom prst="ellipse">
            <a:avLst/>
          </a:prstGeom>
          <a:noFill/>
          <a:ln w="28575" cmpd="sng">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2" name="Rectangle 1"/>
          <p:cNvSpPr/>
          <p:nvPr/>
        </p:nvSpPr>
        <p:spPr>
          <a:xfrm>
            <a:off x="5977217" y="3244334"/>
            <a:ext cx="290464" cy="369332"/>
          </a:xfrm>
          <a:prstGeom prst="rect">
            <a:avLst/>
          </a:prstGeom>
        </p:spPr>
        <p:txBody>
          <a:bodyPr wrap="none">
            <a:spAutoFit/>
          </a:bodyPr>
          <a:lstStyle/>
          <a:p>
            <a:r>
              <a:rPr lang="sk-SK" dirty="0"/>
              <a:t>  </a:t>
            </a:r>
            <a:endParaRPr lang="en-US" dirty="0"/>
          </a:p>
        </p:txBody>
      </p:sp>
    </p:spTree>
    <p:extLst>
      <p:ext uri="{BB962C8B-B14F-4D97-AF65-F5344CB8AC3E}">
        <p14:creationId xmlns:p14="http://schemas.microsoft.com/office/powerpoint/2010/main" val="151793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a:spLocks noGrp="1" noChangeArrowheads="1"/>
            <a:extLst>
              <a:ext uri="smNativeData">
                <pr:smNativeData xmlns:pr="smNativeData" xmlns:p14="http://schemas.microsoft.com/office/powerpoint/2010/main" xmlns="" val="SMDATA_13_hAl8XRMAAAAlAAAAZAAAAA0AAAAAAAAAAEgAAAAAAAAASAAAAAAAAAAC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C6BAAA0QQAAFtGAAACCgAAEAAAACYAAAAIAAAA/fD///////8="/>
              </a:ext>
            </a:extLst>
          </p:cNvSpPr>
          <p:nvPr>
            <p:ph type="title" idx="4294967295"/>
          </p:nvPr>
        </p:nvSpPr>
        <p:spPr>
          <a:xfrm>
            <a:off x="768350" y="782955"/>
            <a:ext cx="10668635" cy="843915"/>
          </a:xfrm>
          <a:noFill/>
          <a:ln>
            <a:noFill/>
          </a:ln>
          <a:effectLst/>
        </p:spPr>
        <p:txBody>
          <a:bodyPr vert="horz" wrap="square" lIns="0" tIns="45720" rIns="0" bIns="45720" numCol="1" spcCol="215900" anchor="b">
            <a:prstTxWarp prst="textNoShape">
              <a:avLst/>
            </a:prstTxWarp>
          </a:bodyPr>
          <a:lstStyle/>
          <a:p>
            <a:pPr marL="0" marR="0" indent="0" algn="l" defTabSz="914400">
              <a:lnSpc>
                <a:spcPct val="90000"/>
              </a:lnSpc>
              <a:spcBef>
                <a:spcPts val="1000"/>
              </a:spcBef>
              <a:spcAft>
                <a:spcPts val="0"/>
              </a:spcAft>
              <a:buNone/>
              <a:tabLst/>
              <a:defRPr lang="x-none" sz="2800">
                <a:latin typeface="Oracle Sans Extra Bold" pitchFamily="1" charset="0"/>
                <a:ea typeface="Oracle Sans Extra Bold" pitchFamily="1" charset="0"/>
                <a:cs typeface="Oracle Sans Extra Bold" pitchFamily="1" charset="0"/>
              </a:defRPr>
            </a:pPr>
            <a:r>
              <a:rPr dirty="0">
                <a:latin typeface="Georgia" charset="0"/>
                <a:ea typeface="Georgia" charset="0"/>
                <a:cs typeface="Georgia" charset="0"/>
              </a:rPr>
              <a:t>WebLogic Kubernetes Operator</a:t>
            </a:r>
          </a:p>
        </p:txBody>
      </p:sp>
      <p:sp>
        <p:nvSpPr>
          <p:cNvPr id="3" name="Text Placeholder 4"/>
          <p:cNvSpPr>
            <a:spLocks noGrp="1" noChangeArrowheads="1"/>
            <a:extLst>
              <a:ext uri="smNativeData">
                <pr:smNativeData xmlns:pr="smNativeData" xmlns:p14="http://schemas.microsoft.com/office/powerpoint/2010/main" xmlns=""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CaCQAA0w4AAIgaAABjHgAAEAAAACYAAAAIAAAAffD///////8="/>
              </a:ext>
            </a:extLst>
          </p:cNvSpPr>
          <p:nvPr>
            <p:ph type="body" idx="4294967295"/>
          </p:nvPr>
        </p:nvSpPr>
        <p:spPr>
          <a:xfrm>
            <a:off x="1560830" y="2409825"/>
            <a:ext cx="2752090" cy="2529840"/>
          </a:xfrm>
          <a:noFill/>
          <a:ln>
            <a:noFill/>
          </a:ln>
          <a:effectLst/>
        </p:spPr>
        <p:txBody>
          <a:bodyPr vert="horz" wrap="square" lIns="91440" tIns="45720" rIns="91440" bIns="45720" numCol="1" spcCol="215900" anchor="t">
            <a:prstTxWarp prst="textNoShape">
              <a:avLst/>
            </a:prstTxWarp>
          </a:bodyPr>
          <a:lstStyle/>
          <a:p>
            <a:pPr marL="0" marR="0" indent="0" algn="l" defTabSz="914400">
              <a:lnSpc>
                <a:spcPct val="100000"/>
              </a:lnSpc>
              <a:spcBef>
                <a:spcPts val="0"/>
              </a:spcBef>
              <a:spcAft>
                <a:spcPts val="0"/>
              </a:spcAft>
              <a:buNone/>
              <a:tabLst/>
              <a:defRPr lang="x-none" sz="2400">
                <a:solidFill>
                  <a:srgbClr val="4A403E"/>
                </a:solidFill>
                <a:latin typeface="Oracle Sans" pitchFamily="1" charset="0"/>
                <a:ea typeface="Oracle Sans" pitchFamily="1" charset="0"/>
                <a:cs typeface="Oracle Sans" pitchFamily="1" charset="0"/>
              </a:defRPr>
            </a:pPr>
            <a:r>
              <a:rPr dirty="0">
                <a:latin typeface="Oracle Sans"/>
              </a:rPr>
              <a:t>Manages </a:t>
            </a:r>
            <a:r>
              <a:rPr lang="en-US" dirty="0">
                <a:latin typeface="Oracle Sans"/>
              </a:rPr>
              <a:t>lifecycle</a:t>
            </a:r>
            <a:r>
              <a:rPr dirty="0">
                <a:latin typeface="Oracle Sans"/>
              </a:rPr>
              <a:t> operations (start, stop, scale, rolling restart, etc.) in Kubernetes</a:t>
            </a:r>
          </a:p>
        </p:txBody>
      </p:sp>
      <p:sp>
        <p:nvSpPr>
          <p:cNvPr id="4" name="Text Placeholder 5"/>
          <p:cNvSpPr>
            <a:spLocks noGrp="1" noChangeArrowheads="1"/>
            <a:extLst>
              <a:ext uri="smNativeData">
                <pr:smNativeData xmlns:pr="smNativeData" xmlns:p14="http://schemas.microsoft.com/office/powerpoint/2010/main" xmlns=""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KTkE18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CEHwAA0w4AAHIwAABjHgAAEAAAACYAAAAIAAAAffD///////8="/>
              </a:ext>
            </a:extLst>
          </p:cNvSpPr>
          <p:nvPr>
            <p:ph type="body" idx="4294967295"/>
          </p:nvPr>
        </p:nvSpPr>
        <p:spPr>
          <a:xfrm>
            <a:off x="5123180" y="2409825"/>
            <a:ext cx="2752090" cy="2529840"/>
          </a:xfrm>
          <a:noFill/>
          <a:ln>
            <a:noFill/>
          </a:ln>
          <a:effectLst/>
        </p:spPr>
        <p:txBody>
          <a:bodyPr vert="horz" wrap="square" lIns="91440" tIns="45720" rIns="91440" bIns="45720" numCol="1" spcCol="215900" anchor="t">
            <a:prstTxWarp prst="textNoShape">
              <a:avLst/>
            </a:prstTxWarp>
          </a:bodyPr>
          <a:lstStyle/>
          <a:p>
            <a:pPr marL="0" marR="0" indent="0" algn="l" defTabSz="914400">
              <a:lnSpc>
                <a:spcPct val="100000"/>
              </a:lnSpc>
              <a:spcBef>
                <a:spcPts val="0"/>
              </a:spcBef>
              <a:spcAft>
                <a:spcPts val="0"/>
              </a:spcAft>
              <a:buNone/>
              <a:tabLst/>
              <a:defRPr lang="x-none" sz="2400">
                <a:latin typeface="Oracle Sans" pitchFamily="1" charset="0"/>
                <a:ea typeface="Oracle Sans" pitchFamily="1" charset="0"/>
                <a:cs typeface="Oracle Sans" pitchFamily="1" charset="0"/>
              </a:defRPr>
            </a:pPr>
            <a:r>
              <a:rPr dirty="0"/>
              <a:t>Automate configuration, e.g. clustering, channels/ports, configuration overrides </a:t>
            </a:r>
          </a:p>
        </p:txBody>
      </p:sp>
      <p:sp>
        <p:nvSpPr>
          <p:cNvPr id="5" name="Text Placeholder 6"/>
          <p:cNvSpPr>
            <a:spLocks noGrp="1" noChangeArrowheads="1"/>
            <a:extLst>
              <a:ext uri="smNativeData">
                <pr:smNativeData xmlns:pr="smNativeData" xmlns:p14="http://schemas.microsoft.com/office/powerpoint/2010/main" xmlns=""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w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BtNQAA0w4AAFtGAABjHgAAEAAAACYAAAAIAAAAffD///////8="/>
              </a:ext>
            </a:extLst>
          </p:cNvSpPr>
          <p:nvPr>
            <p:ph type="body" idx="4294967295"/>
          </p:nvPr>
        </p:nvSpPr>
        <p:spPr>
          <a:xfrm>
            <a:off x="8684895" y="2409825"/>
            <a:ext cx="2752090" cy="2529840"/>
          </a:xfrm>
          <a:noFill/>
          <a:ln>
            <a:noFill/>
          </a:ln>
          <a:effectLst/>
        </p:spPr>
        <p:txBody>
          <a:bodyPr vert="horz" wrap="square" lIns="91440" tIns="45720" rIns="91440" bIns="45720" numCol="1" spcCol="215900" anchor="t">
            <a:prstTxWarp prst="textNoShape">
              <a:avLst/>
            </a:prstTxWarp>
          </a:bodyPr>
          <a:lstStyle/>
          <a:p>
            <a:pPr marL="0" marR="0" indent="0" algn="l" defTabSz="914400">
              <a:lnSpc>
                <a:spcPct val="100000"/>
              </a:lnSpc>
              <a:spcBef>
                <a:spcPts val="0"/>
              </a:spcBef>
              <a:spcAft>
                <a:spcPts val="0"/>
              </a:spcAft>
              <a:buNone/>
              <a:tabLst/>
              <a:defRPr lang="x-none" sz="2400">
                <a:latin typeface="Oracle Sans" pitchFamily="1" charset="0"/>
                <a:ea typeface="Oracle Sans" pitchFamily="1" charset="0"/>
                <a:cs typeface="Oracle Sans" pitchFamily="1" charset="0"/>
              </a:defRPr>
            </a:pPr>
            <a:r>
              <a:t>Supports standard k8s idioms like sidecars, init containers, custom resources</a:t>
            </a:r>
          </a:p>
        </p:txBody>
      </p:sp>
      <p:sp>
        <p:nvSpPr>
          <p:cNvPr id="6" name="Text Placeholder 7"/>
          <p:cNvSpPr>
            <a:spLocks noGrp="1" noChangeArrowheads="1"/>
            <a:extLst>
              <a:ext uri="smNativeData">
                <pr:smNativeData xmlns:pr="smNativeData" xmlns:p14="http://schemas.microsoft.com/office/powerpoint/2010/main" xmlns=""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DwBAAAYQwAACgJAAABEgAAEAAAACYAAAAIAAAAffD///////8="/>
              </a:ext>
            </a:extLst>
          </p:cNvSpPr>
          <p:nvPr>
            <p:ph type="body" idx="4294967295"/>
          </p:nvPr>
        </p:nvSpPr>
        <p:spPr>
          <a:xfrm>
            <a:off x="802640" y="2012315"/>
            <a:ext cx="685800" cy="914400"/>
          </a:xfrm>
          <a:noFill/>
          <a:ln>
            <a:noFill/>
          </a:ln>
          <a:effectLst/>
        </p:spPr>
        <p:txBody>
          <a:bodyPr vert="horz" wrap="square" lIns="91440" tIns="45720" rIns="91440" bIns="45720" numCol="1" spcCol="215900" anchor="t">
            <a:prstTxWarp prst="textNoShape">
              <a:avLst/>
            </a:prstTxWarp>
            <a:normAutofit lnSpcReduction="10000"/>
          </a:bodyPr>
          <a:lstStyle/>
          <a:p>
            <a:pPr marL="0" marR="0" indent="0" algn="l" defTabSz="914400">
              <a:lnSpc>
                <a:spcPct val="90000"/>
              </a:lnSpc>
              <a:spcBef>
                <a:spcPts val="1000"/>
              </a:spcBef>
              <a:spcAft>
                <a:spcPts val="0"/>
              </a:spcAft>
              <a:buNone/>
              <a:tabLst/>
              <a:defRPr lang="x-none" sz="6600">
                <a:solidFill>
                  <a:schemeClr val="accent2"/>
                </a:solidFill>
                <a:latin typeface="Georgia" charset="0"/>
                <a:ea typeface="Georgia" charset="0"/>
                <a:cs typeface="Georgia" charset="0"/>
              </a:defRPr>
            </a:pPr>
            <a:r>
              <a:t>1</a:t>
            </a:r>
          </a:p>
        </p:txBody>
      </p:sp>
      <p:sp>
        <p:nvSpPr>
          <p:cNvPr id="7" name="Text Placeholder 8"/>
          <p:cNvSpPr>
            <a:spLocks noGrp="1" noChangeArrowheads="1"/>
            <a:extLst>
              <a:ext uri="smNativeData">
                <pr:smNativeData xmlns:pr="smNativeData" xmlns:p14="http://schemas.microsoft.com/office/powerpoint/2010/main" xmlns=""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DiGgAAYQwAABofAAABEgAAEAAAACYAAAAIAAAAffD///////8="/>
              </a:ext>
            </a:extLst>
          </p:cNvSpPr>
          <p:nvPr>
            <p:ph type="body" idx="4294967295"/>
          </p:nvPr>
        </p:nvSpPr>
        <p:spPr>
          <a:xfrm>
            <a:off x="4370070" y="2012315"/>
            <a:ext cx="685800" cy="914400"/>
          </a:xfrm>
          <a:noFill/>
          <a:ln>
            <a:noFill/>
          </a:ln>
          <a:effectLst/>
        </p:spPr>
        <p:txBody>
          <a:bodyPr vert="horz" wrap="square" lIns="91440" tIns="45720" rIns="91440" bIns="45720" numCol="1" spcCol="215900" anchor="t">
            <a:prstTxWarp prst="textNoShape">
              <a:avLst/>
            </a:prstTxWarp>
            <a:normAutofit lnSpcReduction="10000"/>
          </a:bodyPr>
          <a:lstStyle/>
          <a:p>
            <a:pPr marL="0" marR="0" indent="0" algn="l" defTabSz="914400">
              <a:lnSpc>
                <a:spcPct val="90000"/>
              </a:lnSpc>
              <a:spcBef>
                <a:spcPts val="1000"/>
              </a:spcBef>
              <a:spcAft>
                <a:spcPts val="0"/>
              </a:spcAft>
              <a:buNone/>
              <a:tabLst/>
              <a:defRPr lang="x-none" sz="6600">
                <a:solidFill>
                  <a:schemeClr val="accent2"/>
                </a:solidFill>
                <a:latin typeface="Georgia" charset="0"/>
                <a:ea typeface="Georgia" charset="0"/>
                <a:cs typeface="Georgia" charset="0"/>
              </a:defRPr>
            </a:pPr>
            <a:r>
              <a:t>2</a:t>
            </a:r>
          </a:p>
        </p:txBody>
      </p:sp>
      <p:sp>
        <p:nvSpPr>
          <p:cNvPr id="8" name="Text Placeholder 9"/>
          <p:cNvSpPr>
            <a:spLocks noGrp="1" noChangeArrowheads="1"/>
            <a:extLst>
              <a:ext uri="smNativeData">
                <pr:smNativeData xmlns:pr="smNativeData" xmlns:p14="http://schemas.microsoft.com/office/powerpoint/2010/main" xmlns="" val="SMDATA_13_hAl8XRMAAAAlAAAAZAAAAA0A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FhZWwk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AAAAAD/fwAA/38AAAAAAAAJAAAABAAAAG5kUG8MAAAAEAAAAAAAAAAAAAAAAAAAAAAAAAAeAAAAaAAAAAAAAAAAAAAAAAAAAAAAAAAAAAAAECcAABAnAAAAAAAAAAAAAAAAAAAAAAAAAAAAAAAAAAAAAAAAAAAAABQAAAAAAAAAwMD/AAAAAABkAAAAMgAAAAAAAABkAAAAAAAAAH9/fwAKAAAAHwAAAFQAAADRNQ8F////AQAAAAAAAAAAAAAAAAAAAAAAAAAAAAAAAAAAAAAAAAAATjYpAn9/fwDg4uEDzMzMAMDA/wB/f38AAAAAAAAAAAAAAAAAAAAAAAAAAAAhAAAAGAAAABQAAADUMAAAYQwAAAw1AAABEgAAEAAAACYAAAAIAAAAffD///////8="/>
              </a:ext>
            </a:extLst>
          </p:cNvSpPr>
          <p:nvPr>
            <p:ph type="body" idx="4294967295"/>
          </p:nvPr>
        </p:nvSpPr>
        <p:spPr>
          <a:xfrm>
            <a:off x="7937500" y="2012315"/>
            <a:ext cx="685800" cy="914400"/>
          </a:xfrm>
          <a:noFill/>
          <a:ln>
            <a:noFill/>
          </a:ln>
          <a:effectLst/>
        </p:spPr>
        <p:txBody>
          <a:bodyPr vert="horz" wrap="square" lIns="91440" tIns="45720" rIns="91440" bIns="45720" numCol="1" spcCol="215900" anchor="t">
            <a:prstTxWarp prst="textNoShape">
              <a:avLst/>
            </a:prstTxWarp>
            <a:normAutofit lnSpcReduction="10000"/>
          </a:bodyPr>
          <a:lstStyle/>
          <a:p>
            <a:pPr marL="0" marR="0" indent="0" algn="l" defTabSz="914400">
              <a:lnSpc>
                <a:spcPct val="90000"/>
              </a:lnSpc>
              <a:spcBef>
                <a:spcPts val="1000"/>
              </a:spcBef>
              <a:spcAft>
                <a:spcPts val="0"/>
              </a:spcAft>
              <a:buNone/>
              <a:tabLst/>
              <a:defRPr lang="x-none" sz="6600">
                <a:solidFill>
                  <a:schemeClr val="accent2"/>
                </a:solidFill>
                <a:latin typeface="Georgia" charset="0"/>
                <a:ea typeface="Georgia" charset="0"/>
                <a:cs typeface="Georgia" charset="0"/>
              </a:defRPr>
            </a:pPr>
            <a:r>
              <a:t>3</a:t>
            </a:r>
          </a:p>
        </p:txBody>
      </p:sp>
      <p:sp>
        <p:nvSpPr>
          <p:cNvPr id="10" name="Textbox1"/>
          <p:cNvSpPr txBox="1">
            <a:extLst>
              <a:ext uri="smNativeData">
                <pr:smNativeData xmlns:pr="smNativeData" xmlns:p14="http://schemas.microsoft.com/office/powerpoint/2010/main" xmlns="" val="SMDATA_13_hAl8XRMAAAAlAAAAEgAAAE8BAAAAkAAAAEgAAACQAAAASAAAAAAAAAAAAAAAAAAAAAEAAABQAAAAAAAAAAAA4D8AAAAAAADgPwAAAAAAAOA/AAAAAAAA4D8AAAAAAADgPwAAAAAAAOA/AAAAAAAA4D8AAAAAAADgPwAAAAAAAOA/AAAAAAAA4D8CAAAAjAAAAAAAAAAAAAAABD5RDP///wg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8BAAAAf39/AAEAAABkAAAAAAAAABQAAABAHwAAAAAAACYAAAAAAAAAwOD//wAAAAAmAAAAZAAAABYAAABMAAAAAAAAAAAAAAAEAAAAAAAAAAEAAADI2d4KAAAAACgAAAAoAAAAZAAAAGQAAAAAAAAAzMzMAAAAAABQAAAAUAAAAGQAAABkAAAAAAAAABcAAAAUAAAAAAAAACsFAAD/fwAA/38AAAAAAAAJAAAABAAAAP/giTEMAAAAEAAAAAAAAAAAAAAAAAAAAAAAAAAeAAAAaAAAAAAAAAAAAAAAAAAAAAAAAAAAAAAAECcAABAnAAAAAAAAAAAAAAAAAAAAAAAAAAAAAAAAAAAAAAAAAAAAABQAAAAAAAAAwMD/AAAAAABkAAAAMgAAAAAAAABkAAAAAAAAAH9/fwAKAAAAHwAAAFQAAADRNQ8F////AQAAAAAAAAAAAAAAAAAAAAAAAAAAAAAAAAAAAAAAAAAAAAAAAH9/fwDg4uEDzMzMAMDA/wB/f38AAAAAAAAAAAAAAAAAAAAAAAAAAAAhAAAAGAAAABQAAACLBwAA9h8AAOs/AAA2IgAAECAAACYAAAAIAAAA//////////8="/>
              </a:ext>
            </a:extLst>
          </p:cNvSpPr>
          <p:nvPr/>
        </p:nvSpPr>
        <p:spPr>
          <a:xfrm>
            <a:off x="1226185" y="5195570"/>
            <a:ext cx="9164320" cy="365760"/>
          </a:xfrm>
          <a:prstGeom prst="rect">
            <a:avLst/>
          </a:prstGeom>
          <a:noFill/>
          <a:ln>
            <a:noFill/>
          </a:ln>
          <a:effectLst/>
        </p:spPr>
        <p:txBody>
          <a:bodyPr vert="horz" wrap="square" numCol="1" spcCol="215900" anchor="t"/>
          <a:lstStyle/>
          <a:p>
            <a:pPr>
              <a:defRPr lang="x-none"/>
            </a:pPr>
            <a:r>
              <a:t>Open source and fully supported </a:t>
            </a:r>
            <a:r>
              <a:rPr lang="x-none" u="sng">
                <a:solidFill>
                  <a:schemeClr val="hlink"/>
                </a:solidFill>
                <a:hlinkClick r:id="rId2"/>
              </a:rPr>
              <a:t>https://github.com/oracle/weblogic-kubernetes-operator</a:t>
            </a:r>
            <a:r>
              <a:t> </a:t>
            </a:r>
          </a:p>
        </p:txBody>
      </p:sp>
    </p:spTree>
    <p:extLst>
      <p:ext uri="{BB962C8B-B14F-4D97-AF65-F5344CB8AC3E}">
        <p14:creationId xmlns:p14="http://schemas.microsoft.com/office/powerpoint/2010/main" val="888394348"/>
      </p:ext>
    </p:extLst>
  </p:cSld>
  <p:clrMapOvr>
    <a:masterClrMapping/>
  </p:clrMapOvr>
  <mc:AlternateContent xmlns:mc="http://schemas.openxmlformats.org/markup-compatibility/2006" xmlns:p14="http://schemas.microsoft.com/office/powerpoint/2010/main">
    <mc:Choice Requires="p14">
      <p:transition p14:dur="250">
        <p:fade/>
        <p:extLst>
          <p:ext uri="smNativeData">
            <pr:smNativeData xmlns:pr="smNativeData" xmlns="" val="hAl8XQAAAAD6AAAAAAAAAAYAAAAAAAAAAAAAAAAAAAAAAAAAAQAAAAAAAAAAAAAAAAAAAAAAAAAAAAAA"/>
          </p:ext>
        </p:extLst>
      </p:transition>
    </mc:Choice>
    <mc:Fallback xmlns="">
      <p:transition>
        <p:fade/>
        <p:extLst>
          <p:ext uri="smNativeData">
            <pr:smNativeData xmlns="" xmlns:pr="smNativeData" xmlns:p14="http://schemas.microsoft.com/office/powerpoint/2010/main" val="hAl8XQAAAAD6AAAAAAAAAAYAAAAAAAAAAAAAAAAAAAAAAAAAAQAAAAAAAAAAAAAAAAAAAAAAAAAAAAAA"/>
          </p:ext>
        </p:extLs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racle OOW19 2">
      <a:dk1>
        <a:srgbClr val="413636"/>
      </a:dk1>
      <a:lt1>
        <a:srgbClr val="FFFFFF"/>
      </a:lt1>
      <a:dk2>
        <a:srgbClr val="413636"/>
      </a:dk2>
      <a:lt2>
        <a:srgbClr val="E0E2E1"/>
      </a:lt2>
      <a:accent1>
        <a:srgbClr val="E05039"/>
      </a:accent1>
      <a:accent2>
        <a:srgbClr val="F5B642"/>
      </a:accent2>
      <a:accent3>
        <a:srgbClr val="6487A3"/>
      </a:accent3>
      <a:accent4>
        <a:srgbClr val="749C6C"/>
      </a:accent4>
      <a:accent5>
        <a:srgbClr val="006E43"/>
      </a:accent5>
      <a:accent6>
        <a:srgbClr val="4B4540"/>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dirty="0" err="1" smtClean="0">
            <a:latin typeface="Oracle Sans Light" panose="020B0403020204020204" pitchFamily="34" charset="0"/>
            <a:cs typeface="Oracle Sans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cle OOW19 1">
      <a:dk1>
        <a:srgbClr val="423736"/>
      </a:dk1>
      <a:lt1>
        <a:srgbClr val="FFFFFF"/>
      </a:lt1>
      <a:dk2>
        <a:srgbClr val="423736"/>
      </a:dk2>
      <a:lt2>
        <a:srgbClr val="E0E2E1"/>
      </a:lt2>
      <a:accent1>
        <a:srgbClr val="E05039"/>
      </a:accent1>
      <a:accent2>
        <a:srgbClr val="F5B642"/>
      </a:accent2>
      <a:accent3>
        <a:srgbClr val="6487A3"/>
      </a:accent3>
      <a:accent4>
        <a:srgbClr val="006E43"/>
      </a:accent4>
      <a:accent5>
        <a:srgbClr val="3F3A36"/>
      </a:accent5>
      <a:accent6>
        <a:srgbClr val="4B4540"/>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15700</TotalTime>
  <Words>3610</Words>
  <Application>Microsoft Macintosh PowerPoint</Application>
  <PresentationFormat>Widescreen</PresentationFormat>
  <Paragraphs>1133</Paragraphs>
  <Slides>77</Slides>
  <Notes>18</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77</vt:i4>
      </vt:variant>
    </vt:vector>
  </HeadingPairs>
  <TitlesOfParts>
    <vt:vector size="92" baseType="lpstr">
      <vt:lpstr>.AppleSystemUIFont</vt:lpstr>
      <vt:lpstr>Calibri</vt:lpstr>
      <vt:lpstr>Georgia</vt:lpstr>
      <vt:lpstr>Mangal</vt:lpstr>
      <vt:lpstr>ＭＳ Ｐゴシック</vt:lpstr>
      <vt:lpstr>Open Sans Light</vt:lpstr>
      <vt:lpstr>Oracle Sans</vt:lpstr>
      <vt:lpstr>Oracle Sans BOLD</vt:lpstr>
      <vt:lpstr>Oracle Sans BOLD</vt:lpstr>
      <vt:lpstr>Oracle Sans Extra Bold</vt:lpstr>
      <vt:lpstr>Oracle Sans Light</vt:lpstr>
      <vt:lpstr>Wingdings</vt:lpstr>
      <vt:lpstr>Arial</vt:lpstr>
      <vt:lpstr>Office Theme</vt:lpstr>
      <vt:lpstr>1_Office Theme</vt:lpstr>
      <vt:lpstr>PowerPoint Presentation</vt:lpstr>
      <vt:lpstr>Deploying WebLogic Applications on Kubernetes</vt:lpstr>
      <vt:lpstr>PowerPoint Presentation</vt:lpstr>
      <vt:lpstr>WebLogic, Coherence and Cloud Native Trends</vt:lpstr>
      <vt:lpstr>Oracle Enterprise Java Strategy Evolve Products to Meet Customer Demand</vt:lpstr>
      <vt:lpstr>WebLogic Server on Kubernetes - Building Blocks</vt:lpstr>
      <vt:lpstr>WebLogic Domain in Kubernetes Domain Custom Resource</vt:lpstr>
      <vt:lpstr>Why build the WebLogic Kubernetes Operator? </vt:lpstr>
      <vt:lpstr>WebLogic Kubernetes Operator</vt:lpstr>
      <vt:lpstr>Deploy WebLogic Server in Kubernetes</vt:lpstr>
      <vt:lpstr>WebLogic Server Domain in Kubernetes</vt:lpstr>
      <vt:lpstr>WebLogic Domain in Kubernetes Operator Domain Home in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WebLogic Server Domain in Kubernetes</vt:lpstr>
      <vt:lpstr>Which model should I use?</vt:lpstr>
      <vt:lpstr>Configuration Overrides</vt:lpstr>
      <vt:lpstr>Configuration Overrides</vt:lpstr>
      <vt:lpstr>Domain Introspection and Config Override Generation</vt:lpstr>
      <vt:lpstr>User Configuration Overrides</vt:lpstr>
      <vt:lpstr>Configuration Overrides</vt:lpstr>
      <vt:lpstr>Life Cycle Operations</vt:lpstr>
      <vt:lpstr>WebLogic Operator Lifecyle Management</vt:lpstr>
      <vt:lpstr>WebLogic Lifecyle Management</vt:lpstr>
      <vt:lpstr>Demo</vt:lpstr>
      <vt:lpstr>Assigning Pods to Nodes</vt:lpstr>
      <vt:lpstr>Assigning WebLogic Pods to Nodes</vt:lpstr>
      <vt:lpstr>Assigning WebLogic Pods to Nodes</vt:lpstr>
      <vt:lpstr>Inter-Pod Affinity and Anti-Affinity</vt:lpstr>
      <vt:lpstr>PowerPoint Presentation</vt:lpstr>
      <vt:lpstr>PowerPoint Presentation</vt:lpstr>
      <vt:lpstr>PowerPoint Presentation</vt:lpstr>
      <vt:lpstr>PowerPoint Presentation</vt:lpstr>
      <vt:lpstr>HA and DR in Kubernetes</vt:lpstr>
      <vt:lpstr>WebLogic High Availability</vt:lpstr>
      <vt:lpstr>WebLogic Disaster Recovery</vt:lpstr>
      <vt:lpstr>Init Containers and Sidecar Containers</vt:lpstr>
      <vt:lpstr>Init Containers</vt:lpstr>
      <vt:lpstr>Sidecar Containers</vt:lpstr>
      <vt:lpstr>Variable Replacement in Server Pods</vt:lpstr>
      <vt:lpstr>Variable Replacement in Server Pods</vt:lpstr>
      <vt:lpstr>WebLogic Logging</vt:lpstr>
      <vt:lpstr>WebLogic Logging</vt:lpstr>
      <vt:lpstr>Tooling</vt:lpstr>
      <vt:lpstr>WebLogic Monitoring Exporter  </vt:lpstr>
      <vt:lpstr>Out of the Box Grafana Dashboards</vt:lpstr>
      <vt:lpstr>WebLogic Deploy Tooling </vt:lpstr>
      <vt:lpstr>WebLogic Logging Exporter  </vt:lpstr>
      <vt:lpstr>Kibana Dashboards</vt:lpstr>
      <vt:lpstr>WebLogic Image Tool</vt:lpstr>
      <vt:lpstr>WebLogic Image Tool</vt:lpstr>
      <vt:lpstr>WebLogic Image Tool</vt:lpstr>
      <vt:lpstr>WebLogic Image Tool</vt:lpstr>
      <vt:lpstr>CI/CD </vt:lpstr>
      <vt:lpstr>Automating WebLogic Deployment CI/CD with WebLogic Tooling</vt:lpstr>
      <vt:lpstr>Automating WebLogic Deployment CI/CD with WebLogic Tooling</vt:lpstr>
      <vt:lpstr>Demo</vt:lpstr>
      <vt:lpstr>Roadmaps of Open Sourced Tools</vt:lpstr>
      <vt:lpstr>WebLogic Kubernetes Operator</vt:lpstr>
      <vt:lpstr>WebLogic Deploy Tooling</vt:lpstr>
      <vt:lpstr>WebLogic Image Tool</vt:lpstr>
      <vt:lpstr>WebLogic Monitoring Exporter</vt:lpstr>
      <vt:lpstr>WebLogic Logging Exporter</vt:lpstr>
      <vt:lpstr>Fusion Middleware Infrastructure</vt:lpstr>
      <vt:lpstr>Fusion Middleware Infrastructure</vt:lpstr>
      <vt:lpstr>Fusion Middleware ADF &amp; JRF Support on Docker</vt:lpstr>
      <vt:lpstr>Fusion Middleware ADF &amp; JRF Support on Docker</vt:lpstr>
      <vt:lpstr>Fusion Middleware ADF &amp; JRF Support on  Kubernetes</vt:lpstr>
      <vt:lpstr>Fusion Middleware ADF &amp; JRF Support on  Kubernetes</vt:lpstr>
      <vt:lpstr>Working with our Customers to migrate their applications to Kubernetes</vt:lpstr>
      <vt:lpstr>PowerPoint Presentation</vt:lpstr>
      <vt:lpstr>Thank You</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Warnick</dc:creator>
  <cp:lastModifiedBy>Microsoft Office User</cp:lastModifiedBy>
  <cp:revision>268</cp:revision>
  <dcterms:created xsi:type="dcterms:W3CDTF">2019-07-29T19:16:51Z</dcterms:created>
  <dcterms:modified xsi:type="dcterms:W3CDTF">2019-09-17T15:06:08Z</dcterms:modified>
</cp:coreProperties>
</file>